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64" r:id="rId2"/>
  </p:sldMasterIdLst>
  <p:notesMasterIdLst>
    <p:notesMasterId r:id="rId26"/>
  </p:notesMasterIdLst>
  <p:sldIdLst>
    <p:sldId id="256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70" r:id="rId14"/>
    <p:sldId id="271" r:id="rId15"/>
    <p:sldId id="273" r:id="rId16"/>
    <p:sldId id="274" r:id="rId17"/>
    <p:sldId id="275" r:id="rId18"/>
    <p:sldId id="276" r:id="rId19"/>
    <p:sldId id="278" r:id="rId20"/>
    <p:sldId id="281" r:id="rId21"/>
    <p:sldId id="282" r:id="rId22"/>
    <p:sldId id="284" r:id="rId23"/>
    <p:sldId id="285" r:id="rId24"/>
    <p:sldId id="286" r:id="rId25"/>
  </p:sldIdLst>
  <p:sldSz cx="12188825" cy="6858000"/>
  <p:notesSz cx="6858000" cy="9144000"/>
  <p:embeddedFontLs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DM Sans" pitchFamily="2" charset="77"/>
      <p:regular r:id="rId31"/>
      <p:bold r:id="rId32"/>
      <p:italic r:id="rId33"/>
      <p:boldItalic r:id="rId34"/>
    </p:embeddedFont>
    <p:embeddedFont>
      <p:font typeface="DM Sans Medium" pitchFamily="2" charset="77"/>
      <p:regular r:id="rId35"/>
      <p:bold r:id="rId36"/>
      <p:italic r:id="rId37"/>
      <p:boldItalic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47" roundtripDataSignature="AMtx7mhYNsUiQebGtUkAibDqHC3BaaT0i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BA8A6BC-665B-414C-8D61-BB54AC6201AE}">
  <a:tblStyle styleId="{6BA8A6BC-665B-414C-8D61-BB54AC6201A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81088"/>
  </p:normalViewPr>
  <p:slideViewPr>
    <p:cSldViewPr snapToGrid="0">
      <p:cViewPr varScale="1">
        <p:scale>
          <a:sx n="102" d="100"/>
          <a:sy n="102" d="100"/>
        </p:scale>
        <p:origin x="149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21" Type="http://schemas.openxmlformats.org/officeDocument/2006/relationships/slide" Target="slides/slide19.xml"/><Relationship Id="rId34" Type="http://schemas.openxmlformats.org/officeDocument/2006/relationships/font" Target="fonts/font8.fntdata"/><Relationship Id="rId47" Type="http://customschemas.google.com/relationships/presentationmetadata" Target="metadata"/><Relationship Id="rId50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49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5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8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7.fntdata"/><Relationship Id="rId38" Type="http://schemas.openxmlformats.org/officeDocument/2006/relationships/font" Target="fonts/font1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2063" y="685800"/>
            <a:ext cx="60945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6" name="Google Shape;58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Google Shape;1126;g255b6f81a04_0_5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27" name="Google Shape;1127;g255b6f81a04_0_5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0" name="Google Shape;1410;g252dc651d21_0_3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1" name="Google Shape;1411;g252dc651d21_0_3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4" name="Google Shape;1424;g24309fd7c70_2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794" y="685800"/>
            <a:ext cx="60945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25" name="Google Shape;1425;g24309fd7c70_2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7" name="Google Shape;1567;g252dc651d21_1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8" name="Google Shape;1568;g252dc651d21_1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1" name="Google Shape;1581;g24309fd7c70_2_2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794" y="685800"/>
            <a:ext cx="60945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82" name="Google Shape;1582;g24309fd7c70_2_2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4" name="Google Shape;1724;g255b6f81ca7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794" y="685800"/>
            <a:ext cx="60945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25" name="Google Shape;1725;g255b6f81ca7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8" name="Google Shape;1868;g255b6f81ca7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794" y="685800"/>
            <a:ext cx="60945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69" name="Google Shape;1869;g255b6f81ca7_0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2" name="Google Shape;2012;g252dc651d21_1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3" name="Google Shape;2013;g252dc651d21_1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6" name="Google Shape;2026;g24309fd7c70_2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794" y="685800"/>
            <a:ext cx="60945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27" name="Google Shape;2027;g24309fd7c70_2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3" name="Google Shape;2183;g255b6f81a04_0_7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4" name="Google Shape;2184;g255b6f81a04_0_7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2541af5edbf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063" y="685800"/>
            <a:ext cx="60945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3" name="Google Shape;593;g2541af5edbf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9" name="Google Shape;2189;g2430ec356b2_0_3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0" name="Google Shape;2190;g2430ec356b2_0_3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3495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SzPts val="100"/>
              <a:buChar char="●"/>
            </a:pPr>
            <a:endParaRPr sz="100"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2" name="Google Shape;2222;g2430ec356b2_0_3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3" name="Google Shape;2223;g2430ec356b2_0_3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8" name="Google Shape;2228;g252dc651d21_0_6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9" name="Google Shape;2229;g252dc651d21_0_6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0" name="Google Shape;2230;g252dc651d21_0_6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5" name="Google Shape;2245;p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246" name="Google Shape;2246;p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g242e893ae98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1" name="Google Shape;611;g242e893ae98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242e893ae98_0_14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4" name="Google Shape;644;g242e893ae98_0_14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242e893ae98_0_14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8" name="Google Shape;658;g242e893ae98_0_14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dirty="0">
              <a:solidFill>
                <a:srgbClr val="1B3139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endParaRPr sz="1400" dirty="0">
              <a:solidFill>
                <a:srgbClr val="1B3139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g24309fd7c70_3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094" y="685800"/>
            <a:ext cx="60945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7" name="Google Shape;687;g24309fd7c70_3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242e893ae98_0_17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794" y="685800"/>
            <a:ext cx="60945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0" name="Google Shape;700;g242e893ae98_0_17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g255b6f81a04_0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1" name="Google Shape;841;g255b6f81a04_0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Google Shape;983;g255b6f81a04_0_2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4412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4" name="Google Shape;984;g255b6f81a04_0_2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CKO_Title">
  <p:cSld name="1_DAIS_Title_Slide">
    <p:bg>
      <p:bgPr>
        <a:solidFill>
          <a:schemeClr val="dk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4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543492" y="378017"/>
            <a:ext cx="5326018" cy="6160667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146"/>
          <p:cNvSpPr txBox="1">
            <a:spLocks noGrp="1"/>
          </p:cNvSpPr>
          <p:nvPr>
            <p:ph type="ctrTitle"/>
          </p:nvPr>
        </p:nvSpPr>
        <p:spPr>
          <a:xfrm>
            <a:off x="555618" y="1821837"/>
            <a:ext cx="6170100" cy="1752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Arial"/>
              <a:buNone/>
              <a:defRPr sz="4800">
                <a:solidFill>
                  <a:schemeClr val="l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cxnSp>
        <p:nvCxnSpPr>
          <p:cNvPr id="12" name="Google Shape;12;p146"/>
          <p:cNvCxnSpPr/>
          <p:nvPr/>
        </p:nvCxnSpPr>
        <p:spPr>
          <a:xfrm>
            <a:off x="555627" y="5617267"/>
            <a:ext cx="560400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" name="Google Shape;13;p146"/>
          <p:cNvSpPr txBox="1">
            <a:spLocks noGrp="1"/>
          </p:cNvSpPr>
          <p:nvPr>
            <p:ph type="subTitle" idx="1"/>
          </p:nvPr>
        </p:nvSpPr>
        <p:spPr>
          <a:xfrm>
            <a:off x="555627" y="3835400"/>
            <a:ext cx="6170100" cy="122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9pPr>
          </a:lstStyle>
          <a:p>
            <a:endParaRPr/>
          </a:p>
        </p:txBody>
      </p:sp>
      <p:sp>
        <p:nvSpPr>
          <p:cNvPr id="14" name="Google Shape;14;p146"/>
          <p:cNvSpPr txBox="1">
            <a:spLocks noGrp="1"/>
          </p:cNvSpPr>
          <p:nvPr>
            <p:ph type="body" idx="2"/>
          </p:nvPr>
        </p:nvSpPr>
        <p:spPr>
          <a:xfrm>
            <a:off x="555627" y="5783582"/>
            <a:ext cx="6170613" cy="518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1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lvl="1" indent="-35560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2000"/>
              <a:buChar char="•"/>
              <a:defRPr/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5pPr>
            <a:lvl6pPr marL="2743200" lvl="5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6pPr>
            <a:lvl7pPr marL="3200400" lvl="6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7pPr>
            <a:lvl8pPr marL="3657600" lvl="7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8pPr>
            <a:lvl9pPr marL="4114800" lvl="8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9pPr>
          </a:lstStyle>
          <a:p>
            <a:endParaRPr/>
          </a:p>
        </p:txBody>
      </p:sp>
      <p:grpSp>
        <p:nvGrpSpPr>
          <p:cNvPr id="15" name="Google Shape;15;p146"/>
          <p:cNvGrpSpPr/>
          <p:nvPr/>
        </p:nvGrpSpPr>
        <p:grpSpPr>
          <a:xfrm>
            <a:off x="555618" y="609599"/>
            <a:ext cx="1837621" cy="976811"/>
            <a:chOff x="5094288" y="776288"/>
            <a:chExt cx="6815137" cy="3622675"/>
          </a:xfrm>
        </p:grpSpPr>
        <p:sp>
          <p:nvSpPr>
            <p:cNvPr id="16" name="Google Shape;16;p146"/>
            <p:cNvSpPr/>
            <p:nvPr/>
          </p:nvSpPr>
          <p:spPr>
            <a:xfrm>
              <a:off x="9685338" y="776288"/>
              <a:ext cx="622300" cy="622300"/>
            </a:xfrm>
            <a:custGeom>
              <a:avLst/>
              <a:gdLst/>
              <a:ahLst/>
              <a:cxnLst/>
              <a:rect l="l" t="t" r="r" b="b"/>
              <a:pathLst>
                <a:path w="165" h="165" extrusionOk="0">
                  <a:moveTo>
                    <a:pt x="105" y="56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105" y="1"/>
                    <a:pt x="104" y="0"/>
                    <a:pt x="102" y="0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61" y="0"/>
                    <a:pt x="60" y="1"/>
                    <a:pt x="60" y="3"/>
                  </a:cubicBezTo>
                  <a:cubicBezTo>
                    <a:pt x="60" y="56"/>
                    <a:pt x="60" y="56"/>
                    <a:pt x="60" y="56"/>
                  </a:cubicBezTo>
                  <a:cubicBezTo>
                    <a:pt x="60" y="57"/>
                    <a:pt x="58" y="59"/>
                    <a:pt x="57" y="59"/>
                  </a:cubicBezTo>
                  <a:cubicBezTo>
                    <a:pt x="3" y="59"/>
                    <a:pt x="3" y="59"/>
                    <a:pt x="3" y="59"/>
                  </a:cubicBezTo>
                  <a:cubicBezTo>
                    <a:pt x="2" y="59"/>
                    <a:pt x="0" y="60"/>
                    <a:pt x="0" y="62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0" y="105"/>
                    <a:pt x="2" y="106"/>
                    <a:pt x="3" y="106"/>
                  </a:cubicBezTo>
                  <a:cubicBezTo>
                    <a:pt x="57" y="106"/>
                    <a:pt x="57" y="106"/>
                    <a:pt x="57" y="106"/>
                  </a:cubicBezTo>
                  <a:cubicBezTo>
                    <a:pt x="58" y="106"/>
                    <a:pt x="60" y="107"/>
                    <a:pt x="60" y="109"/>
                  </a:cubicBezTo>
                  <a:cubicBezTo>
                    <a:pt x="60" y="161"/>
                    <a:pt x="60" y="161"/>
                    <a:pt x="60" y="161"/>
                  </a:cubicBezTo>
                  <a:cubicBezTo>
                    <a:pt x="60" y="163"/>
                    <a:pt x="61" y="165"/>
                    <a:pt x="63" y="165"/>
                  </a:cubicBezTo>
                  <a:cubicBezTo>
                    <a:pt x="102" y="165"/>
                    <a:pt x="102" y="165"/>
                    <a:pt x="102" y="165"/>
                  </a:cubicBezTo>
                  <a:cubicBezTo>
                    <a:pt x="104" y="165"/>
                    <a:pt x="105" y="163"/>
                    <a:pt x="105" y="161"/>
                  </a:cubicBezTo>
                  <a:cubicBezTo>
                    <a:pt x="105" y="109"/>
                    <a:pt x="105" y="109"/>
                    <a:pt x="105" y="109"/>
                  </a:cubicBezTo>
                  <a:cubicBezTo>
                    <a:pt x="105" y="107"/>
                    <a:pt x="107" y="106"/>
                    <a:pt x="109" y="106"/>
                  </a:cubicBezTo>
                  <a:cubicBezTo>
                    <a:pt x="162" y="106"/>
                    <a:pt x="162" y="106"/>
                    <a:pt x="162" y="106"/>
                  </a:cubicBezTo>
                  <a:cubicBezTo>
                    <a:pt x="163" y="106"/>
                    <a:pt x="165" y="105"/>
                    <a:pt x="165" y="103"/>
                  </a:cubicBezTo>
                  <a:cubicBezTo>
                    <a:pt x="165" y="62"/>
                    <a:pt x="165" y="62"/>
                    <a:pt x="165" y="62"/>
                  </a:cubicBezTo>
                  <a:cubicBezTo>
                    <a:pt x="165" y="60"/>
                    <a:pt x="163" y="59"/>
                    <a:pt x="162" y="59"/>
                  </a:cubicBezTo>
                  <a:cubicBezTo>
                    <a:pt x="109" y="59"/>
                    <a:pt x="109" y="59"/>
                    <a:pt x="109" y="59"/>
                  </a:cubicBezTo>
                  <a:cubicBezTo>
                    <a:pt x="107" y="59"/>
                    <a:pt x="105" y="57"/>
                    <a:pt x="105" y="5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7;p146"/>
            <p:cNvSpPr/>
            <p:nvPr/>
          </p:nvSpPr>
          <p:spPr>
            <a:xfrm>
              <a:off x="10080625" y="776288"/>
              <a:ext cx="1387475" cy="1252538"/>
            </a:xfrm>
            <a:custGeom>
              <a:avLst/>
              <a:gdLst/>
              <a:ahLst/>
              <a:cxnLst/>
              <a:rect l="l" t="t" r="r" b="b"/>
              <a:pathLst>
                <a:path w="368" h="332" extrusionOk="0">
                  <a:moveTo>
                    <a:pt x="110" y="271"/>
                  </a:moveTo>
                  <a:cubicBezTo>
                    <a:pt x="87" y="330"/>
                    <a:pt x="87" y="330"/>
                    <a:pt x="87" y="330"/>
                  </a:cubicBezTo>
                  <a:cubicBezTo>
                    <a:pt x="86" y="331"/>
                    <a:pt x="85" y="332"/>
                    <a:pt x="84" y="332"/>
                  </a:cubicBezTo>
                  <a:cubicBezTo>
                    <a:pt x="5" y="332"/>
                    <a:pt x="5" y="332"/>
                    <a:pt x="5" y="332"/>
                  </a:cubicBezTo>
                  <a:cubicBezTo>
                    <a:pt x="2" y="332"/>
                    <a:pt x="0" y="329"/>
                    <a:pt x="1" y="327"/>
                  </a:cubicBezTo>
                  <a:cubicBezTo>
                    <a:pt x="142" y="2"/>
                    <a:pt x="142" y="2"/>
                    <a:pt x="142" y="2"/>
                  </a:cubicBezTo>
                  <a:cubicBezTo>
                    <a:pt x="142" y="1"/>
                    <a:pt x="143" y="0"/>
                    <a:pt x="145" y="0"/>
                  </a:cubicBezTo>
                  <a:cubicBezTo>
                    <a:pt x="227" y="0"/>
                    <a:pt x="227" y="0"/>
                    <a:pt x="227" y="0"/>
                  </a:cubicBezTo>
                  <a:cubicBezTo>
                    <a:pt x="229" y="0"/>
                    <a:pt x="230" y="1"/>
                    <a:pt x="230" y="2"/>
                  </a:cubicBezTo>
                  <a:cubicBezTo>
                    <a:pt x="367" y="327"/>
                    <a:pt x="367" y="327"/>
                    <a:pt x="367" y="327"/>
                  </a:cubicBezTo>
                  <a:cubicBezTo>
                    <a:pt x="368" y="329"/>
                    <a:pt x="367" y="332"/>
                    <a:pt x="364" y="332"/>
                  </a:cubicBezTo>
                  <a:cubicBezTo>
                    <a:pt x="282" y="332"/>
                    <a:pt x="282" y="332"/>
                    <a:pt x="282" y="332"/>
                  </a:cubicBezTo>
                  <a:cubicBezTo>
                    <a:pt x="280" y="332"/>
                    <a:pt x="279" y="331"/>
                    <a:pt x="278" y="330"/>
                  </a:cubicBezTo>
                  <a:cubicBezTo>
                    <a:pt x="255" y="271"/>
                    <a:pt x="255" y="271"/>
                    <a:pt x="255" y="271"/>
                  </a:cubicBezTo>
                  <a:cubicBezTo>
                    <a:pt x="110" y="271"/>
                    <a:pt x="110" y="271"/>
                    <a:pt x="110" y="271"/>
                  </a:cubicBezTo>
                  <a:close/>
                  <a:moveTo>
                    <a:pt x="183" y="84"/>
                  </a:moveTo>
                  <a:cubicBezTo>
                    <a:pt x="135" y="207"/>
                    <a:pt x="135" y="207"/>
                    <a:pt x="135" y="207"/>
                  </a:cubicBezTo>
                  <a:cubicBezTo>
                    <a:pt x="231" y="207"/>
                    <a:pt x="231" y="207"/>
                    <a:pt x="231" y="207"/>
                  </a:cubicBezTo>
                  <a:lnTo>
                    <a:pt x="183" y="8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8;p146"/>
            <p:cNvSpPr/>
            <p:nvPr/>
          </p:nvSpPr>
          <p:spPr>
            <a:xfrm>
              <a:off x="11588750" y="776288"/>
              <a:ext cx="320675" cy="1252538"/>
            </a:xfrm>
            <a:custGeom>
              <a:avLst/>
              <a:gdLst/>
              <a:ahLst/>
              <a:cxnLst/>
              <a:rect l="l" t="t" r="r" b="b"/>
              <a:pathLst>
                <a:path w="85" h="332" extrusionOk="0">
                  <a:moveTo>
                    <a:pt x="0" y="328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3" y="0"/>
                    <a:pt x="85" y="2"/>
                    <a:pt x="85" y="4"/>
                  </a:cubicBezTo>
                  <a:cubicBezTo>
                    <a:pt x="85" y="328"/>
                    <a:pt x="85" y="328"/>
                    <a:pt x="85" y="328"/>
                  </a:cubicBezTo>
                  <a:cubicBezTo>
                    <a:pt x="85" y="330"/>
                    <a:pt x="83" y="332"/>
                    <a:pt x="81" y="332"/>
                  </a:cubicBezTo>
                  <a:cubicBezTo>
                    <a:pt x="4" y="332"/>
                    <a:pt x="4" y="332"/>
                    <a:pt x="4" y="332"/>
                  </a:cubicBezTo>
                  <a:cubicBezTo>
                    <a:pt x="2" y="332"/>
                    <a:pt x="0" y="330"/>
                    <a:pt x="0" y="3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9;p146"/>
            <p:cNvSpPr/>
            <p:nvPr/>
          </p:nvSpPr>
          <p:spPr>
            <a:xfrm>
              <a:off x="5140325" y="776288"/>
              <a:ext cx="1209675" cy="1252538"/>
            </a:xfrm>
            <a:custGeom>
              <a:avLst/>
              <a:gdLst/>
              <a:ahLst/>
              <a:cxnLst/>
              <a:rect l="l" t="t" r="r" b="b"/>
              <a:pathLst>
                <a:path w="321" h="332" extrusionOk="0">
                  <a:moveTo>
                    <a:pt x="140" y="332"/>
                  </a:moveTo>
                  <a:cubicBezTo>
                    <a:pt x="4" y="332"/>
                    <a:pt x="4" y="332"/>
                    <a:pt x="4" y="332"/>
                  </a:cubicBezTo>
                  <a:cubicBezTo>
                    <a:pt x="2" y="332"/>
                    <a:pt x="0" y="331"/>
                    <a:pt x="0" y="329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43" y="0"/>
                    <a:pt x="143" y="0"/>
                    <a:pt x="143" y="0"/>
                  </a:cubicBezTo>
                  <a:cubicBezTo>
                    <a:pt x="182" y="0"/>
                    <a:pt x="214" y="8"/>
                    <a:pt x="240" y="22"/>
                  </a:cubicBezTo>
                  <a:cubicBezTo>
                    <a:pt x="268" y="38"/>
                    <a:pt x="288" y="59"/>
                    <a:pt x="301" y="84"/>
                  </a:cubicBezTo>
                  <a:cubicBezTo>
                    <a:pt x="314" y="109"/>
                    <a:pt x="321" y="137"/>
                    <a:pt x="321" y="166"/>
                  </a:cubicBezTo>
                  <a:cubicBezTo>
                    <a:pt x="321" y="202"/>
                    <a:pt x="313" y="232"/>
                    <a:pt x="297" y="257"/>
                  </a:cubicBezTo>
                  <a:cubicBezTo>
                    <a:pt x="280" y="283"/>
                    <a:pt x="257" y="302"/>
                    <a:pt x="230" y="314"/>
                  </a:cubicBezTo>
                  <a:cubicBezTo>
                    <a:pt x="202" y="326"/>
                    <a:pt x="172" y="332"/>
                    <a:pt x="140" y="332"/>
                  </a:cubicBezTo>
                  <a:cubicBezTo>
                    <a:pt x="140" y="332"/>
                    <a:pt x="140" y="332"/>
                    <a:pt x="140" y="332"/>
                  </a:cubicBezTo>
                  <a:close/>
                  <a:moveTo>
                    <a:pt x="146" y="262"/>
                  </a:moveTo>
                  <a:cubicBezTo>
                    <a:pt x="160" y="262"/>
                    <a:pt x="174" y="259"/>
                    <a:pt x="187" y="252"/>
                  </a:cubicBezTo>
                  <a:cubicBezTo>
                    <a:pt x="200" y="246"/>
                    <a:pt x="211" y="235"/>
                    <a:pt x="220" y="220"/>
                  </a:cubicBezTo>
                  <a:cubicBezTo>
                    <a:pt x="228" y="206"/>
                    <a:pt x="232" y="188"/>
                    <a:pt x="232" y="167"/>
                  </a:cubicBezTo>
                  <a:cubicBezTo>
                    <a:pt x="232" y="145"/>
                    <a:pt x="228" y="127"/>
                    <a:pt x="219" y="113"/>
                  </a:cubicBezTo>
                  <a:cubicBezTo>
                    <a:pt x="210" y="98"/>
                    <a:pt x="198" y="87"/>
                    <a:pt x="184" y="80"/>
                  </a:cubicBezTo>
                  <a:cubicBezTo>
                    <a:pt x="171" y="74"/>
                    <a:pt x="156" y="71"/>
                    <a:pt x="142" y="71"/>
                  </a:cubicBezTo>
                  <a:cubicBezTo>
                    <a:pt x="87" y="71"/>
                    <a:pt x="87" y="71"/>
                    <a:pt x="87" y="71"/>
                  </a:cubicBezTo>
                  <a:cubicBezTo>
                    <a:pt x="87" y="262"/>
                    <a:pt x="87" y="262"/>
                    <a:pt x="87" y="262"/>
                  </a:cubicBezTo>
                  <a:cubicBezTo>
                    <a:pt x="146" y="262"/>
                    <a:pt x="146" y="262"/>
                    <a:pt x="146" y="26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0;p146"/>
            <p:cNvSpPr/>
            <p:nvPr/>
          </p:nvSpPr>
          <p:spPr>
            <a:xfrm>
              <a:off x="6350000" y="776288"/>
              <a:ext cx="1390650" cy="1252538"/>
            </a:xfrm>
            <a:custGeom>
              <a:avLst/>
              <a:gdLst/>
              <a:ahLst/>
              <a:cxnLst/>
              <a:rect l="l" t="t" r="r" b="b"/>
              <a:pathLst>
                <a:path w="369" h="332" extrusionOk="0">
                  <a:moveTo>
                    <a:pt x="365" y="332"/>
                  </a:moveTo>
                  <a:cubicBezTo>
                    <a:pt x="280" y="332"/>
                    <a:pt x="280" y="332"/>
                    <a:pt x="280" y="332"/>
                  </a:cubicBezTo>
                  <a:cubicBezTo>
                    <a:pt x="279" y="332"/>
                    <a:pt x="278" y="331"/>
                    <a:pt x="277" y="330"/>
                  </a:cubicBezTo>
                  <a:cubicBezTo>
                    <a:pt x="255" y="274"/>
                    <a:pt x="255" y="274"/>
                    <a:pt x="255" y="274"/>
                  </a:cubicBezTo>
                  <a:cubicBezTo>
                    <a:pt x="111" y="274"/>
                    <a:pt x="111" y="274"/>
                    <a:pt x="111" y="274"/>
                  </a:cubicBezTo>
                  <a:cubicBezTo>
                    <a:pt x="89" y="330"/>
                    <a:pt x="89" y="330"/>
                    <a:pt x="89" y="330"/>
                  </a:cubicBezTo>
                  <a:cubicBezTo>
                    <a:pt x="88" y="331"/>
                    <a:pt x="87" y="332"/>
                    <a:pt x="85" y="332"/>
                  </a:cubicBezTo>
                  <a:cubicBezTo>
                    <a:pt x="4" y="332"/>
                    <a:pt x="4" y="332"/>
                    <a:pt x="4" y="332"/>
                  </a:cubicBezTo>
                  <a:cubicBezTo>
                    <a:pt x="2" y="332"/>
                    <a:pt x="0" y="330"/>
                    <a:pt x="1" y="327"/>
                  </a:cubicBezTo>
                  <a:cubicBezTo>
                    <a:pt x="141" y="2"/>
                    <a:pt x="141" y="2"/>
                    <a:pt x="141" y="2"/>
                  </a:cubicBezTo>
                  <a:cubicBezTo>
                    <a:pt x="141" y="1"/>
                    <a:pt x="143" y="0"/>
                    <a:pt x="144" y="0"/>
                  </a:cubicBezTo>
                  <a:cubicBezTo>
                    <a:pt x="229" y="0"/>
                    <a:pt x="229" y="0"/>
                    <a:pt x="229" y="0"/>
                  </a:cubicBezTo>
                  <a:cubicBezTo>
                    <a:pt x="230" y="0"/>
                    <a:pt x="231" y="1"/>
                    <a:pt x="232" y="2"/>
                  </a:cubicBezTo>
                  <a:cubicBezTo>
                    <a:pt x="368" y="327"/>
                    <a:pt x="368" y="327"/>
                    <a:pt x="368" y="327"/>
                  </a:cubicBezTo>
                  <a:cubicBezTo>
                    <a:pt x="369" y="330"/>
                    <a:pt x="368" y="332"/>
                    <a:pt x="365" y="332"/>
                  </a:cubicBezTo>
                  <a:close/>
                  <a:moveTo>
                    <a:pt x="229" y="207"/>
                  </a:moveTo>
                  <a:cubicBezTo>
                    <a:pt x="184" y="89"/>
                    <a:pt x="184" y="89"/>
                    <a:pt x="184" y="89"/>
                  </a:cubicBezTo>
                  <a:cubicBezTo>
                    <a:pt x="137" y="207"/>
                    <a:pt x="137" y="207"/>
                    <a:pt x="137" y="207"/>
                  </a:cubicBezTo>
                  <a:lnTo>
                    <a:pt x="229" y="20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;p146"/>
            <p:cNvSpPr/>
            <p:nvPr/>
          </p:nvSpPr>
          <p:spPr>
            <a:xfrm>
              <a:off x="7589838" y="776288"/>
              <a:ext cx="1073150" cy="1252538"/>
            </a:xfrm>
            <a:custGeom>
              <a:avLst/>
              <a:gdLst/>
              <a:ahLst/>
              <a:cxnLst/>
              <a:rect l="l" t="t" r="r" b="b"/>
              <a:pathLst>
                <a:path w="285" h="332" extrusionOk="0">
                  <a:moveTo>
                    <a:pt x="182" y="332"/>
                  </a:moveTo>
                  <a:cubicBezTo>
                    <a:pt x="102" y="332"/>
                    <a:pt x="102" y="332"/>
                    <a:pt x="102" y="332"/>
                  </a:cubicBezTo>
                  <a:cubicBezTo>
                    <a:pt x="100" y="332"/>
                    <a:pt x="98" y="331"/>
                    <a:pt x="98" y="329"/>
                  </a:cubicBezTo>
                  <a:cubicBezTo>
                    <a:pt x="98" y="72"/>
                    <a:pt x="98" y="72"/>
                    <a:pt x="98" y="72"/>
                  </a:cubicBezTo>
                  <a:cubicBezTo>
                    <a:pt x="3" y="72"/>
                    <a:pt x="3" y="72"/>
                    <a:pt x="3" y="72"/>
                  </a:cubicBezTo>
                  <a:cubicBezTo>
                    <a:pt x="1" y="72"/>
                    <a:pt x="0" y="70"/>
                    <a:pt x="0" y="68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282" y="0"/>
                    <a:pt x="282" y="0"/>
                    <a:pt x="282" y="0"/>
                  </a:cubicBezTo>
                  <a:cubicBezTo>
                    <a:pt x="284" y="0"/>
                    <a:pt x="285" y="2"/>
                    <a:pt x="285" y="4"/>
                  </a:cubicBezTo>
                  <a:cubicBezTo>
                    <a:pt x="285" y="68"/>
                    <a:pt x="285" y="68"/>
                    <a:pt x="285" y="68"/>
                  </a:cubicBezTo>
                  <a:cubicBezTo>
                    <a:pt x="285" y="70"/>
                    <a:pt x="284" y="72"/>
                    <a:pt x="282" y="72"/>
                  </a:cubicBezTo>
                  <a:cubicBezTo>
                    <a:pt x="185" y="72"/>
                    <a:pt x="185" y="72"/>
                    <a:pt x="185" y="72"/>
                  </a:cubicBezTo>
                  <a:cubicBezTo>
                    <a:pt x="185" y="329"/>
                    <a:pt x="185" y="329"/>
                    <a:pt x="185" y="329"/>
                  </a:cubicBezTo>
                  <a:cubicBezTo>
                    <a:pt x="185" y="331"/>
                    <a:pt x="184" y="332"/>
                    <a:pt x="182" y="33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2;p146"/>
            <p:cNvSpPr/>
            <p:nvPr/>
          </p:nvSpPr>
          <p:spPr>
            <a:xfrm>
              <a:off x="8509000" y="776288"/>
              <a:ext cx="1395412" cy="1252538"/>
            </a:xfrm>
            <a:custGeom>
              <a:avLst/>
              <a:gdLst/>
              <a:ahLst/>
              <a:cxnLst/>
              <a:rect l="l" t="t" r="r" b="b"/>
              <a:pathLst>
                <a:path w="370" h="332" extrusionOk="0">
                  <a:moveTo>
                    <a:pt x="365" y="332"/>
                  </a:moveTo>
                  <a:cubicBezTo>
                    <a:pt x="281" y="332"/>
                    <a:pt x="281" y="332"/>
                    <a:pt x="281" y="332"/>
                  </a:cubicBezTo>
                  <a:cubicBezTo>
                    <a:pt x="279" y="332"/>
                    <a:pt x="278" y="331"/>
                    <a:pt x="277" y="330"/>
                  </a:cubicBezTo>
                  <a:cubicBezTo>
                    <a:pt x="255" y="274"/>
                    <a:pt x="255" y="274"/>
                    <a:pt x="255" y="274"/>
                  </a:cubicBezTo>
                  <a:cubicBezTo>
                    <a:pt x="112" y="274"/>
                    <a:pt x="112" y="274"/>
                    <a:pt x="112" y="274"/>
                  </a:cubicBezTo>
                  <a:cubicBezTo>
                    <a:pt x="89" y="330"/>
                    <a:pt x="89" y="330"/>
                    <a:pt x="89" y="330"/>
                  </a:cubicBezTo>
                  <a:cubicBezTo>
                    <a:pt x="89" y="331"/>
                    <a:pt x="87" y="332"/>
                    <a:pt x="86" y="332"/>
                  </a:cubicBezTo>
                  <a:cubicBezTo>
                    <a:pt x="4" y="332"/>
                    <a:pt x="4" y="332"/>
                    <a:pt x="4" y="332"/>
                  </a:cubicBezTo>
                  <a:cubicBezTo>
                    <a:pt x="2" y="332"/>
                    <a:pt x="0" y="330"/>
                    <a:pt x="1" y="327"/>
                  </a:cubicBezTo>
                  <a:cubicBezTo>
                    <a:pt x="141" y="2"/>
                    <a:pt x="141" y="2"/>
                    <a:pt x="141" y="2"/>
                  </a:cubicBezTo>
                  <a:cubicBezTo>
                    <a:pt x="142" y="1"/>
                    <a:pt x="143" y="0"/>
                    <a:pt x="144" y="0"/>
                  </a:cubicBezTo>
                  <a:cubicBezTo>
                    <a:pt x="229" y="0"/>
                    <a:pt x="229" y="0"/>
                    <a:pt x="229" y="0"/>
                  </a:cubicBezTo>
                  <a:cubicBezTo>
                    <a:pt x="230" y="0"/>
                    <a:pt x="232" y="1"/>
                    <a:pt x="232" y="2"/>
                  </a:cubicBezTo>
                  <a:cubicBezTo>
                    <a:pt x="369" y="327"/>
                    <a:pt x="369" y="327"/>
                    <a:pt x="369" y="327"/>
                  </a:cubicBezTo>
                  <a:cubicBezTo>
                    <a:pt x="370" y="330"/>
                    <a:pt x="368" y="332"/>
                    <a:pt x="365" y="332"/>
                  </a:cubicBezTo>
                  <a:close/>
                  <a:moveTo>
                    <a:pt x="230" y="207"/>
                  </a:moveTo>
                  <a:cubicBezTo>
                    <a:pt x="184" y="89"/>
                    <a:pt x="184" y="89"/>
                    <a:pt x="184" y="89"/>
                  </a:cubicBezTo>
                  <a:cubicBezTo>
                    <a:pt x="138" y="207"/>
                    <a:pt x="138" y="207"/>
                    <a:pt x="138" y="207"/>
                  </a:cubicBezTo>
                  <a:lnTo>
                    <a:pt x="230" y="20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3;p146"/>
            <p:cNvSpPr/>
            <p:nvPr/>
          </p:nvSpPr>
          <p:spPr>
            <a:xfrm>
              <a:off x="5094288" y="2324101"/>
              <a:ext cx="923925" cy="1181100"/>
            </a:xfrm>
            <a:custGeom>
              <a:avLst/>
              <a:gdLst/>
              <a:ahLst/>
              <a:cxnLst/>
              <a:rect l="l" t="t" r="r" b="b"/>
              <a:pathLst>
                <a:path w="245" h="313" extrusionOk="0">
                  <a:moveTo>
                    <a:pt x="197" y="143"/>
                  </a:moveTo>
                  <a:cubicBezTo>
                    <a:pt x="184" y="136"/>
                    <a:pt x="170" y="130"/>
                    <a:pt x="154" y="125"/>
                  </a:cubicBezTo>
                  <a:cubicBezTo>
                    <a:pt x="154" y="125"/>
                    <a:pt x="154" y="125"/>
                    <a:pt x="154" y="125"/>
                  </a:cubicBezTo>
                  <a:cubicBezTo>
                    <a:pt x="138" y="120"/>
                    <a:pt x="126" y="117"/>
                    <a:pt x="116" y="113"/>
                  </a:cubicBezTo>
                  <a:cubicBezTo>
                    <a:pt x="107" y="110"/>
                    <a:pt x="99" y="106"/>
                    <a:pt x="94" y="102"/>
                  </a:cubicBezTo>
                  <a:cubicBezTo>
                    <a:pt x="91" y="100"/>
                    <a:pt x="88" y="96"/>
                    <a:pt x="88" y="88"/>
                  </a:cubicBezTo>
                  <a:cubicBezTo>
                    <a:pt x="88" y="80"/>
                    <a:pt x="90" y="76"/>
                    <a:pt x="96" y="72"/>
                  </a:cubicBezTo>
                  <a:cubicBezTo>
                    <a:pt x="102" y="68"/>
                    <a:pt x="110" y="65"/>
                    <a:pt x="120" y="66"/>
                  </a:cubicBezTo>
                  <a:cubicBezTo>
                    <a:pt x="120" y="66"/>
                    <a:pt x="120" y="66"/>
                    <a:pt x="120" y="66"/>
                  </a:cubicBezTo>
                  <a:cubicBezTo>
                    <a:pt x="132" y="66"/>
                    <a:pt x="140" y="68"/>
                    <a:pt x="146" y="74"/>
                  </a:cubicBezTo>
                  <a:cubicBezTo>
                    <a:pt x="152" y="80"/>
                    <a:pt x="155" y="86"/>
                    <a:pt x="155" y="93"/>
                  </a:cubicBezTo>
                  <a:cubicBezTo>
                    <a:pt x="155" y="100"/>
                    <a:pt x="155" y="100"/>
                    <a:pt x="155" y="100"/>
                  </a:cubicBezTo>
                  <a:cubicBezTo>
                    <a:pt x="155" y="102"/>
                    <a:pt x="157" y="103"/>
                    <a:pt x="159" y="103"/>
                  </a:cubicBezTo>
                  <a:cubicBezTo>
                    <a:pt x="234" y="103"/>
                    <a:pt x="234" y="103"/>
                    <a:pt x="234" y="103"/>
                  </a:cubicBezTo>
                  <a:cubicBezTo>
                    <a:pt x="236" y="103"/>
                    <a:pt x="237" y="102"/>
                    <a:pt x="237" y="100"/>
                  </a:cubicBezTo>
                  <a:cubicBezTo>
                    <a:pt x="237" y="92"/>
                    <a:pt x="237" y="92"/>
                    <a:pt x="237" y="92"/>
                  </a:cubicBezTo>
                  <a:cubicBezTo>
                    <a:pt x="236" y="73"/>
                    <a:pt x="231" y="57"/>
                    <a:pt x="221" y="43"/>
                  </a:cubicBezTo>
                  <a:cubicBezTo>
                    <a:pt x="211" y="29"/>
                    <a:pt x="197" y="18"/>
                    <a:pt x="179" y="11"/>
                  </a:cubicBezTo>
                  <a:cubicBezTo>
                    <a:pt x="162" y="4"/>
                    <a:pt x="143" y="0"/>
                    <a:pt x="121" y="0"/>
                  </a:cubicBezTo>
                  <a:cubicBezTo>
                    <a:pt x="99" y="0"/>
                    <a:pt x="80" y="4"/>
                    <a:pt x="64" y="11"/>
                  </a:cubicBezTo>
                  <a:cubicBezTo>
                    <a:pt x="46" y="18"/>
                    <a:pt x="33" y="29"/>
                    <a:pt x="22" y="42"/>
                  </a:cubicBezTo>
                  <a:cubicBezTo>
                    <a:pt x="12" y="56"/>
                    <a:pt x="7" y="73"/>
                    <a:pt x="7" y="92"/>
                  </a:cubicBezTo>
                  <a:cubicBezTo>
                    <a:pt x="7" y="114"/>
                    <a:pt x="15" y="133"/>
                    <a:pt x="29" y="146"/>
                  </a:cubicBezTo>
                  <a:cubicBezTo>
                    <a:pt x="43" y="159"/>
                    <a:pt x="63" y="170"/>
                    <a:pt x="88" y="178"/>
                  </a:cubicBezTo>
                  <a:cubicBezTo>
                    <a:pt x="100" y="182"/>
                    <a:pt x="100" y="182"/>
                    <a:pt x="100" y="182"/>
                  </a:cubicBezTo>
                  <a:cubicBezTo>
                    <a:pt x="110" y="185"/>
                    <a:pt x="120" y="188"/>
                    <a:pt x="129" y="191"/>
                  </a:cubicBezTo>
                  <a:cubicBezTo>
                    <a:pt x="140" y="194"/>
                    <a:pt x="149" y="199"/>
                    <a:pt x="156" y="204"/>
                  </a:cubicBezTo>
                  <a:cubicBezTo>
                    <a:pt x="162" y="209"/>
                    <a:pt x="163" y="217"/>
                    <a:pt x="163" y="223"/>
                  </a:cubicBezTo>
                  <a:cubicBezTo>
                    <a:pt x="163" y="230"/>
                    <a:pt x="161" y="235"/>
                    <a:pt x="155" y="240"/>
                  </a:cubicBezTo>
                  <a:cubicBezTo>
                    <a:pt x="148" y="245"/>
                    <a:pt x="138" y="248"/>
                    <a:pt x="126" y="248"/>
                  </a:cubicBezTo>
                  <a:cubicBezTo>
                    <a:pt x="111" y="248"/>
                    <a:pt x="101" y="244"/>
                    <a:pt x="93" y="237"/>
                  </a:cubicBezTo>
                  <a:cubicBezTo>
                    <a:pt x="85" y="230"/>
                    <a:pt x="81" y="222"/>
                    <a:pt x="81" y="212"/>
                  </a:cubicBezTo>
                  <a:cubicBezTo>
                    <a:pt x="81" y="205"/>
                    <a:pt x="81" y="205"/>
                    <a:pt x="81" y="205"/>
                  </a:cubicBezTo>
                  <a:cubicBezTo>
                    <a:pt x="81" y="203"/>
                    <a:pt x="79" y="201"/>
                    <a:pt x="77" y="201"/>
                  </a:cubicBezTo>
                  <a:cubicBezTo>
                    <a:pt x="4" y="201"/>
                    <a:pt x="4" y="201"/>
                    <a:pt x="4" y="201"/>
                  </a:cubicBezTo>
                  <a:cubicBezTo>
                    <a:pt x="2" y="201"/>
                    <a:pt x="0" y="203"/>
                    <a:pt x="0" y="205"/>
                  </a:cubicBezTo>
                  <a:cubicBezTo>
                    <a:pt x="0" y="212"/>
                    <a:pt x="0" y="212"/>
                    <a:pt x="0" y="212"/>
                  </a:cubicBezTo>
                  <a:cubicBezTo>
                    <a:pt x="0" y="234"/>
                    <a:pt x="6" y="252"/>
                    <a:pt x="18" y="267"/>
                  </a:cubicBezTo>
                  <a:cubicBezTo>
                    <a:pt x="29" y="282"/>
                    <a:pt x="44" y="293"/>
                    <a:pt x="63" y="301"/>
                  </a:cubicBezTo>
                  <a:cubicBezTo>
                    <a:pt x="81" y="309"/>
                    <a:pt x="103" y="313"/>
                    <a:pt x="126" y="313"/>
                  </a:cubicBezTo>
                  <a:cubicBezTo>
                    <a:pt x="137" y="313"/>
                    <a:pt x="137" y="313"/>
                    <a:pt x="137" y="313"/>
                  </a:cubicBezTo>
                  <a:cubicBezTo>
                    <a:pt x="137" y="312"/>
                    <a:pt x="137" y="312"/>
                    <a:pt x="137" y="312"/>
                  </a:cubicBezTo>
                  <a:cubicBezTo>
                    <a:pt x="158" y="311"/>
                    <a:pt x="175" y="307"/>
                    <a:pt x="190" y="300"/>
                  </a:cubicBezTo>
                  <a:cubicBezTo>
                    <a:pt x="208" y="291"/>
                    <a:pt x="222" y="280"/>
                    <a:pt x="231" y="266"/>
                  </a:cubicBezTo>
                  <a:cubicBezTo>
                    <a:pt x="240" y="251"/>
                    <a:pt x="245" y="236"/>
                    <a:pt x="245" y="219"/>
                  </a:cubicBezTo>
                  <a:cubicBezTo>
                    <a:pt x="245" y="200"/>
                    <a:pt x="240" y="184"/>
                    <a:pt x="231" y="172"/>
                  </a:cubicBezTo>
                  <a:cubicBezTo>
                    <a:pt x="223" y="160"/>
                    <a:pt x="211" y="150"/>
                    <a:pt x="197" y="14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4;p146"/>
            <p:cNvSpPr/>
            <p:nvPr/>
          </p:nvSpPr>
          <p:spPr>
            <a:xfrm>
              <a:off x="6172200" y="2343151"/>
              <a:ext cx="995362" cy="1162050"/>
            </a:xfrm>
            <a:custGeom>
              <a:avLst/>
              <a:gdLst/>
              <a:ahLst/>
              <a:cxnLst/>
              <a:rect l="l" t="t" r="r" b="b"/>
              <a:pathLst>
                <a:path w="264" h="308" extrusionOk="0">
                  <a:moveTo>
                    <a:pt x="186" y="185"/>
                  </a:moveTo>
                  <a:cubicBezTo>
                    <a:pt x="186" y="203"/>
                    <a:pt x="182" y="217"/>
                    <a:pt x="172" y="225"/>
                  </a:cubicBezTo>
                  <a:cubicBezTo>
                    <a:pt x="163" y="234"/>
                    <a:pt x="150" y="238"/>
                    <a:pt x="132" y="238"/>
                  </a:cubicBezTo>
                  <a:cubicBezTo>
                    <a:pt x="115" y="238"/>
                    <a:pt x="101" y="234"/>
                    <a:pt x="92" y="225"/>
                  </a:cubicBezTo>
                  <a:cubicBezTo>
                    <a:pt x="83" y="217"/>
                    <a:pt x="78" y="203"/>
                    <a:pt x="78" y="185"/>
                  </a:cubicBezTo>
                  <a:cubicBezTo>
                    <a:pt x="78" y="4"/>
                    <a:pt x="78" y="4"/>
                    <a:pt x="78" y="4"/>
                  </a:cubicBezTo>
                  <a:cubicBezTo>
                    <a:pt x="78" y="2"/>
                    <a:pt x="77" y="0"/>
                    <a:pt x="75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184"/>
                    <a:pt x="0" y="184"/>
                    <a:pt x="0" y="184"/>
                  </a:cubicBezTo>
                  <a:cubicBezTo>
                    <a:pt x="0" y="212"/>
                    <a:pt x="6" y="235"/>
                    <a:pt x="18" y="253"/>
                  </a:cubicBezTo>
                  <a:cubicBezTo>
                    <a:pt x="30" y="272"/>
                    <a:pt x="46" y="285"/>
                    <a:pt x="66" y="294"/>
                  </a:cubicBezTo>
                  <a:cubicBezTo>
                    <a:pt x="85" y="303"/>
                    <a:pt x="107" y="308"/>
                    <a:pt x="131" y="308"/>
                  </a:cubicBezTo>
                  <a:cubicBezTo>
                    <a:pt x="131" y="308"/>
                    <a:pt x="131" y="308"/>
                    <a:pt x="131" y="308"/>
                  </a:cubicBezTo>
                  <a:cubicBezTo>
                    <a:pt x="155" y="308"/>
                    <a:pt x="177" y="303"/>
                    <a:pt x="197" y="294"/>
                  </a:cubicBezTo>
                  <a:cubicBezTo>
                    <a:pt x="217" y="285"/>
                    <a:pt x="234" y="272"/>
                    <a:pt x="246" y="253"/>
                  </a:cubicBezTo>
                  <a:cubicBezTo>
                    <a:pt x="258" y="235"/>
                    <a:pt x="264" y="212"/>
                    <a:pt x="264" y="184"/>
                  </a:cubicBezTo>
                  <a:cubicBezTo>
                    <a:pt x="264" y="4"/>
                    <a:pt x="264" y="4"/>
                    <a:pt x="264" y="4"/>
                  </a:cubicBezTo>
                  <a:cubicBezTo>
                    <a:pt x="264" y="2"/>
                    <a:pt x="263" y="0"/>
                    <a:pt x="261" y="0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88" y="0"/>
                    <a:pt x="186" y="2"/>
                    <a:pt x="186" y="4"/>
                  </a:cubicBezTo>
                  <a:cubicBezTo>
                    <a:pt x="186" y="185"/>
                    <a:pt x="186" y="185"/>
                    <a:pt x="186" y="18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5;p146"/>
            <p:cNvSpPr/>
            <p:nvPr/>
          </p:nvSpPr>
          <p:spPr>
            <a:xfrm>
              <a:off x="7362825" y="2343151"/>
              <a:ext cx="1316037" cy="1143000"/>
            </a:xfrm>
            <a:custGeom>
              <a:avLst/>
              <a:gdLst/>
              <a:ahLst/>
              <a:cxnLst/>
              <a:rect l="l" t="t" r="r" b="b"/>
              <a:pathLst>
                <a:path w="349" h="303" extrusionOk="0">
                  <a:moveTo>
                    <a:pt x="172" y="160"/>
                  </a:moveTo>
                  <a:cubicBezTo>
                    <a:pt x="86" y="2"/>
                    <a:pt x="86" y="2"/>
                    <a:pt x="86" y="2"/>
                  </a:cubicBezTo>
                  <a:cubicBezTo>
                    <a:pt x="85" y="1"/>
                    <a:pt x="84" y="0"/>
                    <a:pt x="82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292"/>
                    <a:pt x="0" y="292"/>
                    <a:pt x="0" y="292"/>
                  </a:cubicBezTo>
                  <a:cubicBezTo>
                    <a:pt x="1" y="299"/>
                    <a:pt x="1" y="299"/>
                    <a:pt x="1" y="299"/>
                  </a:cubicBezTo>
                  <a:cubicBezTo>
                    <a:pt x="1" y="301"/>
                    <a:pt x="2" y="303"/>
                    <a:pt x="4" y="303"/>
                  </a:cubicBezTo>
                  <a:cubicBezTo>
                    <a:pt x="75" y="303"/>
                    <a:pt x="75" y="303"/>
                    <a:pt x="75" y="303"/>
                  </a:cubicBezTo>
                  <a:cubicBezTo>
                    <a:pt x="77" y="303"/>
                    <a:pt x="79" y="301"/>
                    <a:pt x="79" y="299"/>
                  </a:cubicBezTo>
                  <a:cubicBezTo>
                    <a:pt x="79" y="155"/>
                    <a:pt x="79" y="155"/>
                    <a:pt x="79" y="155"/>
                  </a:cubicBezTo>
                  <a:cubicBezTo>
                    <a:pt x="79" y="151"/>
                    <a:pt x="84" y="150"/>
                    <a:pt x="85" y="153"/>
                  </a:cubicBezTo>
                  <a:cubicBezTo>
                    <a:pt x="145" y="261"/>
                    <a:pt x="145" y="261"/>
                    <a:pt x="145" y="261"/>
                  </a:cubicBezTo>
                  <a:cubicBezTo>
                    <a:pt x="146" y="262"/>
                    <a:pt x="147" y="263"/>
                    <a:pt x="148" y="263"/>
                  </a:cubicBezTo>
                  <a:cubicBezTo>
                    <a:pt x="201" y="263"/>
                    <a:pt x="201" y="263"/>
                    <a:pt x="201" y="263"/>
                  </a:cubicBezTo>
                  <a:cubicBezTo>
                    <a:pt x="202" y="263"/>
                    <a:pt x="204" y="262"/>
                    <a:pt x="204" y="261"/>
                  </a:cubicBezTo>
                  <a:cubicBezTo>
                    <a:pt x="264" y="153"/>
                    <a:pt x="264" y="153"/>
                    <a:pt x="264" y="153"/>
                  </a:cubicBezTo>
                  <a:cubicBezTo>
                    <a:pt x="266" y="150"/>
                    <a:pt x="271" y="151"/>
                    <a:pt x="271" y="155"/>
                  </a:cubicBezTo>
                  <a:cubicBezTo>
                    <a:pt x="271" y="299"/>
                    <a:pt x="271" y="299"/>
                    <a:pt x="271" y="299"/>
                  </a:cubicBezTo>
                  <a:cubicBezTo>
                    <a:pt x="271" y="301"/>
                    <a:pt x="273" y="303"/>
                    <a:pt x="275" y="303"/>
                  </a:cubicBezTo>
                  <a:cubicBezTo>
                    <a:pt x="345" y="303"/>
                    <a:pt x="345" y="303"/>
                    <a:pt x="345" y="303"/>
                  </a:cubicBezTo>
                  <a:cubicBezTo>
                    <a:pt x="347" y="303"/>
                    <a:pt x="349" y="301"/>
                    <a:pt x="349" y="299"/>
                  </a:cubicBezTo>
                  <a:cubicBezTo>
                    <a:pt x="349" y="4"/>
                    <a:pt x="349" y="4"/>
                    <a:pt x="349" y="4"/>
                  </a:cubicBezTo>
                  <a:cubicBezTo>
                    <a:pt x="349" y="2"/>
                    <a:pt x="347" y="0"/>
                    <a:pt x="345" y="0"/>
                  </a:cubicBezTo>
                  <a:cubicBezTo>
                    <a:pt x="267" y="0"/>
                    <a:pt x="267" y="0"/>
                    <a:pt x="267" y="0"/>
                  </a:cubicBezTo>
                  <a:cubicBezTo>
                    <a:pt x="266" y="0"/>
                    <a:pt x="264" y="1"/>
                    <a:pt x="264" y="2"/>
                  </a:cubicBezTo>
                  <a:cubicBezTo>
                    <a:pt x="178" y="160"/>
                    <a:pt x="178" y="160"/>
                    <a:pt x="178" y="160"/>
                  </a:cubicBezTo>
                  <a:cubicBezTo>
                    <a:pt x="177" y="163"/>
                    <a:pt x="173" y="163"/>
                    <a:pt x="172" y="16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6;p146"/>
            <p:cNvSpPr/>
            <p:nvPr/>
          </p:nvSpPr>
          <p:spPr>
            <a:xfrm>
              <a:off x="8897938" y="2343151"/>
              <a:ext cx="1314450" cy="1143000"/>
            </a:xfrm>
            <a:custGeom>
              <a:avLst/>
              <a:gdLst/>
              <a:ahLst/>
              <a:cxnLst/>
              <a:rect l="l" t="t" r="r" b="b"/>
              <a:pathLst>
                <a:path w="349" h="303" extrusionOk="0">
                  <a:moveTo>
                    <a:pt x="172" y="160"/>
                  </a:moveTo>
                  <a:cubicBezTo>
                    <a:pt x="85" y="2"/>
                    <a:pt x="85" y="2"/>
                    <a:pt x="85" y="2"/>
                  </a:cubicBezTo>
                  <a:cubicBezTo>
                    <a:pt x="85" y="1"/>
                    <a:pt x="83" y="0"/>
                    <a:pt x="82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292"/>
                    <a:pt x="0" y="292"/>
                    <a:pt x="0" y="292"/>
                  </a:cubicBezTo>
                  <a:cubicBezTo>
                    <a:pt x="0" y="299"/>
                    <a:pt x="0" y="299"/>
                    <a:pt x="0" y="299"/>
                  </a:cubicBezTo>
                  <a:cubicBezTo>
                    <a:pt x="0" y="301"/>
                    <a:pt x="2" y="303"/>
                    <a:pt x="4" y="303"/>
                  </a:cubicBezTo>
                  <a:cubicBezTo>
                    <a:pt x="75" y="303"/>
                    <a:pt x="75" y="303"/>
                    <a:pt x="75" y="303"/>
                  </a:cubicBezTo>
                  <a:cubicBezTo>
                    <a:pt x="77" y="303"/>
                    <a:pt x="78" y="301"/>
                    <a:pt x="78" y="299"/>
                  </a:cubicBezTo>
                  <a:cubicBezTo>
                    <a:pt x="78" y="155"/>
                    <a:pt x="78" y="155"/>
                    <a:pt x="78" y="155"/>
                  </a:cubicBezTo>
                  <a:cubicBezTo>
                    <a:pt x="78" y="151"/>
                    <a:pt x="83" y="150"/>
                    <a:pt x="85" y="153"/>
                  </a:cubicBezTo>
                  <a:cubicBezTo>
                    <a:pt x="145" y="261"/>
                    <a:pt x="145" y="261"/>
                    <a:pt x="145" y="261"/>
                  </a:cubicBezTo>
                  <a:cubicBezTo>
                    <a:pt x="146" y="262"/>
                    <a:pt x="147" y="263"/>
                    <a:pt x="148" y="263"/>
                  </a:cubicBezTo>
                  <a:cubicBezTo>
                    <a:pt x="201" y="263"/>
                    <a:pt x="201" y="263"/>
                    <a:pt x="201" y="263"/>
                  </a:cubicBezTo>
                  <a:cubicBezTo>
                    <a:pt x="202" y="263"/>
                    <a:pt x="203" y="262"/>
                    <a:pt x="204" y="261"/>
                  </a:cubicBezTo>
                  <a:cubicBezTo>
                    <a:pt x="264" y="153"/>
                    <a:pt x="264" y="153"/>
                    <a:pt x="264" y="153"/>
                  </a:cubicBezTo>
                  <a:cubicBezTo>
                    <a:pt x="266" y="150"/>
                    <a:pt x="271" y="151"/>
                    <a:pt x="271" y="155"/>
                  </a:cubicBezTo>
                  <a:cubicBezTo>
                    <a:pt x="271" y="299"/>
                    <a:pt x="271" y="299"/>
                    <a:pt x="271" y="299"/>
                  </a:cubicBezTo>
                  <a:cubicBezTo>
                    <a:pt x="271" y="301"/>
                    <a:pt x="272" y="303"/>
                    <a:pt x="274" y="303"/>
                  </a:cubicBezTo>
                  <a:cubicBezTo>
                    <a:pt x="345" y="303"/>
                    <a:pt x="345" y="303"/>
                    <a:pt x="345" y="303"/>
                  </a:cubicBezTo>
                  <a:cubicBezTo>
                    <a:pt x="347" y="303"/>
                    <a:pt x="349" y="301"/>
                    <a:pt x="349" y="299"/>
                  </a:cubicBezTo>
                  <a:cubicBezTo>
                    <a:pt x="349" y="4"/>
                    <a:pt x="349" y="4"/>
                    <a:pt x="349" y="4"/>
                  </a:cubicBezTo>
                  <a:cubicBezTo>
                    <a:pt x="349" y="2"/>
                    <a:pt x="347" y="0"/>
                    <a:pt x="345" y="0"/>
                  </a:cubicBezTo>
                  <a:cubicBezTo>
                    <a:pt x="267" y="0"/>
                    <a:pt x="267" y="0"/>
                    <a:pt x="267" y="0"/>
                  </a:cubicBezTo>
                  <a:cubicBezTo>
                    <a:pt x="265" y="0"/>
                    <a:pt x="264" y="1"/>
                    <a:pt x="264" y="2"/>
                  </a:cubicBezTo>
                  <a:cubicBezTo>
                    <a:pt x="178" y="160"/>
                    <a:pt x="178" y="160"/>
                    <a:pt x="178" y="160"/>
                  </a:cubicBezTo>
                  <a:cubicBezTo>
                    <a:pt x="177" y="163"/>
                    <a:pt x="173" y="163"/>
                    <a:pt x="172" y="16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7;p146"/>
            <p:cNvSpPr/>
            <p:nvPr/>
          </p:nvSpPr>
          <p:spPr>
            <a:xfrm>
              <a:off x="10434638" y="2343151"/>
              <a:ext cx="293687" cy="1143000"/>
            </a:xfrm>
            <a:custGeom>
              <a:avLst/>
              <a:gdLst/>
              <a:ahLst/>
              <a:cxnLst/>
              <a:rect l="l" t="t" r="r" b="b"/>
              <a:pathLst>
                <a:path w="78" h="303" extrusionOk="0">
                  <a:moveTo>
                    <a:pt x="74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ubicBezTo>
                    <a:pt x="0" y="299"/>
                    <a:pt x="0" y="299"/>
                    <a:pt x="0" y="299"/>
                  </a:cubicBezTo>
                  <a:cubicBezTo>
                    <a:pt x="0" y="301"/>
                    <a:pt x="1" y="303"/>
                    <a:pt x="3" y="303"/>
                  </a:cubicBezTo>
                  <a:cubicBezTo>
                    <a:pt x="74" y="303"/>
                    <a:pt x="74" y="303"/>
                    <a:pt x="74" y="303"/>
                  </a:cubicBezTo>
                  <a:cubicBezTo>
                    <a:pt x="76" y="303"/>
                    <a:pt x="78" y="301"/>
                    <a:pt x="78" y="299"/>
                  </a:cubicBezTo>
                  <a:cubicBezTo>
                    <a:pt x="78" y="4"/>
                    <a:pt x="78" y="4"/>
                    <a:pt x="78" y="4"/>
                  </a:cubicBezTo>
                  <a:cubicBezTo>
                    <a:pt x="78" y="2"/>
                    <a:pt x="76" y="0"/>
                    <a:pt x="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8;p146"/>
            <p:cNvSpPr/>
            <p:nvPr/>
          </p:nvSpPr>
          <p:spPr>
            <a:xfrm>
              <a:off x="10933113" y="2343151"/>
              <a:ext cx="968375" cy="1143000"/>
            </a:xfrm>
            <a:custGeom>
              <a:avLst/>
              <a:gdLst/>
              <a:ahLst/>
              <a:cxnLst/>
              <a:rect l="l" t="t" r="r" b="b"/>
              <a:pathLst>
                <a:path w="257" h="303" extrusionOk="0">
                  <a:moveTo>
                    <a:pt x="0" y="4"/>
                  </a:moveTo>
                  <a:cubicBezTo>
                    <a:pt x="0" y="60"/>
                    <a:pt x="0" y="60"/>
                    <a:pt x="0" y="60"/>
                  </a:cubicBezTo>
                  <a:cubicBezTo>
                    <a:pt x="0" y="62"/>
                    <a:pt x="2" y="63"/>
                    <a:pt x="4" y="63"/>
                  </a:cubicBezTo>
                  <a:cubicBezTo>
                    <a:pt x="86" y="63"/>
                    <a:pt x="86" y="63"/>
                    <a:pt x="86" y="63"/>
                  </a:cubicBezTo>
                  <a:cubicBezTo>
                    <a:pt x="88" y="63"/>
                    <a:pt x="89" y="65"/>
                    <a:pt x="89" y="67"/>
                  </a:cubicBezTo>
                  <a:cubicBezTo>
                    <a:pt x="89" y="299"/>
                    <a:pt x="89" y="299"/>
                    <a:pt x="89" y="299"/>
                  </a:cubicBezTo>
                  <a:cubicBezTo>
                    <a:pt x="89" y="301"/>
                    <a:pt x="91" y="303"/>
                    <a:pt x="93" y="303"/>
                  </a:cubicBezTo>
                  <a:cubicBezTo>
                    <a:pt x="164" y="303"/>
                    <a:pt x="164" y="303"/>
                    <a:pt x="164" y="303"/>
                  </a:cubicBezTo>
                  <a:cubicBezTo>
                    <a:pt x="166" y="303"/>
                    <a:pt x="167" y="301"/>
                    <a:pt x="167" y="299"/>
                  </a:cubicBezTo>
                  <a:cubicBezTo>
                    <a:pt x="167" y="67"/>
                    <a:pt x="167" y="67"/>
                    <a:pt x="167" y="67"/>
                  </a:cubicBezTo>
                  <a:cubicBezTo>
                    <a:pt x="167" y="65"/>
                    <a:pt x="169" y="63"/>
                    <a:pt x="171" y="63"/>
                  </a:cubicBezTo>
                  <a:cubicBezTo>
                    <a:pt x="253" y="63"/>
                    <a:pt x="253" y="63"/>
                    <a:pt x="253" y="63"/>
                  </a:cubicBezTo>
                  <a:cubicBezTo>
                    <a:pt x="255" y="63"/>
                    <a:pt x="257" y="62"/>
                    <a:pt x="257" y="60"/>
                  </a:cubicBezTo>
                  <a:cubicBezTo>
                    <a:pt x="257" y="4"/>
                    <a:pt x="257" y="4"/>
                    <a:pt x="257" y="4"/>
                  </a:cubicBezTo>
                  <a:cubicBezTo>
                    <a:pt x="257" y="2"/>
                    <a:pt x="255" y="0"/>
                    <a:pt x="253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9;p146"/>
            <p:cNvSpPr/>
            <p:nvPr/>
          </p:nvSpPr>
          <p:spPr>
            <a:xfrm>
              <a:off x="7645400" y="3814763"/>
              <a:ext cx="3181350" cy="501650"/>
            </a:xfrm>
            <a:custGeom>
              <a:avLst/>
              <a:gdLst/>
              <a:ahLst/>
              <a:cxnLst/>
              <a:rect l="l" t="t" r="r" b="b"/>
              <a:pathLst>
                <a:path w="844" h="133" extrusionOk="0">
                  <a:moveTo>
                    <a:pt x="96" y="130"/>
                  </a:moveTo>
                  <a:cubicBezTo>
                    <a:pt x="96" y="0"/>
                    <a:pt x="96" y="0"/>
                    <a:pt x="96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77" y="49"/>
                    <a:pt x="77" y="49"/>
                    <a:pt x="77" y="49"/>
                  </a:cubicBezTo>
                  <a:cubicBezTo>
                    <a:pt x="77" y="50"/>
                    <a:pt x="76" y="51"/>
                    <a:pt x="76" y="51"/>
                  </a:cubicBezTo>
                  <a:cubicBezTo>
                    <a:pt x="75" y="51"/>
                    <a:pt x="75" y="51"/>
                    <a:pt x="75" y="51"/>
                  </a:cubicBezTo>
                  <a:cubicBezTo>
                    <a:pt x="74" y="51"/>
                    <a:pt x="73" y="51"/>
                    <a:pt x="73" y="50"/>
                  </a:cubicBezTo>
                  <a:cubicBezTo>
                    <a:pt x="66" y="43"/>
                    <a:pt x="56" y="38"/>
                    <a:pt x="44" y="38"/>
                  </a:cubicBezTo>
                  <a:cubicBezTo>
                    <a:pt x="19" y="38"/>
                    <a:pt x="0" y="59"/>
                    <a:pt x="0" y="85"/>
                  </a:cubicBezTo>
                  <a:cubicBezTo>
                    <a:pt x="0" y="98"/>
                    <a:pt x="5" y="110"/>
                    <a:pt x="13" y="119"/>
                  </a:cubicBezTo>
                  <a:cubicBezTo>
                    <a:pt x="21" y="128"/>
                    <a:pt x="32" y="133"/>
                    <a:pt x="44" y="133"/>
                  </a:cubicBezTo>
                  <a:cubicBezTo>
                    <a:pt x="55" y="133"/>
                    <a:pt x="66" y="128"/>
                    <a:pt x="73" y="120"/>
                  </a:cubicBezTo>
                  <a:cubicBezTo>
                    <a:pt x="73" y="119"/>
                    <a:pt x="74" y="119"/>
                    <a:pt x="75" y="119"/>
                  </a:cubicBezTo>
                  <a:cubicBezTo>
                    <a:pt x="75" y="119"/>
                    <a:pt x="75" y="119"/>
                    <a:pt x="76" y="119"/>
                  </a:cubicBezTo>
                  <a:cubicBezTo>
                    <a:pt x="77" y="119"/>
                    <a:pt x="77" y="120"/>
                    <a:pt x="77" y="121"/>
                  </a:cubicBezTo>
                  <a:cubicBezTo>
                    <a:pt x="77" y="130"/>
                    <a:pt x="77" y="130"/>
                    <a:pt x="77" y="130"/>
                  </a:cubicBezTo>
                  <a:cubicBezTo>
                    <a:pt x="96" y="130"/>
                    <a:pt x="96" y="130"/>
                    <a:pt x="96" y="130"/>
                  </a:cubicBezTo>
                  <a:close/>
                  <a:moveTo>
                    <a:pt x="49" y="116"/>
                  </a:moveTo>
                  <a:cubicBezTo>
                    <a:pt x="32" y="116"/>
                    <a:pt x="19" y="102"/>
                    <a:pt x="19" y="85"/>
                  </a:cubicBezTo>
                  <a:cubicBezTo>
                    <a:pt x="19" y="68"/>
                    <a:pt x="32" y="55"/>
                    <a:pt x="49" y="55"/>
                  </a:cubicBezTo>
                  <a:cubicBezTo>
                    <a:pt x="65" y="55"/>
                    <a:pt x="78" y="68"/>
                    <a:pt x="78" y="85"/>
                  </a:cubicBezTo>
                  <a:cubicBezTo>
                    <a:pt x="78" y="102"/>
                    <a:pt x="65" y="116"/>
                    <a:pt x="49" y="116"/>
                  </a:cubicBezTo>
                  <a:close/>
                  <a:moveTo>
                    <a:pt x="204" y="130"/>
                  </a:moveTo>
                  <a:cubicBezTo>
                    <a:pt x="204" y="40"/>
                    <a:pt x="204" y="40"/>
                    <a:pt x="204" y="40"/>
                  </a:cubicBezTo>
                  <a:cubicBezTo>
                    <a:pt x="186" y="40"/>
                    <a:pt x="186" y="40"/>
                    <a:pt x="186" y="40"/>
                  </a:cubicBezTo>
                  <a:cubicBezTo>
                    <a:pt x="186" y="49"/>
                    <a:pt x="186" y="49"/>
                    <a:pt x="186" y="49"/>
                  </a:cubicBezTo>
                  <a:cubicBezTo>
                    <a:pt x="186" y="50"/>
                    <a:pt x="185" y="51"/>
                    <a:pt x="184" y="51"/>
                  </a:cubicBezTo>
                  <a:cubicBezTo>
                    <a:pt x="184" y="51"/>
                    <a:pt x="183" y="51"/>
                    <a:pt x="183" y="51"/>
                  </a:cubicBezTo>
                  <a:cubicBezTo>
                    <a:pt x="182" y="51"/>
                    <a:pt x="182" y="51"/>
                    <a:pt x="181" y="50"/>
                  </a:cubicBezTo>
                  <a:cubicBezTo>
                    <a:pt x="175" y="42"/>
                    <a:pt x="164" y="38"/>
                    <a:pt x="153" y="38"/>
                  </a:cubicBezTo>
                  <a:cubicBezTo>
                    <a:pt x="128" y="38"/>
                    <a:pt x="109" y="59"/>
                    <a:pt x="109" y="85"/>
                  </a:cubicBezTo>
                  <a:cubicBezTo>
                    <a:pt x="109" y="112"/>
                    <a:pt x="128" y="133"/>
                    <a:pt x="153" y="133"/>
                  </a:cubicBezTo>
                  <a:cubicBezTo>
                    <a:pt x="164" y="133"/>
                    <a:pt x="174" y="128"/>
                    <a:pt x="181" y="120"/>
                  </a:cubicBezTo>
                  <a:cubicBezTo>
                    <a:pt x="182" y="119"/>
                    <a:pt x="182" y="119"/>
                    <a:pt x="183" y="119"/>
                  </a:cubicBezTo>
                  <a:cubicBezTo>
                    <a:pt x="183" y="119"/>
                    <a:pt x="184" y="119"/>
                    <a:pt x="184" y="119"/>
                  </a:cubicBezTo>
                  <a:cubicBezTo>
                    <a:pt x="185" y="119"/>
                    <a:pt x="186" y="120"/>
                    <a:pt x="186" y="121"/>
                  </a:cubicBezTo>
                  <a:cubicBezTo>
                    <a:pt x="186" y="130"/>
                    <a:pt x="186" y="130"/>
                    <a:pt x="186" y="130"/>
                  </a:cubicBezTo>
                  <a:cubicBezTo>
                    <a:pt x="204" y="130"/>
                    <a:pt x="204" y="130"/>
                    <a:pt x="204" y="130"/>
                  </a:cubicBezTo>
                  <a:cubicBezTo>
                    <a:pt x="204" y="130"/>
                    <a:pt x="204" y="130"/>
                    <a:pt x="204" y="130"/>
                  </a:cubicBezTo>
                  <a:close/>
                  <a:moveTo>
                    <a:pt x="157" y="116"/>
                  </a:moveTo>
                  <a:cubicBezTo>
                    <a:pt x="141" y="116"/>
                    <a:pt x="128" y="102"/>
                    <a:pt x="128" y="85"/>
                  </a:cubicBezTo>
                  <a:cubicBezTo>
                    <a:pt x="128" y="68"/>
                    <a:pt x="141" y="55"/>
                    <a:pt x="157" y="55"/>
                  </a:cubicBezTo>
                  <a:cubicBezTo>
                    <a:pt x="174" y="55"/>
                    <a:pt x="187" y="68"/>
                    <a:pt x="187" y="85"/>
                  </a:cubicBezTo>
                  <a:cubicBezTo>
                    <a:pt x="187" y="102"/>
                    <a:pt x="174" y="116"/>
                    <a:pt x="157" y="116"/>
                  </a:cubicBezTo>
                  <a:close/>
                  <a:moveTo>
                    <a:pt x="376" y="130"/>
                  </a:moveTo>
                  <a:cubicBezTo>
                    <a:pt x="376" y="40"/>
                    <a:pt x="376" y="40"/>
                    <a:pt x="376" y="40"/>
                  </a:cubicBezTo>
                  <a:cubicBezTo>
                    <a:pt x="357" y="40"/>
                    <a:pt x="357" y="40"/>
                    <a:pt x="357" y="40"/>
                  </a:cubicBezTo>
                  <a:cubicBezTo>
                    <a:pt x="357" y="49"/>
                    <a:pt x="357" y="49"/>
                    <a:pt x="357" y="49"/>
                  </a:cubicBezTo>
                  <a:cubicBezTo>
                    <a:pt x="357" y="50"/>
                    <a:pt x="357" y="51"/>
                    <a:pt x="356" y="51"/>
                  </a:cubicBezTo>
                  <a:cubicBezTo>
                    <a:pt x="355" y="51"/>
                    <a:pt x="355" y="51"/>
                    <a:pt x="355" y="51"/>
                  </a:cubicBezTo>
                  <a:cubicBezTo>
                    <a:pt x="354" y="51"/>
                    <a:pt x="353" y="51"/>
                    <a:pt x="353" y="50"/>
                  </a:cubicBezTo>
                  <a:cubicBezTo>
                    <a:pt x="346" y="42"/>
                    <a:pt x="336" y="38"/>
                    <a:pt x="324" y="38"/>
                  </a:cubicBezTo>
                  <a:cubicBezTo>
                    <a:pt x="300" y="38"/>
                    <a:pt x="280" y="59"/>
                    <a:pt x="280" y="85"/>
                  </a:cubicBezTo>
                  <a:cubicBezTo>
                    <a:pt x="280" y="112"/>
                    <a:pt x="300" y="133"/>
                    <a:pt x="324" y="133"/>
                  </a:cubicBezTo>
                  <a:cubicBezTo>
                    <a:pt x="336" y="133"/>
                    <a:pt x="346" y="128"/>
                    <a:pt x="353" y="120"/>
                  </a:cubicBezTo>
                  <a:cubicBezTo>
                    <a:pt x="353" y="119"/>
                    <a:pt x="354" y="119"/>
                    <a:pt x="355" y="119"/>
                  </a:cubicBezTo>
                  <a:cubicBezTo>
                    <a:pt x="355" y="119"/>
                    <a:pt x="355" y="119"/>
                    <a:pt x="356" y="119"/>
                  </a:cubicBezTo>
                  <a:cubicBezTo>
                    <a:pt x="357" y="119"/>
                    <a:pt x="357" y="120"/>
                    <a:pt x="357" y="121"/>
                  </a:cubicBezTo>
                  <a:cubicBezTo>
                    <a:pt x="357" y="130"/>
                    <a:pt x="357" y="130"/>
                    <a:pt x="357" y="130"/>
                  </a:cubicBezTo>
                  <a:cubicBezTo>
                    <a:pt x="376" y="130"/>
                    <a:pt x="376" y="130"/>
                    <a:pt x="376" y="130"/>
                  </a:cubicBezTo>
                  <a:close/>
                  <a:moveTo>
                    <a:pt x="329" y="116"/>
                  </a:moveTo>
                  <a:cubicBezTo>
                    <a:pt x="312" y="116"/>
                    <a:pt x="299" y="102"/>
                    <a:pt x="299" y="85"/>
                  </a:cubicBezTo>
                  <a:cubicBezTo>
                    <a:pt x="299" y="68"/>
                    <a:pt x="312" y="55"/>
                    <a:pt x="329" y="55"/>
                  </a:cubicBezTo>
                  <a:cubicBezTo>
                    <a:pt x="345" y="55"/>
                    <a:pt x="358" y="68"/>
                    <a:pt x="358" y="85"/>
                  </a:cubicBezTo>
                  <a:cubicBezTo>
                    <a:pt x="358" y="102"/>
                    <a:pt x="345" y="116"/>
                    <a:pt x="329" y="116"/>
                  </a:cubicBezTo>
                  <a:close/>
                  <a:moveTo>
                    <a:pt x="476" y="51"/>
                  </a:moveTo>
                  <a:cubicBezTo>
                    <a:pt x="468" y="43"/>
                    <a:pt x="457" y="38"/>
                    <a:pt x="445" y="38"/>
                  </a:cubicBezTo>
                  <a:cubicBezTo>
                    <a:pt x="433" y="38"/>
                    <a:pt x="423" y="43"/>
                    <a:pt x="416" y="51"/>
                  </a:cubicBezTo>
                  <a:cubicBezTo>
                    <a:pt x="415" y="51"/>
                    <a:pt x="415" y="52"/>
                    <a:pt x="414" y="52"/>
                  </a:cubicBezTo>
                  <a:cubicBezTo>
                    <a:pt x="414" y="52"/>
                    <a:pt x="413" y="52"/>
                    <a:pt x="413" y="52"/>
                  </a:cubicBezTo>
                  <a:cubicBezTo>
                    <a:pt x="412" y="51"/>
                    <a:pt x="411" y="50"/>
                    <a:pt x="411" y="49"/>
                  </a:cubicBezTo>
                  <a:cubicBezTo>
                    <a:pt x="411" y="0"/>
                    <a:pt x="411" y="0"/>
                    <a:pt x="411" y="0"/>
                  </a:cubicBezTo>
                  <a:cubicBezTo>
                    <a:pt x="393" y="0"/>
                    <a:pt x="393" y="0"/>
                    <a:pt x="393" y="0"/>
                  </a:cubicBezTo>
                  <a:cubicBezTo>
                    <a:pt x="393" y="130"/>
                    <a:pt x="393" y="130"/>
                    <a:pt x="393" y="130"/>
                  </a:cubicBezTo>
                  <a:cubicBezTo>
                    <a:pt x="411" y="130"/>
                    <a:pt x="411" y="130"/>
                    <a:pt x="411" y="130"/>
                  </a:cubicBezTo>
                  <a:cubicBezTo>
                    <a:pt x="411" y="122"/>
                    <a:pt x="411" y="122"/>
                    <a:pt x="411" y="122"/>
                  </a:cubicBezTo>
                  <a:cubicBezTo>
                    <a:pt x="411" y="121"/>
                    <a:pt x="412" y="120"/>
                    <a:pt x="413" y="120"/>
                  </a:cubicBezTo>
                  <a:cubicBezTo>
                    <a:pt x="413" y="119"/>
                    <a:pt x="414" y="119"/>
                    <a:pt x="414" y="119"/>
                  </a:cubicBezTo>
                  <a:cubicBezTo>
                    <a:pt x="415" y="119"/>
                    <a:pt x="415" y="120"/>
                    <a:pt x="416" y="120"/>
                  </a:cubicBezTo>
                  <a:cubicBezTo>
                    <a:pt x="423" y="128"/>
                    <a:pt x="433" y="133"/>
                    <a:pt x="445" y="133"/>
                  </a:cubicBezTo>
                  <a:cubicBezTo>
                    <a:pt x="469" y="133"/>
                    <a:pt x="488" y="112"/>
                    <a:pt x="488" y="85"/>
                  </a:cubicBezTo>
                  <a:cubicBezTo>
                    <a:pt x="488" y="72"/>
                    <a:pt x="484" y="60"/>
                    <a:pt x="476" y="51"/>
                  </a:cubicBezTo>
                  <a:close/>
                  <a:moveTo>
                    <a:pt x="440" y="116"/>
                  </a:moveTo>
                  <a:cubicBezTo>
                    <a:pt x="423" y="116"/>
                    <a:pt x="411" y="102"/>
                    <a:pt x="411" y="85"/>
                  </a:cubicBezTo>
                  <a:cubicBezTo>
                    <a:pt x="411" y="68"/>
                    <a:pt x="423" y="55"/>
                    <a:pt x="440" y="55"/>
                  </a:cubicBezTo>
                  <a:cubicBezTo>
                    <a:pt x="457" y="55"/>
                    <a:pt x="469" y="68"/>
                    <a:pt x="469" y="85"/>
                  </a:cubicBezTo>
                  <a:cubicBezTo>
                    <a:pt x="469" y="102"/>
                    <a:pt x="457" y="116"/>
                    <a:pt x="440" y="116"/>
                  </a:cubicBezTo>
                  <a:close/>
                  <a:moveTo>
                    <a:pt x="548" y="58"/>
                  </a:moveTo>
                  <a:cubicBezTo>
                    <a:pt x="549" y="58"/>
                    <a:pt x="550" y="58"/>
                    <a:pt x="552" y="58"/>
                  </a:cubicBezTo>
                  <a:cubicBezTo>
                    <a:pt x="552" y="39"/>
                    <a:pt x="552" y="39"/>
                    <a:pt x="552" y="39"/>
                  </a:cubicBezTo>
                  <a:cubicBezTo>
                    <a:pt x="551" y="38"/>
                    <a:pt x="550" y="38"/>
                    <a:pt x="549" y="38"/>
                  </a:cubicBezTo>
                  <a:cubicBezTo>
                    <a:pt x="539" y="38"/>
                    <a:pt x="529" y="44"/>
                    <a:pt x="524" y="52"/>
                  </a:cubicBezTo>
                  <a:cubicBezTo>
                    <a:pt x="524" y="53"/>
                    <a:pt x="523" y="53"/>
                    <a:pt x="522" y="53"/>
                  </a:cubicBezTo>
                  <a:cubicBezTo>
                    <a:pt x="522" y="53"/>
                    <a:pt x="522" y="53"/>
                    <a:pt x="522" y="53"/>
                  </a:cubicBezTo>
                  <a:cubicBezTo>
                    <a:pt x="521" y="53"/>
                    <a:pt x="520" y="52"/>
                    <a:pt x="520" y="51"/>
                  </a:cubicBezTo>
                  <a:cubicBezTo>
                    <a:pt x="520" y="40"/>
                    <a:pt x="520" y="40"/>
                    <a:pt x="520" y="40"/>
                  </a:cubicBezTo>
                  <a:cubicBezTo>
                    <a:pt x="501" y="40"/>
                    <a:pt x="501" y="40"/>
                    <a:pt x="501" y="40"/>
                  </a:cubicBezTo>
                  <a:cubicBezTo>
                    <a:pt x="501" y="130"/>
                    <a:pt x="501" y="130"/>
                    <a:pt x="501" y="130"/>
                  </a:cubicBezTo>
                  <a:cubicBezTo>
                    <a:pt x="520" y="130"/>
                    <a:pt x="520" y="130"/>
                    <a:pt x="520" y="130"/>
                  </a:cubicBezTo>
                  <a:cubicBezTo>
                    <a:pt x="520" y="91"/>
                    <a:pt x="520" y="91"/>
                    <a:pt x="520" y="91"/>
                  </a:cubicBezTo>
                  <a:cubicBezTo>
                    <a:pt x="520" y="70"/>
                    <a:pt x="531" y="57"/>
                    <a:pt x="548" y="57"/>
                  </a:cubicBezTo>
                  <a:cubicBezTo>
                    <a:pt x="548" y="57"/>
                    <a:pt x="548" y="57"/>
                    <a:pt x="548" y="57"/>
                  </a:cubicBezTo>
                  <a:lnTo>
                    <a:pt x="548" y="58"/>
                  </a:lnTo>
                  <a:close/>
                  <a:moveTo>
                    <a:pt x="566" y="40"/>
                  </a:moveTo>
                  <a:cubicBezTo>
                    <a:pt x="566" y="130"/>
                    <a:pt x="566" y="130"/>
                    <a:pt x="566" y="130"/>
                  </a:cubicBezTo>
                  <a:cubicBezTo>
                    <a:pt x="585" y="130"/>
                    <a:pt x="585" y="130"/>
                    <a:pt x="585" y="130"/>
                  </a:cubicBezTo>
                  <a:cubicBezTo>
                    <a:pt x="585" y="40"/>
                    <a:pt x="585" y="40"/>
                    <a:pt x="585" y="40"/>
                  </a:cubicBezTo>
                  <a:lnTo>
                    <a:pt x="566" y="40"/>
                  </a:lnTo>
                  <a:close/>
                  <a:moveTo>
                    <a:pt x="575" y="0"/>
                  </a:moveTo>
                  <a:cubicBezTo>
                    <a:pt x="569" y="0"/>
                    <a:pt x="563" y="6"/>
                    <a:pt x="563" y="12"/>
                  </a:cubicBezTo>
                  <a:cubicBezTo>
                    <a:pt x="563" y="18"/>
                    <a:pt x="569" y="24"/>
                    <a:pt x="575" y="24"/>
                  </a:cubicBezTo>
                  <a:cubicBezTo>
                    <a:pt x="581" y="24"/>
                    <a:pt x="587" y="18"/>
                    <a:pt x="587" y="12"/>
                  </a:cubicBezTo>
                  <a:cubicBezTo>
                    <a:pt x="587" y="6"/>
                    <a:pt x="581" y="0"/>
                    <a:pt x="575" y="0"/>
                  </a:cubicBezTo>
                  <a:close/>
                  <a:moveTo>
                    <a:pt x="611" y="119"/>
                  </a:moveTo>
                  <a:cubicBezTo>
                    <a:pt x="620" y="128"/>
                    <a:pt x="632" y="133"/>
                    <a:pt x="645" y="133"/>
                  </a:cubicBezTo>
                  <a:cubicBezTo>
                    <a:pt x="656" y="133"/>
                    <a:pt x="665" y="130"/>
                    <a:pt x="681" y="119"/>
                  </a:cubicBezTo>
                  <a:cubicBezTo>
                    <a:pt x="671" y="108"/>
                    <a:pt x="671" y="108"/>
                    <a:pt x="671" y="108"/>
                  </a:cubicBezTo>
                  <a:cubicBezTo>
                    <a:pt x="663" y="113"/>
                    <a:pt x="655" y="116"/>
                    <a:pt x="648" y="116"/>
                  </a:cubicBezTo>
                  <a:cubicBezTo>
                    <a:pt x="630" y="116"/>
                    <a:pt x="617" y="102"/>
                    <a:pt x="617" y="85"/>
                  </a:cubicBezTo>
                  <a:cubicBezTo>
                    <a:pt x="617" y="68"/>
                    <a:pt x="630" y="55"/>
                    <a:pt x="648" y="55"/>
                  </a:cubicBezTo>
                  <a:cubicBezTo>
                    <a:pt x="656" y="55"/>
                    <a:pt x="663" y="58"/>
                    <a:pt x="670" y="63"/>
                  </a:cubicBezTo>
                  <a:cubicBezTo>
                    <a:pt x="682" y="52"/>
                    <a:pt x="682" y="52"/>
                    <a:pt x="682" y="52"/>
                  </a:cubicBezTo>
                  <a:cubicBezTo>
                    <a:pt x="668" y="39"/>
                    <a:pt x="654" y="38"/>
                    <a:pt x="646" y="38"/>
                  </a:cubicBezTo>
                  <a:cubicBezTo>
                    <a:pt x="618" y="38"/>
                    <a:pt x="598" y="58"/>
                    <a:pt x="598" y="85"/>
                  </a:cubicBezTo>
                  <a:cubicBezTo>
                    <a:pt x="598" y="99"/>
                    <a:pt x="603" y="111"/>
                    <a:pt x="611" y="119"/>
                  </a:cubicBezTo>
                  <a:cubicBezTo>
                    <a:pt x="611" y="119"/>
                    <a:pt x="611" y="119"/>
                    <a:pt x="611" y="119"/>
                  </a:cubicBezTo>
                  <a:close/>
                  <a:moveTo>
                    <a:pt x="717" y="90"/>
                  </a:moveTo>
                  <a:cubicBezTo>
                    <a:pt x="718" y="90"/>
                    <a:pt x="719" y="89"/>
                    <a:pt x="719" y="89"/>
                  </a:cubicBezTo>
                  <a:cubicBezTo>
                    <a:pt x="719" y="89"/>
                    <a:pt x="719" y="89"/>
                    <a:pt x="719" y="89"/>
                  </a:cubicBezTo>
                  <a:cubicBezTo>
                    <a:pt x="720" y="89"/>
                    <a:pt x="721" y="90"/>
                    <a:pt x="721" y="90"/>
                  </a:cubicBezTo>
                  <a:cubicBezTo>
                    <a:pt x="753" y="130"/>
                    <a:pt x="753" y="130"/>
                    <a:pt x="753" y="130"/>
                  </a:cubicBezTo>
                  <a:cubicBezTo>
                    <a:pt x="776" y="130"/>
                    <a:pt x="776" y="130"/>
                    <a:pt x="776" y="130"/>
                  </a:cubicBezTo>
                  <a:cubicBezTo>
                    <a:pt x="735" y="81"/>
                    <a:pt x="735" y="81"/>
                    <a:pt x="735" y="81"/>
                  </a:cubicBezTo>
                  <a:cubicBezTo>
                    <a:pt x="735" y="80"/>
                    <a:pt x="735" y="78"/>
                    <a:pt x="736" y="77"/>
                  </a:cubicBezTo>
                  <a:cubicBezTo>
                    <a:pt x="773" y="40"/>
                    <a:pt x="773" y="40"/>
                    <a:pt x="773" y="40"/>
                  </a:cubicBezTo>
                  <a:cubicBezTo>
                    <a:pt x="750" y="40"/>
                    <a:pt x="750" y="40"/>
                    <a:pt x="750" y="40"/>
                  </a:cubicBezTo>
                  <a:cubicBezTo>
                    <a:pt x="717" y="73"/>
                    <a:pt x="717" y="73"/>
                    <a:pt x="717" y="73"/>
                  </a:cubicBezTo>
                  <a:cubicBezTo>
                    <a:pt x="717" y="74"/>
                    <a:pt x="716" y="74"/>
                    <a:pt x="715" y="74"/>
                  </a:cubicBezTo>
                  <a:cubicBezTo>
                    <a:pt x="715" y="74"/>
                    <a:pt x="715" y="74"/>
                    <a:pt x="714" y="74"/>
                  </a:cubicBezTo>
                  <a:cubicBezTo>
                    <a:pt x="714" y="74"/>
                    <a:pt x="713" y="73"/>
                    <a:pt x="713" y="72"/>
                  </a:cubicBezTo>
                  <a:cubicBezTo>
                    <a:pt x="713" y="0"/>
                    <a:pt x="713" y="0"/>
                    <a:pt x="713" y="0"/>
                  </a:cubicBezTo>
                  <a:cubicBezTo>
                    <a:pt x="694" y="0"/>
                    <a:pt x="694" y="0"/>
                    <a:pt x="694" y="0"/>
                  </a:cubicBezTo>
                  <a:cubicBezTo>
                    <a:pt x="694" y="130"/>
                    <a:pt x="694" y="130"/>
                    <a:pt x="694" y="130"/>
                  </a:cubicBezTo>
                  <a:cubicBezTo>
                    <a:pt x="713" y="130"/>
                    <a:pt x="713" y="130"/>
                    <a:pt x="713" y="130"/>
                  </a:cubicBezTo>
                  <a:cubicBezTo>
                    <a:pt x="713" y="95"/>
                    <a:pt x="713" y="95"/>
                    <a:pt x="713" y="95"/>
                  </a:cubicBezTo>
                  <a:cubicBezTo>
                    <a:pt x="713" y="95"/>
                    <a:pt x="713" y="94"/>
                    <a:pt x="714" y="94"/>
                  </a:cubicBezTo>
                  <a:cubicBezTo>
                    <a:pt x="717" y="90"/>
                    <a:pt x="717" y="90"/>
                    <a:pt x="717" y="90"/>
                  </a:cubicBezTo>
                  <a:cubicBezTo>
                    <a:pt x="717" y="90"/>
                    <a:pt x="717" y="90"/>
                    <a:pt x="717" y="90"/>
                  </a:cubicBezTo>
                  <a:close/>
                  <a:moveTo>
                    <a:pt x="811" y="133"/>
                  </a:moveTo>
                  <a:cubicBezTo>
                    <a:pt x="827" y="133"/>
                    <a:pt x="844" y="123"/>
                    <a:pt x="844" y="104"/>
                  </a:cubicBezTo>
                  <a:cubicBezTo>
                    <a:pt x="844" y="92"/>
                    <a:pt x="836" y="83"/>
                    <a:pt x="820" y="78"/>
                  </a:cubicBezTo>
                  <a:cubicBezTo>
                    <a:pt x="809" y="75"/>
                    <a:pt x="809" y="75"/>
                    <a:pt x="809" y="75"/>
                  </a:cubicBezTo>
                  <a:cubicBezTo>
                    <a:pt x="801" y="72"/>
                    <a:pt x="798" y="68"/>
                    <a:pt x="798" y="63"/>
                  </a:cubicBezTo>
                  <a:cubicBezTo>
                    <a:pt x="798" y="57"/>
                    <a:pt x="803" y="53"/>
                    <a:pt x="810" y="53"/>
                  </a:cubicBezTo>
                  <a:cubicBezTo>
                    <a:pt x="817" y="53"/>
                    <a:pt x="823" y="57"/>
                    <a:pt x="827" y="65"/>
                  </a:cubicBezTo>
                  <a:cubicBezTo>
                    <a:pt x="842" y="57"/>
                    <a:pt x="842" y="57"/>
                    <a:pt x="842" y="57"/>
                  </a:cubicBezTo>
                  <a:cubicBezTo>
                    <a:pt x="836" y="45"/>
                    <a:pt x="824" y="38"/>
                    <a:pt x="810" y="38"/>
                  </a:cubicBezTo>
                  <a:cubicBezTo>
                    <a:pt x="793" y="38"/>
                    <a:pt x="780" y="49"/>
                    <a:pt x="780" y="65"/>
                  </a:cubicBezTo>
                  <a:cubicBezTo>
                    <a:pt x="780" y="77"/>
                    <a:pt x="787" y="86"/>
                    <a:pt x="802" y="90"/>
                  </a:cubicBezTo>
                  <a:cubicBezTo>
                    <a:pt x="814" y="94"/>
                    <a:pt x="814" y="94"/>
                    <a:pt x="814" y="94"/>
                  </a:cubicBezTo>
                  <a:cubicBezTo>
                    <a:pt x="822" y="97"/>
                    <a:pt x="825" y="100"/>
                    <a:pt x="825" y="106"/>
                  </a:cubicBezTo>
                  <a:cubicBezTo>
                    <a:pt x="825" y="114"/>
                    <a:pt x="818" y="117"/>
                    <a:pt x="811" y="117"/>
                  </a:cubicBezTo>
                  <a:cubicBezTo>
                    <a:pt x="803" y="117"/>
                    <a:pt x="796" y="112"/>
                    <a:pt x="792" y="103"/>
                  </a:cubicBezTo>
                  <a:cubicBezTo>
                    <a:pt x="777" y="111"/>
                    <a:pt x="777" y="111"/>
                    <a:pt x="777" y="111"/>
                  </a:cubicBezTo>
                  <a:cubicBezTo>
                    <a:pt x="782" y="124"/>
                    <a:pt x="795" y="133"/>
                    <a:pt x="811" y="133"/>
                  </a:cubicBezTo>
                  <a:cubicBezTo>
                    <a:pt x="811" y="133"/>
                    <a:pt x="811" y="133"/>
                    <a:pt x="811" y="133"/>
                  </a:cubicBezTo>
                  <a:close/>
                  <a:moveTo>
                    <a:pt x="261" y="132"/>
                  </a:moveTo>
                  <a:cubicBezTo>
                    <a:pt x="267" y="132"/>
                    <a:pt x="272" y="131"/>
                    <a:pt x="276" y="131"/>
                  </a:cubicBezTo>
                  <a:cubicBezTo>
                    <a:pt x="276" y="115"/>
                    <a:pt x="276" y="115"/>
                    <a:pt x="276" y="115"/>
                  </a:cubicBezTo>
                  <a:cubicBezTo>
                    <a:pt x="273" y="115"/>
                    <a:pt x="269" y="115"/>
                    <a:pt x="266" y="115"/>
                  </a:cubicBezTo>
                  <a:cubicBezTo>
                    <a:pt x="258" y="115"/>
                    <a:pt x="251" y="114"/>
                    <a:pt x="251" y="95"/>
                  </a:cubicBezTo>
                  <a:cubicBezTo>
                    <a:pt x="251" y="58"/>
                    <a:pt x="251" y="58"/>
                    <a:pt x="251" y="58"/>
                  </a:cubicBezTo>
                  <a:cubicBezTo>
                    <a:pt x="251" y="56"/>
                    <a:pt x="252" y="55"/>
                    <a:pt x="253" y="55"/>
                  </a:cubicBezTo>
                  <a:cubicBezTo>
                    <a:pt x="272" y="55"/>
                    <a:pt x="272" y="55"/>
                    <a:pt x="272" y="55"/>
                  </a:cubicBezTo>
                  <a:cubicBezTo>
                    <a:pt x="272" y="40"/>
                    <a:pt x="272" y="40"/>
                    <a:pt x="272" y="40"/>
                  </a:cubicBezTo>
                  <a:cubicBezTo>
                    <a:pt x="253" y="40"/>
                    <a:pt x="253" y="40"/>
                    <a:pt x="253" y="40"/>
                  </a:cubicBezTo>
                  <a:cubicBezTo>
                    <a:pt x="252" y="40"/>
                    <a:pt x="251" y="39"/>
                    <a:pt x="251" y="38"/>
                  </a:cubicBezTo>
                  <a:cubicBezTo>
                    <a:pt x="251" y="12"/>
                    <a:pt x="251" y="12"/>
                    <a:pt x="251" y="12"/>
                  </a:cubicBezTo>
                  <a:cubicBezTo>
                    <a:pt x="232" y="12"/>
                    <a:pt x="232" y="12"/>
                    <a:pt x="232" y="12"/>
                  </a:cubicBezTo>
                  <a:cubicBezTo>
                    <a:pt x="232" y="38"/>
                    <a:pt x="232" y="38"/>
                    <a:pt x="232" y="38"/>
                  </a:cubicBezTo>
                  <a:cubicBezTo>
                    <a:pt x="232" y="39"/>
                    <a:pt x="231" y="40"/>
                    <a:pt x="230" y="40"/>
                  </a:cubicBezTo>
                  <a:cubicBezTo>
                    <a:pt x="216" y="40"/>
                    <a:pt x="216" y="40"/>
                    <a:pt x="216" y="40"/>
                  </a:cubicBezTo>
                  <a:cubicBezTo>
                    <a:pt x="216" y="55"/>
                    <a:pt x="216" y="55"/>
                    <a:pt x="216" y="55"/>
                  </a:cubicBezTo>
                  <a:cubicBezTo>
                    <a:pt x="230" y="55"/>
                    <a:pt x="230" y="55"/>
                    <a:pt x="230" y="55"/>
                  </a:cubicBezTo>
                  <a:cubicBezTo>
                    <a:pt x="231" y="55"/>
                    <a:pt x="232" y="56"/>
                    <a:pt x="232" y="58"/>
                  </a:cubicBezTo>
                  <a:cubicBezTo>
                    <a:pt x="232" y="100"/>
                    <a:pt x="232" y="100"/>
                    <a:pt x="232" y="100"/>
                  </a:cubicBezTo>
                  <a:cubicBezTo>
                    <a:pt x="232" y="132"/>
                    <a:pt x="253" y="132"/>
                    <a:pt x="261" y="132"/>
                  </a:cubicBezTo>
                  <a:cubicBezTo>
                    <a:pt x="261" y="132"/>
                    <a:pt x="261" y="132"/>
                    <a:pt x="261" y="13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30;p146"/>
            <p:cNvSpPr/>
            <p:nvPr/>
          </p:nvSpPr>
          <p:spPr>
            <a:xfrm>
              <a:off x="6896100" y="3779838"/>
              <a:ext cx="573087" cy="619125"/>
            </a:xfrm>
            <a:custGeom>
              <a:avLst/>
              <a:gdLst/>
              <a:ahLst/>
              <a:cxnLst/>
              <a:rect l="l" t="t" r="r" b="b"/>
              <a:pathLst>
                <a:path w="361" h="390" extrusionOk="0">
                  <a:moveTo>
                    <a:pt x="361" y="288"/>
                  </a:moveTo>
                  <a:lnTo>
                    <a:pt x="361" y="219"/>
                  </a:lnTo>
                  <a:lnTo>
                    <a:pt x="356" y="217"/>
                  </a:lnTo>
                  <a:lnTo>
                    <a:pt x="180" y="314"/>
                  </a:lnTo>
                  <a:lnTo>
                    <a:pt x="17" y="221"/>
                  </a:lnTo>
                  <a:lnTo>
                    <a:pt x="17" y="178"/>
                  </a:lnTo>
                  <a:lnTo>
                    <a:pt x="180" y="271"/>
                  </a:lnTo>
                  <a:lnTo>
                    <a:pt x="361" y="169"/>
                  </a:lnTo>
                  <a:lnTo>
                    <a:pt x="361" y="102"/>
                  </a:lnTo>
                  <a:lnTo>
                    <a:pt x="354" y="98"/>
                  </a:lnTo>
                  <a:lnTo>
                    <a:pt x="180" y="195"/>
                  </a:lnTo>
                  <a:lnTo>
                    <a:pt x="24" y="107"/>
                  </a:lnTo>
                  <a:lnTo>
                    <a:pt x="180" y="17"/>
                  </a:lnTo>
                  <a:lnTo>
                    <a:pt x="309" y="88"/>
                  </a:lnTo>
                  <a:lnTo>
                    <a:pt x="318" y="83"/>
                  </a:lnTo>
                  <a:lnTo>
                    <a:pt x="318" y="76"/>
                  </a:lnTo>
                  <a:lnTo>
                    <a:pt x="180" y="0"/>
                  </a:lnTo>
                  <a:lnTo>
                    <a:pt x="0" y="102"/>
                  </a:lnTo>
                  <a:lnTo>
                    <a:pt x="0" y="110"/>
                  </a:lnTo>
                  <a:lnTo>
                    <a:pt x="180" y="212"/>
                  </a:lnTo>
                  <a:lnTo>
                    <a:pt x="347" y="119"/>
                  </a:lnTo>
                  <a:lnTo>
                    <a:pt x="347" y="162"/>
                  </a:lnTo>
                  <a:lnTo>
                    <a:pt x="180" y="255"/>
                  </a:lnTo>
                  <a:lnTo>
                    <a:pt x="7" y="157"/>
                  </a:lnTo>
                  <a:lnTo>
                    <a:pt x="0" y="159"/>
                  </a:lnTo>
                  <a:lnTo>
                    <a:pt x="0" y="228"/>
                  </a:lnTo>
                  <a:lnTo>
                    <a:pt x="180" y="331"/>
                  </a:lnTo>
                  <a:lnTo>
                    <a:pt x="347" y="238"/>
                  </a:lnTo>
                  <a:lnTo>
                    <a:pt x="347" y="281"/>
                  </a:lnTo>
                  <a:lnTo>
                    <a:pt x="180" y="373"/>
                  </a:lnTo>
                  <a:lnTo>
                    <a:pt x="7" y="274"/>
                  </a:lnTo>
                  <a:lnTo>
                    <a:pt x="0" y="278"/>
                  </a:lnTo>
                  <a:lnTo>
                    <a:pt x="0" y="288"/>
                  </a:lnTo>
                  <a:lnTo>
                    <a:pt x="180" y="390"/>
                  </a:lnTo>
                  <a:lnTo>
                    <a:pt x="361" y="288"/>
                  </a:lnTo>
                  <a:lnTo>
                    <a:pt x="361" y="28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31;p146"/>
            <p:cNvSpPr/>
            <p:nvPr/>
          </p:nvSpPr>
          <p:spPr>
            <a:xfrm>
              <a:off x="6164263" y="3968751"/>
              <a:ext cx="252412" cy="339725"/>
            </a:xfrm>
            <a:custGeom>
              <a:avLst/>
              <a:gdLst/>
              <a:ahLst/>
              <a:cxnLst/>
              <a:rect l="l" t="t" r="r" b="b"/>
              <a:pathLst>
                <a:path w="67" h="90" extrusionOk="0">
                  <a:moveTo>
                    <a:pt x="0" y="9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45" y="0"/>
                    <a:pt x="52" y="3"/>
                    <a:pt x="57" y="7"/>
                  </a:cubicBezTo>
                  <a:cubicBezTo>
                    <a:pt x="62" y="11"/>
                    <a:pt x="65" y="17"/>
                    <a:pt x="65" y="23"/>
                  </a:cubicBezTo>
                  <a:cubicBezTo>
                    <a:pt x="65" y="29"/>
                    <a:pt x="63" y="34"/>
                    <a:pt x="60" y="37"/>
                  </a:cubicBezTo>
                  <a:cubicBezTo>
                    <a:pt x="57" y="40"/>
                    <a:pt x="53" y="43"/>
                    <a:pt x="49" y="44"/>
                  </a:cubicBezTo>
                  <a:cubicBezTo>
                    <a:pt x="54" y="45"/>
                    <a:pt x="58" y="47"/>
                    <a:pt x="62" y="51"/>
                  </a:cubicBezTo>
                  <a:cubicBezTo>
                    <a:pt x="65" y="55"/>
                    <a:pt x="67" y="60"/>
                    <a:pt x="67" y="65"/>
                  </a:cubicBezTo>
                  <a:cubicBezTo>
                    <a:pt x="67" y="73"/>
                    <a:pt x="64" y="78"/>
                    <a:pt x="59" y="83"/>
                  </a:cubicBezTo>
                  <a:cubicBezTo>
                    <a:pt x="54" y="88"/>
                    <a:pt x="47" y="90"/>
                    <a:pt x="37" y="90"/>
                  </a:cubicBezTo>
                  <a:lnTo>
                    <a:pt x="0" y="90"/>
                  </a:lnTo>
                  <a:close/>
                  <a:moveTo>
                    <a:pt x="16" y="38"/>
                  </a:moveTo>
                  <a:cubicBezTo>
                    <a:pt x="34" y="38"/>
                    <a:pt x="34" y="38"/>
                    <a:pt x="34" y="38"/>
                  </a:cubicBezTo>
                  <a:cubicBezTo>
                    <a:pt x="38" y="38"/>
                    <a:pt x="42" y="37"/>
                    <a:pt x="44" y="35"/>
                  </a:cubicBezTo>
                  <a:cubicBezTo>
                    <a:pt x="47" y="33"/>
                    <a:pt x="48" y="30"/>
                    <a:pt x="48" y="26"/>
                  </a:cubicBezTo>
                  <a:cubicBezTo>
                    <a:pt x="48" y="22"/>
                    <a:pt x="47" y="19"/>
                    <a:pt x="44" y="17"/>
                  </a:cubicBezTo>
                  <a:cubicBezTo>
                    <a:pt x="42" y="15"/>
                    <a:pt x="38" y="14"/>
                    <a:pt x="33" y="14"/>
                  </a:cubicBezTo>
                  <a:cubicBezTo>
                    <a:pt x="16" y="14"/>
                    <a:pt x="16" y="14"/>
                    <a:pt x="16" y="14"/>
                  </a:cubicBezTo>
                  <a:lnTo>
                    <a:pt x="16" y="38"/>
                  </a:lnTo>
                  <a:close/>
                  <a:moveTo>
                    <a:pt x="16" y="77"/>
                  </a:moveTo>
                  <a:cubicBezTo>
                    <a:pt x="35" y="77"/>
                    <a:pt x="35" y="77"/>
                    <a:pt x="35" y="77"/>
                  </a:cubicBezTo>
                  <a:cubicBezTo>
                    <a:pt x="40" y="77"/>
                    <a:pt x="43" y="76"/>
                    <a:pt x="46" y="73"/>
                  </a:cubicBezTo>
                  <a:cubicBezTo>
                    <a:pt x="49" y="71"/>
                    <a:pt x="50" y="68"/>
                    <a:pt x="50" y="64"/>
                  </a:cubicBezTo>
                  <a:cubicBezTo>
                    <a:pt x="50" y="60"/>
                    <a:pt x="49" y="56"/>
                    <a:pt x="46" y="54"/>
                  </a:cubicBezTo>
                  <a:cubicBezTo>
                    <a:pt x="43" y="51"/>
                    <a:pt x="39" y="50"/>
                    <a:pt x="34" y="50"/>
                  </a:cubicBezTo>
                  <a:cubicBezTo>
                    <a:pt x="16" y="50"/>
                    <a:pt x="16" y="50"/>
                    <a:pt x="16" y="50"/>
                  </a:cubicBezTo>
                  <a:lnTo>
                    <a:pt x="16" y="7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32;p146"/>
            <p:cNvSpPr/>
            <p:nvPr/>
          </p:nvSpPr>
          <p:spPr>
            <a:xfrm>
              <a:off x="6429375" y="3968751"/>
              <a:ext cx="285750" cy="339725"/>
            </a:xfrm>
            <a:custGeom>
              <a:avLst/>
              <a:gdLst/>
              <a:ahLst/>
              <a:cxnLst/>
              <a:rect l="l" t="t" r="r" b="b"/>
              <a:pathLst>
                <a:path w="180" h="214" extrusionOk="0">
                  <a:moveTo>
                    <a:pt x="71" y="214"/>
                  </a:moveTo>
                  <a:lnTo>
                    <a:pt x="71" y="138"/>
                  </a:lnTo>
                  <a:lnTo>
                    <a:pt x="0" y="0"/>
                  </a:lnTo>
                  <a:lnTo>
                    <a:pt x="45" y="0"/>
                  </a:lnTo>
                  <a:lnTo>
                    <a:pt x="90" y="100"/>
                  </a:lnTo>
                  <a:lnTo>
                    <a:pt x="137" y="0"/>
                  </a:lnTo>
                  <a:lnTo>
                    <a:pt x="180" y="0"/>
                  </a:lnTo>
                  <a:lnTo>
                    <a:pt x="109" y="138"/>
                  </a:lnTo>
                  <a:lnTo>
                    <a:pt x="109" y="214"/>
                  </a:lnTo>
                  <a:lnTo>
                    <a:pt x="71" y="2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3" name="Google Shape;33;p146"/>
          <p:cNvSpPr/>
          <p:nvPr/>
        </p:nvSpPr>
        <p:spPr>
          <a:xfrm>
            <a:off x="319313" y="348872"/>
            <a:ext cx="11550197" cy="6189811"/>
          </a:xfrm>
          <a:prstGeom prst="rect">
            <a:avLst/>
          </a:prstGeom>
          <a:noFill/>
          <a:ln w="127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7 Content A - Basic">
  <p:cSld name="1_7 Content A - Basic 4">
    <p:bg>
      <p:bgPr>
        <a:solidFill>
          <a:schemeClr val="dk2"/>
        </a:solid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E - Blank">
  <p:cSld name="OBJECT_2_1_1_2_1_1_1_3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42e893ae98_0_304"/>
          <p:cNvSpPr txBox="1">
            <a:spLocks noGrp="1"/>
          </p:cNvSpPr>
          <p:nvPr>
            <p:ph type="sldNum" idx="12"/>
          </p:nvPr>
        </p:nvSpPr>
        <p:spPr>
          <a:xfrm>
            <a:off x="11097556" y="6473300"/>
            <a:ext cx="324300" cy="18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3" name="Google Shape;113;g242e893ae98_0_304"/>
          <p:cNvSpPr/>
          <p:nvPr/>
        </p:nvSpPr>
        <p:spPr>
          <a:xfrm>
            <a:off x="-25" y="0"/>
            <a:ext cx="12189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 Content A - Basic 1">
  <p:cSld name="OBJECT_1">
    <p:bg>
      <p:bgPr>
        <a:solidFill>
          <a:schemeClr val="lt1"/>
        </a:solid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42e893ae98_0_307"/>
          <p:cNvSpPr txBox="1">
            <a:spLocks noGrp="1"/>
          </p:cNvSpPr>
          <p:nvPr>
            <p:ph type="title"/>
          </p:nvPr>
        </p:nvSpPr>
        <p:spPr>
          <a:xfrm>
            <a:off x="749237" y="535597"/>
            <a:ext cx="10659300" cy="5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DM Sans Medium"/>
              <a:buNone/>
              <a:defRPr sz="4000" i="0" u="none" strike="noStrike" cap="none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9pPr>
          </a:lstStyle>
          <a:p>
            <a:endParaRPr/>
          </a:p>
        </p:txBody>
      </p:sp>
      <p:sp>
        <p:nvSpPr>
          <p:cNvPr id="116" name="Google Shape;116;g242e893ae98_0_307"/>
          <p:cNvSpPr txBox="1">
            <a:spLocks noGrp="1"/>
          </p:cNvSpPr>
          <p:nvPr>
            <p:ph type="subTitle" idx="1"/>
          </p:nvPr>
        </p:nvSpPr>
        <p:spPr>
          <a:xfrm>
            <a:off x="764801" y="1174702"/>
            <a:ext cx="10659300" cy="583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1100"/>
              </a:spcBef>
              <a:spcAft>
                <a:spcPts val="0"/>
              </a:spcAft>
              <a:buSzPts val="2400"/>
              <a:buFont typeface="DM Sans Medium"/>
              <a:buNone/>
              <a:defRPr sz="2400">
                <a:solidFill>
                  <a:schemeClr val="accen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rtl="0"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g242e893ae98_0_307"/>
          <p:cNvSpPr txBox="1">
            <a:spLocks noGrp="1"/>
          </p:cNvSpPr>
          <p:nvPr>
            <p:ph type="body" idx="2"/>
          </p:nvPr>
        </p:nvSpPr>
        <p:spPr>
          <a:xfrm>
            <a:off x="761802" y="1988833"/>
            <a:ext cx="10659300" cy="414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8100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DM Sans"/>
              <a:buChar char="•"/>
              <a:defRPr sz="24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556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DM Sans"/>
              <a:buChar char="•"/>
              <a:defRPr sz="20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sz="16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sz="16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sz="16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sz="16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sz="16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sz="16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sz="16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18" name="Google Shape;118;g242e893ae98_0_307"/>
          <p:cNvSpPr txBox="1">
            <a:spLocks noGrp="1"/>
          </p:cNvSpPr>
          <p:nvPr>
            <p:ph type="sldNum" idx="12"/>
          </p:nvPr>
        </p:nvSpPr>
        <p:spPr>
          <a:xfrm>
            <a:off x="11097556" y="6473300"/>
            <a:ext cx="324300" cy="18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 Content C - 3 Column w/ Icon Spot">
  <p:cSld name="OBJECT_2_1_1_2_1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42e893ae98_0_1742"/>
          <p:cNvSpPr txBox="1">
            <a:spLocks noGrp="1"/>
          </p:cNvSpPr>
          <p:nvPr>
            <p:ph type="title"/>
          </p:nvPr>
        </p:nvSpPr>
        <p:spPr>
          <a:xfrm>
            <a:off x="749237" y="535597"/>
            <a:ext cx="10659300" cy="5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DM Sans Medium"/>
              <a:buNone/>
              <a:defRPr i="0" u="none" strike="noStrike" cap="none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9pPr>
          </a:lstStyle>
          <a:p>
            <a:endParaRPr/>
          </a:p>
        </p:txBody>
      </p:sp>
      <p:sp>
        <p:nvSpPr>
          <p:cNvPr id="121" name="Google Shape;121;g242e893ae98_0_1742"/>
          <p:cNvSpPr txBox="1">
            <a:spLocks noGrp="1"/>
          </p:cNvSpPr>
          <p:nvPr>
            <p:ph type="body" idx="1"/>
          </p:nvPr>
        </p:nvSpPr>
        <p:spPr>
          <a:xfrm>
            <a:off x="761802" y="3986900"/>
            <a:ext cx="3224100" cy="22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3020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DM Sans"/>
              <a:buChar char="•"/>
              <a:defRPr sz="16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22" name="Google Shape;122;g242e893ae98_0_1742"/>
          <p:cNvSpPr txBox="1">
            <a:spLocks noGrp="1"/>
          </p:cNvSpPr>
          <p:nvPr>
            <p:ph type="subTitle" idx="2"/>
          </p:nvPr>
        </p:nvSpPr>
        <p:spPr>
          <a:xfrm>
            <a:off x="764801" y="1174702"/>
            <a:ext cx="10659300" cy="583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1100"/>
              </a:spcBef>
              <a:spcAft>
                <a:spcPts val="0"/>
              </a:spcAft>
              <a:buSzPts val="2400"/>
              <a:buFont typeface="DM Sans Medium"/>
              <a:buNone/>
              <a:defRPr>
                <a:solidFill>
                  <a:schemeClr val="accen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rtl="0"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g242e893ae98_0_1742"/>
          <p:cNvSpPr txBox="1">
            <a:spLocks noGrp="1"/>
          </p:cNvSpPr>
          <p:nvPr>
            <p:ph type="body" idx="3"/>
          </p:nvPr>
        </p:nvSpPr>
        <p:spPr>
          <a:xfrm>
            <a:off x="4482432" y="3986900"/>
            <a:ext cx="3224100" cy="22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3020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DM Sans"/>
              <a:buChar char="•"/>
              <a:defRPr sz="16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24" name="Google Shape;124;g242e893ae98_0_1742"/>
          <p:cNvSpPr txBox="1">
            <a:spLocks noGrp="1"/>
          </p:cNvSpPr>
          <p:nvPr>
            <p:ph type="subTitle" idx="4"/>
          </p:nvPr>
        </p:nvSpPr>
        <p:spPr>
          <a:xfrm>
            <a:off x="786062" y="3126633"/>
            <a:ext cx="3199500" cy="64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1pPr>
            <a:lvl2pPr lvl="1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25" name="Google Shape;125;g242e893ae98_0_1742"/>
          <p:cNvSpPr txBox="1">
            <a:spLocks noGrp="1"/>
          </p:cNvSpPr>
          <p:nvPr>
            <p:ph type="subTitle" idx="5"/>
          </p:nvPr>
        </p:nvSpPr>
        <p:spPr>
          <a:xfrm>
            <a:off x="4494629" y="3126633"/>
            <a:ext cx="3199500" cy="64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1pPr>
            <a:lvl2pPr lvl="1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26" name="Google Shape;126;g242e893ae98_0_1742"/>
          <p:cNvSpPr txBox="1">
            <a:spLocks noGrp="1"/>
          </p:cNvSpPr>
          <p:nvPr>
            <p:ph type="body" idx="6"/>
          </p:nvPr>
        </p:nvSpPr>
        <p:spPr>
          <a:xfrm>
            <a:off x="8167672" y="3986900"/>
            <a:ext cx="3224100" cy="22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3020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DM Sans"/>
              <a:buChar char="•"/>
              <a:defRPr sz="16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•"/>
              <a:defRPr sz="12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27" name="Google Shape;127;g242e893ae98_0_1742"/>
          <p:cNvSpPr txBox="1">
            <a:spLocks noGrp="1"/>
          </p:cNvSpPr>
          <p:nvPr>
            <p:ph type="subTitle" idx="7"/>
          </p:nvPr>
        </p:nvSpPr>
        <p:spPr>
          <a:xfrm>
            <a:off x="8179869" y="3126636"/>
            <a:ext cx="3199500" cy="64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1pPr>
            <a:lvl2pPr lvl="1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cxnSp>
        <p:nvCxnSpPr>
          <p:cNvPr id="128" name="Google Shape;128;g242e893ae98_0_1742"/>
          <p:cNvCxnSpPr/>
          <p:nvPr/>
        </p:nvCxnSpPr>
        <p:spPr>
          <a:xfrm>
            <a:off x="7933815" y="1892033"/>
            <a:ext cx="0" cy="4425900"/>
          </a:xfrm>
          <a:prstGeom prst="straightConnector1">
            <a:avLst/>
          </a:prstGeom>
          <a:noFill/>
          <a:ln w="9525" cap="flat" cmpd="sng">
            <a:solidFill>
              <a:srgbClr val="EF6450"/>
            </a:solidFill>
            <a:prstDash val="solid"/>
            <a:miter lim="800000"/>
            <a:headEnd type="oval" w="med" len="med"/>
            <a:tailEnd type="oval" w="med" len="med"/>
          </a:ln>
        </p:spPr>
      </p:cxnSp>
      <p:cxnSp>
        <p:nvCxnSpPr>
          <p:cNvPr id="129" name="Google Shape;129;g242e893ae98_0_1742"/>
          <p:cNvCxnSpPr/>
          <p:nvPr/>
        </p:nvCxnSpPr>
        <p:spPr>
          <a:xfrm>
            <a:off x="4236514" y="1892033"/>
            <a:ext cx="0" cy="4425900"/>
          </a:xfrm>
          <a:prstGeom prst="straightConnector1">
            <a:avLst/>
          </a:prstGeom>
          <a:noFill/>
          <a:ln w="9525" cap="flat" cmpd="sng">
            <a:solidFill>
              <a:srgbClr val="EF6450"/>
            </a:solidFill>
            <a:prstDash val="solid"/>
            <a:miter lim="800000"/>
            <a:headEnd type="oval" w="med" len="med"/>
            <a:tailEnd type="oval" w="med" len="med"/>
          </a:ln>
        </p:spPr>
      </p:cxnSp>
      <p:sp>
        <p:nvSpPr>
          <p:cNvPr id="130" name="Google Shape;130;g242e893ae98_0_1742"/>
          <p:cNvSpPr txBox="1">
            <a:spLocks noGrp="1"/>
          </p:cNvSpPr>
          <p:nvPr>
            <p:ph type="sldNum" idx="12"/>
          </p:nvPr>
        </p:nvSpPr>
        <p:spPr>
          <a:xfrm>
            <a:off x="11097556" y="6473300"/>
            <a:ext cx="324300" cy="18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 Content A - Basic 2">
  <p:cSld name="7 Content A - Basic">
    <p:bg>
      <p:bgPr>
        <a:solidFill>
          <a:schemeClr val="lt1"/>
        </a:solidFill>
        <a:effectLst/>
      </p:bgPr>
    </p:bg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42e893ae98_0_1965"/>
          <p:cNvSpPr txBox="1">
            <a:spLocks noGrp="1"/>
          </p:cNvSpPr>
          <p:nvPr>
            <p:ph type="title"/>
          </p:nvPr>
        </p:nvSpPr>
        <p:spPr>
          <a:xfrm>
            <a:off x="749244" y="535597"/>
            <a:ext cx="10659300" cy="5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DM Sans Medium"/>
              <a:buNone/>
              <a:defRPr sz="3553" i="0" u="none" strike="noStrike" cap="none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700"/>
              <a:buNone/>
              <a:defRPr sz="1658"/>
            </a:lvl2pPr>
            <a:lvl3pPr lvl="2" rtl="0">
              <a:spcBef>
                <a:spcPts val="0"/>
              </a:spcBef>
              <a:spcAft>
                <a:spcPts val="0"/>
              </a:spcAft>
              <a:buSzPts val="1700"/>
              <a:buNone/>
              <a:defRPr sz="1658"/>
            </a:lvl3pPr>
            <a:lvl4pPr lvl="3" rtl="0">
              <a:spcBef>
                <a:spcPts val="0"/>
              </a:spcBef>
              <a:spcAft>
                <a:spcPts val="0"/>
              </a:spcAft>
              <a:buSzPts val="1700"/>
              <a:buNone/>
              <a:defRPr sz="1658"/>
            </a:lvl4pPr>
            <a:lvl5pPr lvl="4" rtl="0">
              <a:spcBef>
                <a:spcPts val="0"/>
              </a:spcBef>
              <a:spcAft>
                <a:spcPts val="0"/>
              </a:spcAft>
              <a:buSzPts val="1700"/>
              <a:buNone/>
              <a:defRPr sz="1658"/>
            </a:lvl5pPr>
            <a:lvl6pPr lvl="5" rtl="0">
              <a:spcBef>
                <a:spcPts val="0"/>
              </a:spcBef>
              <a:spcAft>
                <a:spcPts val="0"/>
              </a:spcAft>
              <a:buSzPts val="1700"/>
              <a:buNone/>
              <a:defRPr sz="1658"/>
            </a:lvl6pPr>
            <a:lvl7pPr lvl="6" rtl="0">
              <a:spcBef>
                <a:spcPts val="0"/>
              </a:spcBef>
              <a:spcAft>
                <a:spcPts val="0"/>
              </a:spcAft>
              <a:buSzPts val="1700"/>
              <a:buNone/>
              <a:defRPr sz="1658"/>
            </a:lvl7pPr>
            <a:lvl8pPr lvl="7" rtl="0">
              <a:spcBef>
                <a:spcPts val="0"/>
              </a:spcBef>
              <a:spcAft>
                <a:spcPts val="0"/>
              </a:spcAft>
              <a:buSzPts val="1700"/>
              <a:buNone/>
              <a:defRPr sz="1658"/>
            </a:lvl8pPr>
            <a:lvl9pPr lvl="8" rtl="0">
              <a:spcBef>
                <a:spcPts val="0"/>
              </a:spcBef>
              <a:spcAft>
                <a:spcPts val="0"/>
              </a:spcAft>
              <a:buSzPts val="1700"/>
              <a:buNone/>
              <a:defRPr sz="1658"/>
            </a:lvl9pPr>
          </a:lstStyle>
          <a:p>
            <a:endParaRPr/>
          </a:p>
        </p:txBody>
      </p:sp>
      <p:sp>
        <p:nvSpPr>
          <p:cNvPr id="133" name="Google Shape;133;g242e893ae98_0_1965"/>
          <p:cNvSpPr txBox="1">
            <a:spLocks noGrp="1"/>
          </p:cNvSpPr>
          <p:nvPr>
            <p:ph type="subTitle" idx="1"/>
          </p:nvPr>
        </p:nvSpPr>
        <p:spPr>
          <a:xfrm>
            <a:off x="764808" y="1174702"/>
            <a:ext cx="10659300" cy="5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947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DM Sans Medium"/>
              <a:buNone/>
              <a:defRPr sz="2132">
                <a:solidFill>
                  <a:schemeClr val="accen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l" rtl="0">
              <a:lnSpc>
                <a:spcPct val="90000"/>
              </a:lnSpc>
              <a:spcBef>
                <a:spcPts val="474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/>
            </a:lvl2pPr>
            <a:lvl3pPr lvl="2" algn="l" rtl="0">
              <a:lnSpc>
                <a:spcPct val="90000"/>
              </a:lnSpc>
              <a:spcBef>
                <a:spcPts val="47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lvl="3" algn="l" rtl="0">
              <a:lnSpc>
                <a:spcPct val="90000"/>
              </a:lnSpc>
              <a:spcBef>
                <a:spcPts val="47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lvl="4" algn="l" rtl="0">
              <a:lnSpc>
                <a:spcPct val="90000"/>
              </a:lnSpc>
              <a:spcBef>
                <a:spcPts val="47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lvl="5" algn="l" rtl="0">
              <a:lnSpc>
                <a:spcPct val="90000"/>
              </a:lnSpc>
              <a:spcBef>
                <a:spcPts val="47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lvl="6" algn="l" rtl="0">
              <a:lnSpc>
                <a:spcPct val="90000"/>
              </a:lnSpc>
              <a:spcBef>
                <a:spcPts val="47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lvl="7" algn="l" rtl="0">
              <a:lnSpc>
                <a:spcPct val="90000"/>
              </a:lnSpc>
              <a:spcBef>
                <a:spcPts val="47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lvl="8" algn="l" rtl="0">
              <a:lnSpc>
                <a:spcPct val="90000"/>
              </a:lnSpc>
              <a:spcBef>
                <a:spcPts val="47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g242e893ae98_0_1965"/>
          <p:cNvSpPr txBox="1">
            <a:spLocks noGrp="1"/>
          </p:cNvSpPr>
          <p:nvPr>
            <p:ph type="body" idx="2"/>
          </p:nvPr>
        </p:nvSpPr>
        <p:spPr>
          <a:xfrm>
            <a:off x="761808" y="1988834"/>
            <a:ext cx="10659300" cy="414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400050" algn="l" rtl="0">
              <a:lnSpc>
                <a:spcPct val="115000"/>
              </a:lnSpc>
              <a:spcBef>
                <a:spcPts val="947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DM Sans"/>
              <a:buChar char="•"/>
              <a:defRPr sz="2132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68300" algn="l" rtl="0">
              <a:lnSpc>
                <a:spcPct val="115000"/>
              </a:lnSpc>
              <a:spcBef>
                <a:spcPts val="474"/>
              </a:spcBef>
              <a:spcAft>
                <a:spcPts val="0"/>
              </a:spcAft>
              <a:buClr>
                <a:schemeClr val="accent4"/>
              </a:buClr>
              <a:buSzPts val="2200"/>
              <a:buFont typeface="DM Sans"/>
              <a:buChar char="•"/>
              <a:defRPr sz="1737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42900" algn="l" rtl="0">
              <a:lnSpc>
                <a:spcPct val="115000"/>
              </a:lnSpc>
              <a:spcBef>
                <a:spcPts val="474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ans"/>
              <a:buChar char="•"/>
              <a:defRPr sz="142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42900" algn="l" rtl="0">
              <a:lnSpc>
                <a:spcPct val="115000"/>
              </a:lnSpc>
              <a:spcBef>
                <a:spcPts val="474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ans"/>
              <a:buChar char="•"/>
              <a:defRPr sz="142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42900" algn="l" rtl="0">
              <a:lnSpc>
                <a:spcPct val="115000"/>
              </a:lnSpc>
              <a:spcBef>
                <a:spcPts val="474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ans"/>
              <a:buChar char="•"/>
              <a:defRPr sz="142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42900" algn="l" rtl="0">
              <a:lnSpc>
                <a:spcPct val="115000"/>
              </a:lnSpc>
              <a:spcBef>
                <a:spcPts val="474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ans"/>
              <a:buChar char="•"/>
              <a:defRPr sz="142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42900" algn="l" rtl="0">
              <a:lnSpc>
                <a:spcPct val="115000"/>
              </a:lnSpc>
              <a:spcBef>
                <a:spcPts val="474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ans"/>
              <a:buChar char="•"/>
              <a:defRPr sz="142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42900" algn="l" rtl="0">
              <a:lnSpc>
                <a:spcPct val="115000"/>
              </a:lnSpc>
              <a:spcBef>
                <a:spcPts val="474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ans"/>
              <a:buChar char="•"/>
              <a:defRPr sz="142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42900" algn="l" rtl="0">
              <a:lnSpc>
                <a:spcPct val="115000"/>
              </a:lnSpc>
              <a:spcBef>
                <a:spcPts val="474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M Sans"/>
              <a:buChar char="•"/>
              <a:defRPr sz="1421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35" name="Google Shape;135;g242e893ae98_0_1965"/>
          <p:cNvSpPr txBox="1">
            <a:spLocks noGrp="1"/>
          </p:cNvSpPr>
          <p:nvPr>
            <p:ph type="sldNum" idx="12"/>
          </p:nvPr>
        </p:nvSpPr>
        <p:spPr>
          <a:xfrm>
            <a:off x="11097654" y="6473300"/>
            <a:ext cx="324300" cy="1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lvl="0" indent="0" algn="r" rtl="0"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 rtl="0"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 rtl="0"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 rtl="0"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 rtl="0"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 rtl="0"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 rtl="0"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 rtl="0"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 rtl="0"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F - Artistic Divider Dark 1">
  <p:cSld name="OBJECT_2_1_1_2_1_1_1_1_1_1_1_2">
    <p:bg>
      <p:bgPr>
        <a:solidFill>
          <a:schemeClr val="dk1"/>
        </a:solidFill>
        <a:effectLst/>
      </p:bgPr>
    </p:bg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52dc651d21_0_301"/>
          <p:cNvSpPr txBox="1">
            <a:spLocks noGrp="1"/>
          </p:cNvSpPr>
          <p:nvPr>
            <p:ph type="title"/>
          </p:nvPr>
        </p:nvSpPr>
        <p:spPr>
          <a:xfrm>
            <a:off x="749238" y="535633"/>
            <a:ext cx="8877900" cy="57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400"/>
              <a:buFont typeface="DM Sans Medium"/>
              <a:buNone/>
              <a:defRPr sz="6400" i="0" u="none" strike="noStrike" cap="none">
                <a:solidFill>
                  <a:schemeClr val="lt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9pPr>
          </a:lstStyle>
          <a:p>
            <a:endParaRPr/>
          </a:p>
        </p:txBody>
      </p:sp>
      <p:sp>
        <p:nvSpPr>
          <p:cNvPr id="138" name="Google Shape;138;g252dc651d21_0_301"/>
          <p:cNvSpPr/>
          <p:nvPr/>
        </p:nvSpPr>
        <p:spPr>
          <a:xfrm>
            <a:off x="11225343" y="0"/>
            <a:ext cx="975300" cy="975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g252dc651d21_0_301"/>
          <p:cNvSpPr txBox="1">
            <a:spLocks noGrp="1"/>
          </p:cNvSpPr>
          <p:nvPr>
            <p:ph type="sldNum" idx="12"/>
          </p:nvPr>
        </p:nvSpPr>
        <p:spPr>
          <a:xfrm>
            <a:off x="10866352" y="6351634"/>
            <a:ext cx="6666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0" name="Google Shape;140;g252dc651d21_0_301"/>
          <p:cNvSpPr/>
          <p:nvPr/>
        </p:nvSpPr>
        <p:spPr>
          <a:xfrm>
            <a:off x="10205108" y="0"/>
            <a:ext cx="1989000" cy="1989600"/>
          </a:xfrm>
          <a:prstGeom prst="ellipse">
            <a:avLst/>
          </a:prstGeom>
          <a:solidFill>
            <a:srgbClr val="FF5F4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g252dc651d21_0_301"/>
          <p:cNvSpPr/>
          <p:nvPr/>
        </p:nvSpPr>
        <p:spPr>
          <a:xfrm rot="10800000">
            <a:off x="10205190" y="4258800"/>
            <a:ext cx="1989000" cy="1989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g252dc651d21_0_301"/>
          <p:cNvSpPr/>
          <p:nvPr/>
        </p:nvSpPr>
        <p:spPr>
          <a:xfrm>
            <a:off x="11225343" y="3283200"/>
            <a:ext cx="975300" cy="975600"/>
          </a:xfrm>
          <a:prstGeom prst="rect">
            <a:avLst/>
          </a:prstGeom>
          <a:solidFill>
            <a:srgbClr val="FF362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g252dc651d21_0_301"/>
          <p:cNvSpPr/>
          <p:nvPr/>
        </p:nvSpPr>
        <p:spPr>
          <a:xfrm rot="-5400000">
            <a:off x="11216695" y="3283117"/>
            <a:ext cx="977700" cy="977400"/>
          </a:xfrm>
          <a:prstGeom prst="rtTriangle">
            <a:avLst/>
          </a:prstGeom>
          <a:solidFill>
            <a:srgbClr val="143D4A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>
              <a:solidFill>
                <a:schemeClr val="lt2"/>
              </a:solidFill>
            </a:endParaRPr>
          </a:p>
        </p:txBody>
      </p:sp>
      <p:sp>
        <p:nvSpPr>
          <p:cNvPr id="144" name="Google Shape;144;g252dc651d21_0_301"/>
          <p:cNvSpPr/>
          <p:nvPr/>
        </p:nvSpPr>
        <p:spPr>
          <a:xfrm>
            <a:off x="8239754" y="975600"/>
            <a:ext cx="481200" cy="481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g252dc651d21_0_301"/>
          <p:cNvSpPr/>
          <p:nvPr/>
        </p:nvSpPr>
        <p:spPr>
          <a:xfrm>
            <a:off x="8868790" y="5767200"/>
            <a:ext cx="481200" cy="481200"/>
          </a:xfrm>
          <a:prstGeom prst="ellipse">
            <a:avLst/>
          </a:prstGeom>
          <a:solidFill>
            <a:srgbClr val="FF5F4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g252dc651d21_0_301"/>
          <p:cNvSpPr/>
          <p:nvPr/>
        </p:nvSpPr>
        <p:spPr>
          <a:xfrm>
            <a:off x="9968637" y="3046667"/>
            <a:ext cx="236400" cy="236400"/>
          </a:xfrm>
          <a:prstGeom prst="rtTriangle">
            <a:avLst/>
          </a:prstGeom>
          <a:solidFill>
            <a:srgbClr val="143D4A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 Content A - Basic">
  <p:cSld name="OBJECT_1">
    <p:bg>
      <p:bgPr>
        <a:solidFill>
          <a:schemeClr val="lt1"/>
        </a:solid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94"/>
          <p:cNvSpPr txBox="1">
            <a:spLocks noGrp="1"/>
          </p:cNvSpPr>
          <p:nvPr>
            <p:ph type="title"/>
          </p:nvPr>
        </p:nvSpPr>
        <p:spPr>
          <a:xfrm>
            <a:off x="749245" y="535597"/>
            <a:ext cx="10659300" cy="5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DM Sans Medium"/>
              <a:buNone/>
              <a:defRPr sz="4000" i="0" u="none" strike="noStrike" cap="none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9pPr>
          </a:lstStyle>
          <a:p>
            <a:endParaRPr/>
          </a:p>
        </p:txBody>
      </p:sp>
      <p:sp>
        <p:nvSpPr>
          <p:cNvPr id="153" name="Google Shape;153;p94"/>
          <p:cNvSpPr txBox="1">
            <a:spLocks noGrp="1"/>
          </p:cNvSpPr>
          <p:nvPr>
            <p:ph type="subTitle" idx="1"/>
          </p:nvPr>
        </p:nvSpPr>
        <p:spPr>
          <a:xfrm>
            <a:off x="749245" y="1174702"/>
            <a:ext cx="10659300" cy="5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2400"/>
              <a:buFont typeface="DM Sans Medium"/>
              <a:buNone/>
              <a:defRPr sz="2400">
                <a:solidFill>
                  <a:schemeClr val="accen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94"/>
          <p:cNvSpPr txBox="1">
            <a:spLocks noGrp="1"/>
          </p:cNvSpPr>
          <p:nvPr>
            <p:ph type="body" idx="2"/>
          </p:nvPr>
        </p:nvSpPr>
        <p:spPr>
          <a:xfrm>
            <a:off x="749245" y="1988833"/>
            <a:ext cx="10659300" cy="414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8100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DM Sans"/>
              <a:buChar char="•"/>
              <a:defRPr sz="24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556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DM Sans"/>
              <a:buChar char="•"/>
              <a:defRPr sz="20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sz="16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sz="16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sz="16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sz="16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sz="16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sz="16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sz="16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E - Blank">
  <p:cSld name="OBJECT_2_1_1_2_1_1_1_3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24"/>
          <p:cNvSpPr txBox="1">
            <a:spLocks noGrp="1"/>
          </p:cNvSpPr>
          <p:nvPr>
            <p:ph type="sldNum" idx="12"/>
          </p:nvPr>
        </p:nvSpPr>
        <p:spPr>
          <a:xfrm>
            <a:off x="11097669" y="6473300"/>
            <a:ext cx="324300" cy="18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9" name="Google Shape;169;p124"/>
          <p:cNvSpPr/>
          <p:nvPr/>
        </p:nvSpPr>
        <p:spPr>
          <a:xfrm>
            <a:off x="-25" y="0"/>
            <a:ext cx="12189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E - Power Statement 1">
  <p:cSld name="OBJECT_2_1_1_2_1_1_1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1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"/>
            <a:ext cx="1218882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111"/>
          <p:cNvSpPr/>
          <p:nvPr/>
        </p:nvSpPr>
        <p:spPr>
          <a:xfrm>
            <a:off x="0" y="0"/>
            <a:ext cx="12188825" cy="6857107"/>
          </a:xfrm>
          <a:prstGeom prst="rect">
            <a:avLst/>
          </a:prstGeom>
          <a:solidFill>
            <a:schemeClr val="lt1">
              <a:alpha val="49411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111"/>
          <p:cNvSpPr txBox="1">
            <a:spLocks noGrp="1"/>
          </p:cNvSpPr>
          <p:nvPr>
            <p:ph type="title"/>
          </p:nvPr>
        </p:nvSpPr>
        <p:spPr>
          <a:xfrm>
            <a:off x="1675975" y="535625"/>
            <a:ext cx="8837100" cy="57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DM Sans Medium"/>
              <a:buNone/>
              <a:defRPr sz="480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9pPr>
          </a:lstStyle>
          <a:p>
            <a:endParaRPr/>
          </a:p>
        </p:txBody>
      </p:sp>
      <p:pic>
        <p:nvPicPr>
          <p:cNvPr id="174" name="Google Shape;174;p1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739388" y="6473302"/>
            <a:ext cx="186720" cy="1867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ntent E - Power Statement 2">
  <p:cSld name="OBJECT_2_1_1_2_1_1_1_1">
    <p:bg>
      <p:bgPr>
        <a:solidFill>
          <a:schemeClr val="dk2"/>
        </a:solidFill>
        <a:effectLst/>
      </p:bgPr>
    </p:bg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112" descr="A picture containing dark, lit, lamp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893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112"/>
          <p:cNvSpPr txBox="1">
            <a:spLocks noGrp="1"/>
          </p:cNvSpPr>
          <p:nvPr>
            <p:ph type="title"/>
          </p:nvPr>
        </p:nvSpPr>
        <p:spPr>
          <a:xfrm>
            <a:off x="1675975" y="535625"/>
            <a:ext cx="8837100" cy="57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DM Sans Medium"/>
              <a:buNone/>
              <a:defRPr sz="4800" i="0" u="none" strike="noStrike" cap="none">
                <a:solidFill>
                  <a:schemeClr val="l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9pPr>
          </a:lstStyle>
          <a:p>
            <a:endParaRPr/>
          </a:p>
        </p:txBody>
      </p:sp>
      <p:pic>
        <p:nvPicPr>
          <p:cNvPr id="178" name="Google Shape;178;p1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739388" y="6473302"/>
            <a:ext cx="186720" cy="1867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ntent F - Artistic Divider 1">
  <p:cSld name="1_Content F - Artistic Divider 1">
    <p:bg>
      <p:bgPr>
        <a:solidFill>
          <a:schemeClr val="dk2"/>
        </a:solid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148" descr="Shap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962020" y="1155701"/>
            <a:ext cx="4907479" cy="5378827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148"/>
          <p:cNvSpPr txBox="1">
            <a:spLocks noGrp="1"/>
          </p:cNvSpPr>
          <p:nvPr>
            <p:ph type="title"/>
          </p:nvPr>
        </p:nvSpPr>
        <p:spPr>
          <a:xfrm>
            <a:off x="568031" y="609599"/>
            <a:ext cx="6133265" cy="5638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Font typeface="DM Sans Medium"/>
              <a:buNone/>
              <a:defRPr sz="6400" i="0" u="none" strike="noStrike" cap="none">
                <a:solidFill>
                  <a:schemeClr val="l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9pPr>
          </a:lstStyle>
          <a:p>
            <a:endParaRPr/>
          </a:p>
        </p:txBody>
      </p:sp>
      <p:sp>
        <p:nvSpPr>
          <p:cNvPr id="37" name="Google Shape;37;p148"/>
          <p:cNvSpPr/>
          <p:nvPr/>
        </p:nvSpPr>
        <p:spPr>
          <a:xfrm>
            <a:off x="319313" y="348872"/>
            <a:ext cx="11550197" cy="6189811"/>
          </a:xfrm>
          <a:prstGeom prst="rect">
            <a:avLst/>
          </a:prstGeom>
          <a:noFill/>
          <a:ln w="127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8" name="Google Shape;38;p148"/>
          <p:cNvCxnSpPr/>
          <p:nvPr/>
        </p:nvCxnSpPr>
        <p:spPr>
          <a:xfrm>
            <a:off x="6962023" y="348872"/>
            <a:ext cx="0" cy="6189811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" name="Google Shape;39;p148"/>
          <p:cNvSpPr txBox="1"/>
          <p:nvPr/>
        </p:nvSpPr>
        <p:spPr>
          <a:xfrm>
            <a:off x="3048000" y="3275112"/>
            <a:ext cx="609600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1_DAIS_Title_Slide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Z - Closing Light">
  <p:cSld name="OBJECT_2_1_1_2_1_1_1_2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12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021211" y="2819733"/>
            <a:ext cx="6146561" cy="9742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F - Artistic Divider Dark 1">
  <p:cSld name="OBJECT_2_1_1_2_1_1_1_1_1_1_1_2">
    <p:bg>
      <p:bgPr>
        <a:solidFill>
          <a:schemeClr val="dk1"/>
        </a:soli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2b92c62ebd_0_312"/>
          <p:cNvSpPr txBox="1">
            <a:spLocks noGrp="1"/>
          </p:cNvSpPr>
          <p:nvPr>
            <p:ph type="title"/>
          </p:nvPr>
        </p:nvSpPr>
        <p:spPr>
          <a:xfrm>
            <a:off x="749238" y="535633"/>
            <a:ext cx="8878200" cy="57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400"/>
              <a:buFont typeface="DM Sans Medium"/>
              <a:buNone/>
              <a:defRPr sz="6400" i="0" u="none" strike="noStrike" cap="none">
                <a:solidFill>
                  <a:schemeClr val="lt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9pPr>
          </a:lstStyle>
          <a:p>
            <a:endParaRPr/>
          </a:p>
        </p:txBody>
      </p:sp>
      <p:sp>
        <p:nvSpPr>
          <p:cNvPr id="183" name="Google Shape;183;g22b92c62ebd_0_312"/>
          <p:cNvSpPr/>
          <p:nvPr/>
        </p:nvSpPr>
        <p:spPr>
          <a:xfrm>
            <a:off x="11225343" y="0"/>
            <a:ext cx="975300" cy="975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g22b92c62ebd_0_312"/>
          <p:cNvSpPr txBox="1">
            <a:spLocks noGrp="1"/>
          </p:cNvSpPr>
          <p:nvPr>
            <p:ph type="sldNum" idx="12"/>
          </p:nvPr>
        </p:nvSpPr>
        <p:spPr>
          <a:xfrm>
            <a:off x="11097556" y="6473300"/>
            <a:ext cx="324300" cy="18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5" name="Google Shape;185;g22b92c62ebd_0_312"/>
          <p:cNvSpPr/>
          <p:nvPr/>
        </p:nvSpPr>
        <p:spPr>
          <a:xfrm>
            <a:off x="10205108" y="0"/>
            <a:ext cx="1989000" cy="1989600"/>
          </a:xfrm>
          <a:prstGeom prst="ellipse">
            <a:avLst/>
          </a:prstGeom>
          <a:solidFill>
            <a:srgbClr val="FF5F46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g22b92c62ebd_0_312"/>
          <p:cNvSpPr/>
          <p:nvPr/>
        </p:nvSpPr>
        <p:spPr>
          <a:xfrm rot="10800000">
            <a:off x="10205190" y="4258800"/>
            <a:ext cx="1989000" cy="1989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g22b92c62ebd_0_312"/>
          <p:cNvSpPr/>
          <p:nvPr/>
        </p:nvSpPr>
        <p:spPr>
          <a:xfrm>
            <a:off x="11225343" y="3283200"/>
            <a:ext cx="975300" cy="975600"/>
          </a:xfrm>
          <a:prstGeom prst="rect">
            <a:avLst/>
          </a:prstGeom>
          <a:solidFill>
            <a:srgbClr val="FF3621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g22b92c62ebd_0_312"/>
          <p:cNvSpPr/>
          <p:nvPr/>
        </p:nvSpPr>
        <p:spPr>
          <a:xfrm rot="-5400000">
            <a:off x="11216695" y="3283117"/>
            <a:ext cx="977700" cy="977400"/>
          </a:xfrm>
          <a:prstGeom prst="rtTriangle">
            <a:avLst/>
          </a:prstGeom>
          <a:solidFill>
            <a:srgbClr val="143D4A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g22b92c62ebd_0_312"/>
          <p:cNvSpPr/>
          <p:nvPr/>
        </p:nvSpPr>
        <p:spPr>
          <a:xfrm>
            <a:off x="8239754" y="975600"/>
            <a:ext cx="481200" cy="481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g22b92c62ebd_0_312"/>
          <p:cNvSpPr/>
          <p:nvPr/>
        </p:nvSpPr>
        <p:spPr>
          <a:xfrm>
            <a:off x="8868790" y="5767200"/>
            <a:ext cx="481200" cy="481200"/>
          </a:xfrm>
          <a:prstGeom prst="ellipse">
            <a:avLst/>
          </a:prstGeom>
          <a:solidFill>
            <a:srgbClr val="FF5F46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g22b92c62ebd_0_312"/>
          <p:cNvSpPr/>
          <p:nvPr/>
        </p:nvSpPr>
        <p:spPr>
          <a:xfrm>
            <a:off x="9968637" y="3046667"/>
            <a:ext cx="236400" cy="236400"/>
          </a:xfrm>
          <a:prstGeom prst="rtTriangle">
            <a:avLst/>
          </a:prstGeom>
          <a:solidFill>
            <a:srgbClr val="143D4A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Z - Closing Dark">
  <p:cSld name="OBJECT_2_1_1_2_1_1_1_1_2">
    <p:bg>
      <p:bgPr>
        <a:solidFill>
          <a:schemeClr val="dk1"/>
        </a:solidFill>
        <a:effectLst/>
      </p:bgPr>
    </p:bg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12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021195" y="2819748"/>
            <a:ext cx="6146563" cy="9777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CKO_Title">
  <p:cSld name="1_DAIS_Title_Slide">
    <p:bg>
      <p:bgPr>
        <a:solidFill>
          <a:schemeClr val="dk2"/>
        </a:solidFill>
        <a:effectLst/>
      </p:bgPr>
    </p:bg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9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543492" y="378017"/>
            <a:ext cx="5326018" cy="6160667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93"/>
          <p:cNvSpPr txBox="1">
            <a:spLocks noGrp="1"/>
          </p:cNvSpPr>
          <p:nvPr>
            <p:ph type="ctrTitle"/>
          </p:nvPr>
        </p:nvSpPr>
        <p:spPr>
          <a:xfrm>
            <a:off x="555618" y="1821837"/>
            <a:ext cx="6170100" cy="1752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Arial"/>
              <a:buNone/>
              <a:defRPr sz="4800">
                <a:solidFill>
                  <a:schemeClr val="l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cxnSp>
        <p:nvCxnSpPr>
          <p:cNvPr id="197" name="Google Shape;197;p93"/>
          <p:cNvCxnSpPr/>
          <p:nvPr/>
        </p:nvCxnSpPr>
        <p:spPr>
          <a:xfrm>
            <a:off x="555627" y="5617267"/>
            <a:ext cx="560400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8" name="Google Shape;198;p93"/>
          <p:cNvSpPr txBox="1">
            <a:spLocks noGrp="1"/>
          </p:cNvSpPr>
          <p:nvPr>
            <p:ph type="subTitle" idx="1"/>
          </p:nvPr>
        </p:nvSpPr>
        <p:spPr>
          <a:xfrm>
            <a:off x="555627" y="3835400"/>
            <a:ext cx="6170100" cy="122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9pPr>
          </a:lstStyle>
          <a:p>
            <a:endParaRPr/>
          </a:p>
        </p:txBody>
      </p:sp>
      <p:sp>
        <p:nvSpPr>
          <p:cNvPr id="199" name="Google Shape;199;p93"/>
          <p:cNvSpPr txBox="1">
            <a:spLocks noGrp="1"/>
          </p:cNvSpPr>
          <p:nvPr>
            <p:ph type="body" idx="2"/>
          </p:nvPr>
        </p:nvSpPr>
        <p:spPr>
          <a:xfrm>
            <a:off x="555627" y="5783582"/>
            <a:ext cx="6170613" cy="518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1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lvl="1" indent="-35560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2000"/>
              <a:buChar char="•"/>
              <a:defRPr/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5pPr>
            <a:lvl6pPr marL="2743200" lvl="5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6pPr>
            <a:lvl7pPr marL="3200400" lvl="6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7pPr>
            <a:lvl8pPr marL="3657600" lvl="7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8pPr>
            <a:lvl9pPr marL="4114800" lvl="8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9pPr>
          </a:lstStyle>
          <a:p>
            <a:endParaRPr/>
          </a:p>
        </p:txBody>
      </p:sp>
      <p:grpSp>
        <p:nvGrpSpPr>
          <p:cNvPr id="200" name="Google Shape;200;p93"/>
          <p:cNvGrpSpPr/>
          <p:nvPr/>
        </p:nvGrpSpPr>
        <p:grpSpPr>
          <a:xfrm>
            <a:off x="555618" y="609599"/>
            <a:ext cx="1837621" cy="976811"/>
            <a:chOff x="5094288" y="776288"/>
            <a:chExt cx="6815137" cy="3622675"/>
          </a:xfrm>
        </p:grpSpPr>
        <p:sp>
          <p:nvSpPr>
            <p:cNvPr id="201" name="Google Shape;201;p93"/>
            <p:cNvSpPr/>
            <p:nvPr/>
          </p:nvSpPr>
          <p:spPr>
            <a:xfrm>
              <a:off x="9685338" y="776288"/>
              <a:ext cx="622300" cy="622300"/>
            </a:xfrm>
            <a:custGeom>
              <a:avLst/>
              <a:gdLst/>
              <a:ahLst/>
              <a:cxnLst/>
              <a:rect l="l" t="t" r="r" b="b"/>
              <a:pathLst>
                <a:path w="165" h="165" extrusionOk="0">
                  <a:moveTo>
                    <a:pt x="105" y="56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105" y="1"/>
                    <a:pt x="104" y="0"/>
                    <a:pt x="102" y="0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61" y="0"/>
                    <a:pt x="60" y="1"/>
                    <a:pt x="60" y="3"/>
                  </a:cubicBezTo>
                  <a:cubicBezTo>
                    <a:pt x="60" y="56"/>
                    <a:pt x="60" y="56"/>
                    <a:pt x="60" y="56"/>
                  </a:cubicBezTo>
                  <a:cubicBezTo>
                    <a:pt x="60" y="57"/>
                    <a:pt x="58" y="59"/>
                    <a:pt x="57" y="59"/>
                  </a:cubicBezTo>
                  <a:cubicBezTo>
                    <a:pt x="3" y="59"/>
                    <a:pt x="3" y="59"/>
                    <a:pt x="3" y="59"/>
                  </a:cubicBezTo>
                  <a:cubicBezTo>
                    <a:pt x="2" y="59"/>
                    <a:pt x="0" y="60"/>
                    <a:pt x="0" y="62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0" y="105"/>
                    <a:pt x="2" y="106"/>
                    <a:pt x="3" y="106"/>
                  </a:cubicBezTo>
                  <a:cubicBezTo>
                    <a:pt x="57" y="106"/>
                    <a:pt x="57" y="106"/>
                    <a:pt x="57" y="106"/>
                  </a:cubicBezTo>
                  <a:cubicBezTo>
                    <a:pt x="58" y="106"/>
                    <a:pt x="60" y="107"/>
                    <a:pt x="60" y="109"/>
                  </a:cubicBezTo>
                  <a:cubicBezTo>
                    <a:pt x="60" y="161"/>
                    <a:pt x="60" y="161"/>
                    <a:pt x="60" y="161"/>
                  </a:cubicBezTo>
                  <a:cubicBezTo>
                    <a:pt x="60" y="163"/>
                    <a:pt x="61" y="165"/>
                    <a:pt x="63" y="165"/>
                  </a:cubicBezTo>
                  <a:cubicBezTo>
                    <a:pt x="102" y="165"/>
                    <a:pt x="102" y="165"/>
                    <a:pt x="102" y="165"/>
                  </a:cubicBezTo>
                  <a:cubicBezTo>
                    <a:pt x="104" y="165"/>
                    <a:pt x="105" y="163"/>
                    <a:pt x="105" y="161"/>
                  </a:cubicBezTo>
                  <a:cubicBezTo>
                    <a:pt x="105" y="109"/>
                    <a:pt x="105" y="109"/>
                    <a:pt x="105" y="109"/>
                  </a:cubicBezTo>
                  <a:cubicBezTo>
                    <a:pt x="105" y="107"/>
                    <a:pt x="107" y="106"/>
                    <a:pt x="109" y="106"/>
                  </a:cubicBezTo>
                  <a:cubicBezTo>
                    <a:pt x="162" y="106"/>
                    <a:pt x="162" y="106"/>
                    <a:pt x="162" y="106"/>
                  </a:cubicBezTo>
                  <a:cubicBezTo>
                    <a:pt x="163" y="106"/>
                    <a:pt x="165" y="105"/>
                    <a:pt x="165" y="103"/>
                  </a:cubicBezTo>
                  <a:cubicBezTo>
                    <a:pt x="165" y="62"/>
                    <a:pt x="165" y="62"/>
                    <a:pt x="165" y="62"/>
                  </a:cubicBezTo>
                  <a:cubicBezTo>
                    <a:pt x="165" y="60"/>
                    <a:pt x="163" y="59"/>
                    <a:pt x="162" y="59"/>
                  </a:cubicBezTo>
                  <a:cubicBezTo>
                    <a:pt x="109" y="59"/>
                    <a:pt x="109" y="59"/>
                    <a:pt x="109" y="59"/>
                  </a:cubicBezTo>
                  <a:cubicBezTo>
                    <a:pt x="107" y="59"/>
                    <a:pt x="105" y="57"/>
                    <a:pt x="105" y="5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93"/>
            <p:cNvSpPr/>
            <p:nvPr/>
          </p:nvSpPr>
          <p:spPr>
            <a:xfrm>
              <a:off x="10080625" y="776288"/>
              <a:ext cx="1387475" cy="1252538"/>
            </a:xfrm>
            <a:custGeom>
              <a:avLst/>
              <a:gdLst/>
              <a:ahLst/>
              <a:cxnLst/>
              <a:rect l="l" t="t" r="r" b="b"/>
              <a:pathLst>
                <a:path w="368" h="332" extrusionOk="0">
                  <a:moveTo>
                    <a:pt x="110" y="271"/>
                  </a:moveTo>
                  <a:cubicBezTo>
                    <a:pt x="87" y="330"/>
                    <a:pt x="87" y="330"/>
                    <a:pt x="87" y="330"/>
                  </a:cubicBezTo>
                  <a:cubicBezTo>
                    <a:pt x="86" y="331"/>
                    <a:pt x="85" y="332"/>
                    <a:pt x="84" y="332"/>
                  </a:cubicBezTo>
                  <a:cubicBezTo>
                    <a:pt x="5" y="332"/>
                    <a:pt x="5" y="332"/>
                    <a:pt x="5" y="332"/>
                  </a:cubicBezTo>
                  <a:cubicBezTo>
                    <a:pt x="2" y="332"/>
                    <a:pt x="0" y="329"/>
                    <a:pt x="1" y="327"/>
                  </a:cubicBezTo>
                  <a:cubicBezTo>
                    <a:pt x="142" y="2"/>
                    <a:pt x="142" y="2"/>
                    <a:pt x="142" y="2"/>
                  </a:cubicBezTo>
                  <a:cubicBezTo>
                    <a:pt x="142" y="1"/>
                    <a:pt x="143" y="0"/>
                    <a:pt x="145" y="0"/>
                  </a:cubicBezTo>
                  <a:cubicBezTo>
                    <a:pt x="227" y="0"/>
                    <a:pt x="227" y="0"/>
                    <a:pt x="227" y="0"/>
                  </a:cubicBezTo>
                  <a:cubicBezTo>
                    <a:pt x="229" y="0"/>
                    <a:pt x="230" y="1"/>
                    <a:pt x="230" y="2"/>
                  </a:cubicBezTo>
                  <a:cubicBezTo>
                    <a:pt x="367" y="327"/>
                    <a:pt x="367" y="327"/>
                    <a:pt x="367" y="327"/>
                  </a:cubicBezTo>
                  <a:cubicBezTo>
                    <a:pt x="368" y="329"/>
                    <a:pt x="367" y="332"/>
                    <a:pt x="364" y="332"/>
                  </a:cubicBezTo>
                  <a:cubicBezTo>
                    <a:pt x="282" y="332"/>
                    <a:pt x="282" y="332"/>
                    <a:pt x="282" y="332"/>
                  </a:cubicBezTo>
                  <a:cubicBezTo>
                    <a:pt x="280" y="332"/>
                    <a:pt x="279" y="331"/>
                    <a:pt x="278" y="330"/>
                  </a:cubicBezTo>
                  <a:cubicBezTo>
                    <a:pt x="255" y="271"/>
                    <a:pt x="255" y="271"/>
                    <a:pt x="255" y="271"/>
                  </a:cubicBezTo>
                  <a:cubicBezTo>
                    <a:pt x="110" y="271"/>
                    <a:pt x="110" y="271"/>
                    <a:pt x="110" y="271"/>
                  </a:cubicBezTo>
                  <a:close/>
                  <a:moveTo>
                    <a:pt x="183" y="84"/>
                  </a:moveTo>
                  <a:cubicBezTo>
                    <a:pt x="135" y="207"/>
                    <a:pt x="135" y="207"/>
                    <a:pt x="135" y="207"/>
                  </a:cubicBezTo>
                  <a:cubicBezTo>
                    <a:pt x="231" y="207"/>
                    <a:pt x="231" y="207"/>
                    <a:pt x="231" y="207"/>
                  </a:cubicBezTo>
                  <a:lnTo>
                    <a:pt x="183" y="8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93"/>
            <p:cNvSpPr/>
            <p:nvPr/>
          </p:nvSpPr>
          <p:spPr>
            <a:xfrm>
              <a:off x="11588750" y="776288"/>
              <a:ext cx="320675" cy="1252538"/>
            </a:xfrm>
            <a:custGeom>
              <a:avLst/>
              <a:gdLst/>
              <a:ahLst/>
              <a:cxnLst/>
              <a:rect l="l" t="t" r="r" b="b"/>
              <a:pathLst>
                <a:path w="85" h="332" extrusionOk="0">
                  <a:moveTo>
                    <a:pt x="0" y="328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3" y="0"/>
                    <a:pt x="85" y="2"/>
                    <a:pt x="85" y="4"/>
                  </a:cubicBezTo>
                  <a:cubicBezTo>
                    <a:pt x="85" y="328"/>
                    <a:pt x="85" y="328"/>
                    <a:pt x="85" y="328"/>
                  </a:cubicBezTo>
                  <a:cubicBezTo>
                    <a:pt x="85" y="330"/>
                    <a:pt x="83" y="332"/>
                    <a:pt x="81" y="332"/>
                  </a:cubicBezTo>
                  <a:cubicBezTo>
                    <a:pt x="4" y="332"/>
                    <a:pt x="4" y="332"/>
                    <a:pt x="4" y="332"/>
                  </a:cubicBezTo>
                  <a:cubicBezTo>
                    <a:pt x="2" y="332"/>
                    <a:pt x="0" y="330"/>
                    <a:pt x="0" y="3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204;p93"/>
            <p:cNvSpPr/>
            <p:nvPr/>
          </p:nvSpPr>
          <p:spPr>
            <a:xfrm>
              <a:off x="5140325" y="776288"/>
              <a:ext cx="1209675" cy="1252538"/>
            </a:xfrm>
            <a:custGeom>
              <a:avLst/>
              <a:gdLst/>
              <a:ahLst/>
              <a:cxnLst/>
              <a:rect l="l" t="t" r="r" b="b"/>
              <a:pathLst>
                <a:path w="321" h="332" extrusionOk="0">
                  <a:moveTo>
                    <a:pt x="140" y="332"/>
                  </a:moveTo>
                  <a:cubicBezTo>
                    <a:pt x="4" y="332"/>
                    <a:pt x="4" y="332"/>
                    <a:pt x="4" y="332"/>
                  </a:cubicBezTo>
                  <a:cubicBezTo>
                    <a:pt x="2" y="332"/>
                    <a:pt x="0" y="331"/>
                    <a:pt x="0" y="329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43" y="0"/>
                    <a:pt x="143" y="0"/>
                    <a:pt x="143" y="0"/>
                  </a:cubicBezTo>
                  <a:cubicBezTo>
                    <a:pt x="182" y="0"/>
                    <a:pt x="214" y="8"/>
                    <a:pt x="240" y="22"/>
                  </a:cubicBezTo>
                  <a:cubicBezTo>
                    <a:pt x="268" y="38"/>
                    <a:pt x="288" y="59"/>
                    <a:pt x="301" y="84"/>
                  </a:cubicBezTo>
                  <a:cubicBezTo>
                    <a:pt x="314" y="109"/>
                    <a:pt x="321" y="137"/>
                    <a:pt x="321" y="166"/>
                  </a:cubicBezTo>
                  <a:cubicBezTo>
                    <a:pt x="321" y="202"/>
                    <a:pt x="313" y="232"/>
                    <a:pt x="297" y="257"/>
                  </a:cubicBezTo>
                  <a:cubicBezTo>
                    <a:pt x="280" y="283"/>
                    <a:pt x="257" y="302"/>
                    <a:pt x="230" y="314"/>
                  </a:cubicBezTo>
                  <a:cubicBezTo>
                    <a:pt x="202" y="326"/>
                    <a:pt x="172" y="332"/>
                    <a:pt x="140" y="332"/>
                  </a:cubicBezTo>
                  <a:cubicBezTo>
                    <a:pt x="140" y="332"/>
                    <a:pt x="140" y="332"/>
                    <a:pt x="140" y="332"/>
                  </a:cubicBezTo>
                  <a:close/>
                  <a:moveTo>
                    <a:pt x="146" y="262"/>
                  </a:moveTo>
                  <a:cubicBezTo>
                    <a:pt x="160" y="262"/>
                    <a:pt x="174" y="259"/>
                    <a:pt x="187" y="252"/>
                  </a:cubicBezTo>
                  <a:cubicBezTo>
                    <a:pt x="200" y="246"/>
                    <a:pt x="211" y="235"/>
                    <a:pt x="220" y="220"/>
                  </a:cubicBezTo>
                  <a:cubicBezTo>
                    <a:pt x="228" y="206"/>
                    <a:pt x="232" y="188"/>
                    <a:pt x="232" y="167"/>
                  </a:cubicBezTo>
                  <a:cubicBezTo>
                    <a:pt x="232" y="145"/>
                    <a:pt x="228" y="127"/>
                    <a:pt x="219" y="113"/>
                  </a:cubicBezTo>
                  <a:cubicBezTo>
                    <a:pt x="210" y="98"/>
                    <a:pt x="198" y="87"/>
                    <a:pt x="184" y="80"/>
                  </a:cubicBezTo>
                  <a:cubicBezTo>
                    <a:pt x="171" y="74"/>
                    <a:pt x="156" y="71"/>
                    <a:pt x="142" y="71"/>
                  </a:cubicBezTo>
                  <a:cubicBezTo>
                    <a:pt x="87" y="71"/>
                    <a:pt x="87" y="71"/>
                    <a:pt x="87" y="71"/>
                  </a:cubicBezTo>
                  <a:cubicBezTo>
                    <a:pt x="87" y="262"/>
                    <a:pt x="87" y="262"/>
                    <a:pt x="87" y="262"/>
                  </a:cubicBezTo>
                  <a:cubicBezTo>
                    <a:pt x="146" y="262"/>
                    <a:pt x="146" y="262"/>
                    <a:pt x="146" y="26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205;p93"/>
            <p:cNvSpPr/>
            <p:nvPr/>
          </p:nvSpPr>
          <p:spPr>
            <a:xfrm>
              <a:off x="6350000" y="776288"/>
              <a:ext cx="1390650" cy="1252538"/>
            </a:xfrm>
            <a:custGeom>
              <a:avLst/>
              <a:gdLst/>
              <a:ahLst/>
              <a:cxnLst/>
              <a:rect l="l" t="t" r="r" b="b"/>
              <a:pathLst>
                <a:path w="369" h="332" extrusionOk="0">
                  <a:moveTo>
                    <a:pt x="365" y="332"/>
                  </a:moveTo>
                  <a:cubicBezTo>
                    <a:pt x="280" y="332"/>
                    <a:pt x="280" y="332"/>
                    <a:pt x="280" y="332"/>
                  </a:cubicBezTo>
                  <a:cubicBezTo>
                    <a:pt x="279" y="332"/>
                    <a:pt x="278" y="331"/>
                    <a:pt x="277" y="330"/>
                  </a:cubicBezTo>
                  <a:cubicBezTo>
                    <a:pt x="255" y="274"/>
                    <a:pt x="255" y="274"/>
                    <a:pt x="255" y="274"/>
                  </a:cubicBezTo>
                  <a:cubicBezTo>
                    <a:pt x="111" y="274"/>
                    <a:pt x="111" y="274"/>
                    <a:pt x="111" y="274"/>
                  </a:cubicBezTo>
                  <a:cubicBezTo>
                    <a:pt x="89" y="330"/>
                    <a:pt x="89" y="330"/>
                    <a:pt x="89" y="330"/>
                  </a:cubicBezTo>
                  <a:cubicBezTo>
                    <a:pt x="88" y="331"/>
                    <a:pt x="87" y="332"/>
                    <a:pt x="85" y="332"/>
                  </a:cubicBezTo>
                  <a:cubicBezTo>
                    <a:pt x="4" y="332"/>
                    <a:pt x="4" y="332"/>
                    <a:pt x="4" y="332"/>
                  </a:cubicBezTo>
                  <a:cubicBezTo>
                    <a:pt x="2" y="332"/>
                    <a:pt x="0" y="330"/>
                    <a:pt x="1" y="327"/>
                  </a:cubicBezTo>
                  <a:cubicBezTo>
                    <a:pt x="141" y="2"/>
                    <a:pt x="141" y="2"/>
                    <a:pt x="141" y="2"/>
                  </a:cubicBezTo>
                  <a:cubicBezTo>
                    <a:pt x="141" y="1"/>
                    <a:pt x="143" y="0"/>
                    <a:pt x="144" y="0"/>
                  </a:cubicBezTo>
                  <a:cubicBezTo>
                    <a:pt x="229" y="0"/>
                    <a:pt x="229" y="0"/>
                    <a:pt x="229" y="0"/>
                  </a:cubicBezTo>
                  <a:cubicBezTo>
                    <a:pt x="230" y="0"/>
                    <a:pt x="231" y="1"/>
                    <a:pt x="232" y="2"/>
                  </a:cubicBezTo>
                  <a:cubicBezTo>
                    <a:pt x="368" y="327"/>
                    <a:pt x="368" y="327"/>
                    <a:pt x="368" y="327"/>
                  </a:cubicBezTo>
                  <a:cubicBezTo>
                    <a:pt x="369" y="330"/>
                    <a:pt x="368" y="332"/>
                    <a:pt x="365" y="332"/>
                  </a:cubicBezTo>
                  <a:close/>
                  <a:moveTo>
                    <a:pt x="229" y="207"/>
                  </a:moveTo>
                  <a:cubicBezTo>
                    <a:pt x="184" y="89"/>
                    <a:pt x="184" y="89"/>
                    <a:pt x="184" y="89"/>
                  </a:cubicBezTo>
                  <a:cubicBezTo>
                    <a:pt x="137" y="207"/>
                    <a:pt x="137" y="207"/>
                    <a:pt x="137" y="207"/>
                  </a:cubicBezTo>
                  <a:lnTo>
                    <a:pt x="229" y="20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206;p93"/>
            <p:cNvSpPr/>
            <p:nvPr/>
          </p:nvSpPr>
          <p:spPr>
            <a:xfrm>
              <a:off x="7589838" y="776288"/>
              <a:ext cx="1073150" cy="1252538"/>
            </a:xfrm>
            <a:custGeom>
              <a:avLst/>
              <a:gdLst/>
              <a:ahLst/>
              <a:cxnLst/>
              <a:rect l="l" t="t" r="r" b="b"/>
              <a:pathLst>
                <a:path w="285" h="332" extrusionOk="0">
                  <a:moveTo>
                    <a:pt x="182" y="332"/>
                  </a:moveTo>
                  <a:cubicBezTo>
                    <a:pt x="102" y="332"/>
                    <a:pt x="102" y="332"/>
                    <a:pt x="102" y="332"/>
                  </a:cubicBezTo>
                  <a:cubicBezTo>
                    <a:pt x="100" y="332"/>
                    <a:pt x="98" y="331"/>
                    <a:pt x="98" y="329"/>
                  </a:cubicBezTo>
                  <a:cubicBezTo>
                    <a:pt x="98" y="72"/>
                    <a:pt x="98" y="72"/>
                    <a:pt x="98" y="72"/>
                  </a:cubicBezTo>
                  <a:cubicBezTo>
                    <a:pt x="3" y="72"/>
                    <a:pt x="3" y="72"/>
                    <a:pt x="3" y="72"/>
                  </a:cubicBezTo>
                  <a:cubicBezTo>
                    <a:pt x="1" y="72"/>
                    <a:pt x="0" y="70"/>
                    <a:pt x="0" y="68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282" y="0"/>
                    <a:pt x="282" y="0"/>
                    <a:pt x="282" y="0"/>
                  </a:cubicBezTo>
                  <a:cubicBezTo>
                    <a:pt x="284" y="0"/>
                    <a:pt x="285" y="2"/>
                    <a:pt x="285" y="4"/>
                  </a:cubicBezTo>
                  <a:cubicBezTo>
                    <a:pt x="285" y="68"/>
                    <a:pt x="285" y="68"/>
                    <a:pt x="285" y="68"/>
                  </a:cubicBezTo>
                  <a:cubicBezTo>
                    <a:pt x="285" y="70"/>
                    <a:pt x="284" y="72"/>
                    <a:pt x="282" y="72"/>
                  </a:cubicBezTo>
                  <a:cubicBezTo>
                    <a:pt x="185" y="72"/>
                    <a:pt x="185" y="72"/>
                    <a:pt x="185" y="72"/>
                  </a:cubicBezTo>
                  <a:cubicBezTo>
                    <a:pt x="185" y="329"/>
                    <a:pt x="185" y="329"/>
                    <a:pt x="185" y="329"/>
                  </a:cubicBezTo>
                  <a:cubicBezTo>
                    <a:pt x="185" y="331"/>
                    <a:pt x="184" y="332"/>
                    <a:pt x="182" y="33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207;p93"/>
            <p:cNvSpPr/>
            <p:nvPr/>
          </p:nvSpPr>
          <p:spPr>
            <a:xfrm>
              <a:off x="8509000" y="776288"/>
              <a:ext cx="1395412" cy="1252538"/>
            </a:xfrm>
            <a:custGeom>
              <a:avLst/>
              <a:gdLst/>
              <a:ahLst/>
              <a:cxnLst/>
              <a:rect l="l" t="t" r="r" b="b"/>
              <a:pathLst>
                <a:path w="370" h="332" extrusionOk="0">
                  <a:moveTo>
                    <a:pt x="365" y="332"/>
                  </a:moveTo>
                  <a:cubicBezTo>
                    <a:pt x="281" y="332"/>
                    <a:pt x="281" y="332"/>
                    <a:pt x="281" y="332"/>
                  </a:cubicBezTo>
                  <a:cubicBezTo>
                    <a:pt x="279" y="332"/>
                    <a:pt x="278" y="331"/>
                    <a:pt x="277" y="330"/>
                  </a:cubicBezTo>
                  <a:cubicBezTo>
                    <a:pt x="255" y="274"/>
                    <a:pt x="255" y="274"/>
                    <a:pt x="255" y="274"/>
                  </a:cubicBezTo>
                  <a:cubicBezTo>
                    <a:pt x="112" y="274"/>
                    <a:pt x="112" y="274"/>
                    <a:pt x="112" y="274"/>
                  </a:cubicBezTo>
                  <a:cubicBezTo>
                    <a:pt x="89" y="330"/>
                    <a:pt x="89" y="330"/>
                    <a:pt x="89" y="330"/>
                  </a:cubicBezTo>
                  <a:cubicBezTo>
                    <a:pt x="89" y="331"/>
                    <a:pt x="87" y="332"/>
                    <a:pt x="86" y="332"/>
                  </a:cubicBezTo>
                  <a:cubicBezTo>
                    <a:pt x="4" y="332"/>
                    <a:pt x="4" y="332"/>
                    <a:pt x="4" y="332"/>
                  </a:cubicBezTo>
                  <a:cubicBezTo>
                    <a:pt x="2" y="332"/>
                    <a:pt x="0" y="330"/>
                    <a:pt x="1" y="327"/>
                  </a:cubicBezTo>
                  <a:cubicBezTo>
                    <a:pt x="141" y="2"/>
                    <a:pt x="141" y="2"/>
                    <a:pt x="141" y="2"/>
                  </a:cubicBezTo>
                  <a:cubicBezTo>
                    <a:pt x="142" y="1"/>
                    <a:pt x="143" y="0"/>
                    <a:pt x="144" y="0"/>
                  </a:cubicBezTo>
                  <a:cubicBezTo>
                    <a:pt x="229" y="0"/>
                    <a:pt x="229" y="0"/>
                    <a:pt x="229" y="0"/>
                  </a:cubicBezTo>
                  <a:cubicBezTo>
                    <a:pt x="230" y="0"/>
                    <a:pt x="232" y="1"/>
                    <a:pt x="232" y="2"/>
                  </a:cubicBezTo>
                  <a:cubicBezTo>
                    <a:pt x="369" y="327"/>
                    <a:pt x="369" y="327"/>
                    <a:pt x="369" y="327"/>
                  </a:cubicBezTo>
                  <a:cubicBezTo>
                    <a:pt x="370" y="330"/>
                    <a:pt x="368" y="332"/>
                    <a:pt x="365" y="332"/>
                  </a:cubicBezTo>
                  <a:close/>
                  <a:moveTo>
                    <a:pt x="230" y="207"/>
                  </a:moveTo>
                  <a:cubicBezTo>
                    <a:pt x="184" y="89"/>
                    <a:pt x="184" y="89"/>
                    <a:pt x="184" y="89"/>
                  </a:cubicBezTo>
                  <a:cubicBezTo>
                    <a:pt x="138" y="207"/>
                    <a:pt x="138" y="207"/>
                    <a:pt x="138" y="207"/>
                  </a:cubicBezTo>
                  <a:lnTo>
                    <a:pt x="230" y="20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08;p93"/>
            <p:cNvSpPr/>
            <p:nvPr/>
          </p:nvSpPr>
          <p:spPr>
            <a:xfrm>
              <a:off x="5094288" y="2324101"/>
              <a:ext cx="923925" cy="1181100"/>
            </a:xfrm>
            <a:custGeom>
              <a:avLst/>
              <a:gdLst/>
              <a:ahLst/>
              <a:cxnLst/>
              <a:rect l="l" t="t" r="r" b="b"/>
              <a:pathLst>
                <a:path w="245" h="313" extrusionOk="0">
                  <a:moveTo>
                    <a:pt x="197" y="143"/>
                  </a:moveTo>
                  <a:cubicBezTo>
                    <a:pt x="184" y="136"/>
                    <a:pt x="170" y="130"/>
                    <a:pt x="154" y="125"/>
                  </a:cubicBezTo>
                  <a:cubicBezTo>
                    <a:pt x="154" y="125"/>
                    <a:pt x="154" y="125"/>
                    <a:pt x="154" y="125"/>
                  </a:cubicBezTo>
                  <a:cubicBezTo>
                    <a:pt x="138" y="120"/>
                    <a:pt x="126" y="117"/>
                    <a:pt x="116" y="113"/>
                  </a:cubicBezTo>
                  <a:cubicBezTo>
                    <a:pt x="107" y="110"/>
                    <a:pt x="99" y="106"/>
                    <a:pt x="94" y="102"/>
                  </a:cubicBezTo>
                  <a:cubicBezTo>
                    <a:pt x="91" y="100"/>
                    <a:pt x="88" y="96"/>
                    <a:pt x="88" y="88"/>
                  </a:cubicBezTo>
                  <a:cubicBezTo>
                    <a:pt x="88" y="80"/>
                    <a:pt x="90" y="76"/>
                    <a:pt x="96" y="72"/>
                  </a:cubicBezTo>
                  <a:cubicBezTo>
                    <a:pt x="102" y="68"/>
                    <a:pt x="110" y="65"/>
                    <a:pt x="120" y="66"/>
                  </a:cubicBezTo>
                  <a:cubicBezTo>
                    <a:pt x="120" y="66"/>
                    <a:pt x="120" y="66"/>
                    <a:pt x="120" y="66"/>
                  </a:cubicBezTo>
                  <a:cubicBezTo>
                    <a:pt x="132" y="66"/>
                    <a:pt x="140" y="68"/>
                    <a:pt x="146" y="74"/>
                  </a:cubicBezTo>
                  <a:cubicBezTo>
                    <a:pt x="152" y="80"/>
                    <a:pt x="155" y="86"/>
                    <a:pt x="155" y="93"/>
                  </a:cubicBezTo>
                  <a:cubicBezTo>
                    <a:pt x="155" y="100"/>
                    <a:pt x="155" y="100"/>
                    <a:pt x="155" y="100"/>
                  </a:cubicBezTo>
                  <a:cubicBezTo>
                    <a:pt x="155" y="102"/>
                    <a:pt x="157" y="103"/>
                    <a:pt x="159" y="103"/>
                  </a:cubicBezTo>
                  <a:cubicBezTo>
                    <a:pt x="234" y="103"/>
                    <a:pt x="234" y="103"/>
                    <a:pt x="234" y="103"/>
                  </a:cubicBezTo>
                  <a:cubicBezTo>
                    <a:pt x="236" y="103"/>
                    <a:pt x="237" y="102"/>
                    <a:pt x="237" y="100"/>
                  </a:cubicBezTo>
                  <a:cubicBezTo>
                    <a:pt x="237" y="92"/>
                    <a:pt x="237" y="92"/>
                    <a:pt x="237" y="92"/>
                  </a:cubicBezTo>
                  <a:cubicBezTo>
                    <a:pt x="236" y="73"/>
                    <a:pt x="231" y="57"/>
                    <a:pt x="221" y="43"/>
                  </a:cubicBezTo>
                  <a:cubicBezTo>
                    <a:pt x="211" y="29"/>
                    <a:pt x="197" y="18"/>
                    <a:pt x="179" y="11"/>
                  </a:cubicBezTo>
                  <a:cubicBezTo>
                    <a:pt x="162" y="4"/>
                    <a:pt x="143" y="0"/>
                    <a:pt x="121" y="0"/>
                  </a:cubicBezTo>
                  <a:cubicBezTo>
                    <a:pt x="99" y="0"/>
                    <a:pt x="80" y="4"/>
                    <a:pt x="64" y="11"/>
                  </a:cubicBezTo>
                  <a:cubicBezTo>
                    <a:pt x="46" y="18"/>
                    <a:pt x="33" y="29"/>
                    <a:pt x="22" y="42"/>
                  </a:cubicBezTo>
                  <a:cubicBezTo>
                    <a:pt x="12" y="56"/>
                    <a:pt x="7" y="73"/>
                    <a:pt x="7" y="92"/>
                  </a:cubicBezTo>
                  <a:cubicBezTo>
                    <a:pt x="7" y="114"/>
                    <a:pt x="15" y="133"/>
                    <a:pt x="29" y="146"/>
                  </a:cubicBezTo>
                  <a:cubicBezTo>
                    <a:pt x="43" y="159"/>
                    <a:pt x="63" y="170"/>
                    <a:pt x="88" y="178"/>
                  </a:cubicBezTo>
                  <a:cubicBezTo>
                    <a:pt x="100" y="182"/>
                    <a:pt x="100" y="182"/>
                    <a:pt x="100" y="182"/>
                  </a:cubicBezTo>
                  <a:cubicBezTo>
                    <a:pt x="110" y="185"/>
                    <a:pt x="120" y="188"/>
                    <a:pt x="129" y="191"/>
                  </a:cubicBezTo>
                  <a:cubicBezTo>
                    <a:pt x="140" y="194"/>
                    <a:pt x="149" y="199"/>
                    <a:pt x="156" y="204"/>
                  </a:cubicBezTo>
                  <a:cubicBezTo>
                    <a:pt x="162" y="209"/>
                    <a:pt x="163" y="217"/>
                    <a:pt x="163" y="223"/>
                  </a:cubicBezTo>
                  <a:cubicBezTo>
                    <a:pt x="163" y="230"/>
                    <a:pt x="161" y="235"/>
                    <a:pt x="155" y="240"/>
                  </a:cubicBezTo>
                  <a:cubicBezTo>
                    <a:pt x="148" y="245"/>
                    <a:pt x="138" y="248"/>
                    <a:pt x="126" y="248"/>
                  </a:cubicBezTo>
                  <a:cubicBezTo>
                    <a:pt x="111" y="248"/>
                    <a:pt x="101" y="244"/>
                    <a:pt x="93" y="237"/>
                  </a:cubicBezTo>
                  <a:cubicBezTo>
                    <a:pt x="85" y="230"/>
                    <a:pt x="81" y="222"/>
                    <a:pt x="81" y="212"/>
                  </a:cubicBezTo>
                  <a:cubicBezTo>
                    <a:pt x="81" y="205"/>
                    <a:pt x="81" y="205"/>
                    <a:pt x="81" y="205"/>
                  </a:cubicBezTo>
                  <a:cubicBezTo>
                    <a:pt x="81" y="203"/>
                    <a:pt x="79" y="201"/>
                    <a:pt x="77" y="201"/>
                  </a:cubicBezTo>
                  <a:cubicBezTo>
                    <a:pt x="4" y="201"/>
                    <a:pt x="4" y="201"/>
                    <a:pt x="4" y="201"/>
                  </a:cubicBezTo>
                  <a:cubicBezTo>
                    <a:pt x="2" y="201"/>
                    <a:pt x="0" y="203"/>
                    <a:pt x="0" y="205"/>
                  </a:cubicBezTo>
                  <a:cubicBezTo>
                    <a:pt x="0" y="212"/>
                    <a:pt x="0" y="212"/>
                    <a:pt x="0" y="212"/>
                  </a:cubicBezTo>
                  <a:cubicBezTo>
                    <a:pt x="0" y="234"/>
                    <a:pt x="6" y="252"/>
                    <a:pt x="18" y="267"/>
                  </a:cubicBezTo>
                  <a:cubicBezTo>
                    <a:pt x="29" y="282"/>
                    <a:pt x="44" y="293"/>
                    <a:pt x="63" y="301"/>
                  </a:cubicBezTo>
                  <a:cubicBezTo>
                    <a:pt x="81" y="309"/>
                    <a:pt x="103" y="313"/>
                    <a:pt x="126" y="313"/>
                  </a:cubicBezTo>
                  <a:cubicBezTo>
                    <a:pt x="137" y="313"/>
                    <a:pt x="137" y="313"/>
                    <a:pt x="137" y="313"/>
                  </a:cubicBezTo>
                  <a:cubicBezTo>
                    <a:pt x="137" y="312"/>
                    <a:pt x="137" y="312"/>
                    <a:pt x="137" y="312"/>
                  </a:cubicBezTo>
                  <a:cubicBezTo>
                    <a:pt x="158" y="311"/>
                    <a:pt x="175" y="307"/>
                    <a:pt x="190" y="300"/>
                  </a:cubicBezTo>
                  <a:cubicBezTo>
                    <a:pt x="208" y="291"/>
                    <a:pt x="222" y="280"/>
                    <a:pt x="231" y="266"/>
                  </a:cubicBezTo>
                  <a:cubicBezTo>
                    <a:pt x="240" y="251"/>
                    <a:pt x="245" y="236"/>
                    <a:pt x="245" y="219"/>
                  </a:cubicBezTo>
                  <a:cubicBezTo>
                    <a:pt x="245" y="200"/>
                    <a:pt x="240" y="184"/>
                    <a:pt x="231" y="172"/>
                  </a:cubicBezTo>
                  <a:cubicBezTo>
                    <a:pt x="223" y="160"/>
                    <a:pt x="211" y="150"/>
                    <a:pt x="197" y="14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09;p93"/>
            <p:cNvSpPr/>
            <p:nvPr/>
          </p:nvSpPr>
          <p:spPr>
            <a:xfrm>
              <a:off x="6172200" y="2343151"/>
              <a:ext cx="995362" cy="1162050"/>
            </a:xfrm>
            <a:custGeom>
              <a:avLst/>
              <a:gdLst/>
              <a:ahLst/>
              <a:cxnLst/>
              <a:rect l="l" t="t" r="r" b="b"/>
              <a:pathLst>
                <a:path w="264" h="308" extrusionOk="0">
                  <a:moveTo>
                    <a:pt x="186" y="185"/>
                  </a:moveTo>
                  <a:cubicBezTo>
                    <a:pt x="186" y="203"/>
                    <a:pt x="182" y="217"/>
                    <a:pt x="172" y="225"/>
                  </a:cubicBezTo>
                  <a:cubicBezTo>
                    <a:pt x="163" y="234"/>
                    <a:pt x="150" y="238"/>
                    <a:pt x="132" y="238"/>
                  </a:cubicBezTo>
                  <a:cubicBezTo>
                    <a:pt x="115" y="238"/>
                    <a:pt x="101" y="234"/>
                    <a:pt x="92" y="225"/>
                  </a:cubicBezTo>
                  <a:cubicBezTo>
                    <a:pt x="83" y="217"/>
                    <a:pt x="78" y="203"/>
                    <a:pt x="78" y="185"/>
                  </a:cubicBezTo>
                  <a:cubicBezTo>
                    <a:pt x="78" y="4"/>
                    <a:pt x="78" y="4"/>
                    <a:pt x="78" y="4"/>
                  </a:cubicBezTo>
                  <a:cubicBezTo>
                    <a:pt x="78" y="2"/>
                    <a:pt x="77" y="0"/>
                    <a:pt x="75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184"/>
                    <a:pt x="0" y="184"/>
                    <a:pt x="0" y="184"/>
                  </a:cubicBezTo>
                  <a:cubicBezTo>
                    <a:pt x="0" y="212"/>
                    <a:pt x="6" y="235"/>
                    <a:pt x="18" y="253"/>
                  </a:cubicBezTo>
                  <a:cubicBezTo>
                    <a:pt x="30" y="272"/>
                    <a:pt x="46" y="285"/>
                    <a:pt x="66" y="294"/>
                  </a:cubicBezTo>
                  <a:cubicBezTo>
                    <a:pt x="85" y="303"/>
                    <a:pt x="107" y="308"/>
                    <a:pt x="131" y="308"/>
                  </a:cubicBezTo>
                  <a:cubicBezTo>
                    <a:pt x="131" y="308"/>
                    <a:pt x="131" y="308"/>
                    <a:pt x="131" y="308"/>
                  </a:cubicBezTo>
                  <a:cubicBezTo>
                    <a:pt x="155" y="308"/>
                    <a:pt x="177" y="303"/>
                    <a:pt x="197" y="294"/>
                  </a:cubicBezTo>
                  <a:cubicBezTo>
                    <a:pt x="217" y="285"/>
                    <a:pt x="234" y="272"/>
                    <a:pt x="246" y="253"/>
                  </a:cubicBezTo>
                  <a:cubicBezTo>
                    <a:pt x="258" y="235"/>
                    <a:pt x="264" y="212"/>
                    <a:pt x="264" y="184"/>
                  </a:cubicBezTo>
                  <a:cubicBezTo>
                    <a:pt x="264" y="4"/>
                    <a:pt x="264" y="4"/>
                    <a:pt x="264" y="4"/>
                  </a:cubicBezTo>
                  <a:cubicBezTo>
                    <a:pt x="264" y="2"/>
                    <a:pt x="263" y="0"/>
                    <a:pt x="261" y="0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88" y="0"/>
                    <a:pt x="186" y="2"/>
                    <a:pt x="186" y="4"/>
                  </a:cubicBezTo>
                  <a:cubicBezTo>
                    <a:pt x="186" y="185"/>
                    <a:pt x="186" y="185"/>
                    <a:pt x="186" y="18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210;p93"/>
            <p:cNvSpPr/>
            <p:nvPr/>
          </p:nvSpPr>
          <p:spPr>
            <a:xfrm>
              <a:off x="7362825" y="2343151"/>
              <a:ext cx="1316037" cy="1143000"/>
            </a:xfrm>
            <a:custGeom>
              <a:avLst/>
              <a:gdLst/>
              <a:ahLst/>
              <a:cxnLst/>
              <a:rect l="l" t="t" r="r" b="b"/>
              <a:pathLst>
                <a:path w="349" h="303" extrusionOk="0">
                  <a:moveTo>
                    <a:pt x="172" y="160"/>
                  </a:moveTo>
                  <a:cubicBezTo>
                    <a:pt x="86" y="2"/>
                    <a:pt x="86" y="2"/>
                    <a:pt x="86" y="2"/>
                  </a:cubicBezTo>
                  <a:cubicBezTo>
                    <a:pt x="85" y="1"/>
                    <a:pt x="84" y="0"/>
                    <a:pt x="82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292"/>
                    <a:pt x="0" y="292"/>
                    <a:pt x="0" y="292"/>
                  </a:cubicBezTo>
                  <a:cubicBezTo>
                    <a:pt x="1" y="299"/>
                    <a:pt x="1" y="299"/>
                    <a:pt x="1" y="299"/>
                  </a:cubicBezTo>
                  <a:cubicBezTo>
                    <a:pt x="1" y="301"/>
                    <a:pt x="2" y="303"/>
                    <a:pt x="4" y="303"/>
                  </a:cubicBezTo>
                  <a:cubicBezTo>
                    <a:pt x="75" y="303"/>
                    <a:pt x="75" y="303"/>
                    <a:pt x="75" y="303"/>
                  </a:cubicBezTo>
                  <a:cubicBezTo>
                    <a:pt x="77" y="303"/>
                    <a:pt x="79" y="301"/>
                    <a:pt x="79" y="299"/>
                  </a:cubicBezTo>
                  <a:cubicBezTo>
                    <a:pt x="79" y="155"/>
                    <a:pt x="79" y="155"/>
                    <a:pt x="79" y="155"/>
                  </a:cubicBezTo>
                  <a:cubicBezTo>
                    <a:pt x="79" y="151"/>
                    <a:pt x="84" y="150"/>
                    <a:pt x="85" y="153"/>
                  </a:cubicBezTo>
                  <a:cubicBezTo>
                    <a:pt x="145" y="261"/>
                    <a:pt x="145" y="261"/>
                    <a:pt x="145" y="261"/>
                  </a:cubicBezTo>
                  <a:cubicBezTo>
                    <a:pt x="146" y="262"/>
                    <a:pt x="147" y="263"/>
                    <a:pt x="148" y="263"/>
                  </a:cubicBezTo>
                  <a:cubicBezTo>
                    <a:pt x="201" y="263"/>
                    <a:pt x="201" y="263"/>
                    <a:pt x="201" y="263"/>
                  </a:cubicBezTo>
                  <a:cubicBezTo>
                    <a:pt x="202" y="263"/>
                    <a:pt x="204" y="262"/>
                    <a:pt x="204" y="261"/>
                  </a:cubicBezTo>
                  <a:cubicBezTo>
                    <a:pt x="264" y="153"/>
                    <a:pt x="264" y="153"/>
                    <a:pt x="264" y="153"/>
                  </a:cubicBezTo>
                  <a:cubicBezTo>
                    <a:pt x="266" y="150"/>
                    <a:pt x="271" y="151"/>
                    <a:pt x="271" y="155"/>
                  </a:cubicBezTo>
                  <a:cubicBezTo>
                    <a:pt x="271" y="299"/>
                    <a:pt x="271" y="299"/>
                    <a:pt x="271" y="299"/>
                  </a:cubicBezTo>
                  <a:cubicBezTo>
                    <a:pt x="271" y="301"/>
                    <a:pt x="273" y="303"/>
                    <a:pt x="275" y="303"/>
                  </a:cubicBezTo>
                  <a:cubicBezTo>
                    <a:pt x="345" y="303"/>
                    <a:pt x="345" y="303"/>
                    <a:pt x="345" y="303"/>
                  </a:cubicBezTo>
                  <a:cubicBezTo>
                    <a:pt x="347" y="303"/>
                    <a:pt x="349" y="301"/>
                    <a:pt x="349" y="299"/>
                  </a:cubicBezTo>
                  <a:cubicBezTo>
                    <a:pt x="349" y="4"/>
                    <a:pt x="349" y="4"/>
                    <a:pt x="349" y="4"/>
                  </a:cubicBezTo>
                  <a:cubicBezTo>
                    <a:pt x="349" y="2"/>
                    <a:pt x="347" y="0"/>
                    <a:pt x="345" y="0"/>
                  </a:cubicBezTo>
                  <a:cubicBezTo>
                    <a:pt x="267" y="0"/>
                    <a:pt x="267" y="0"/>
                    <a:pt x="267" y="0"/>
                  </a:cubicBezTo>
                  <a:cubicBezTo>
                    <a:pt x="266" y="0"/>
                    <a:pt x="264" y="1"/>
                    <a:pt x="264" y="2"/>
                  </a:cubicBezTo>
                  <a:cubicBezTo>
                    <a:pt x="178" y="160"/>
                    <a:pt x="178" y="160"/>
                    <a:pt x="178" y="160"/>
                  </a:cubicBezTo>
                  <a:cubicBezTo>
                    <a:pt x="177" y="163"/>
                    <a:pt x="173" y="163"/>
                    <a:pt x="172" y="16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1;p93"/>
            <p:cNvSpPr/>
            <p:nvPr/>
          </p:nvSpPr>
          <p:spPr>
            <a:xfrm>
              <a:off x="8897938" y="2343151"/>
              <a:ext cx="1314450" cy="1143000"/>
            </a:xfrm>
            <a:custGeom>
              <a:avLst/>
              <a:gdLst/>
              <a:ahLst/>
              <a:cxnLst/>
              <a:rect l="l" t="t" r="r" b="b"/>
              <a:pathLst>
                <a:path w="349" h="303" extrusionOk="0">
                  <a:moveTo>
                    <a:pt x="172" y="160"/>
                  </a:moveTo>
                  <a:cubicBezTo>
                    <a:pt x="85" y="2"/>
                    <a:pt x="85" y="2"/>
                    <a:pt x="85" y="2"/>
                  </a:cubicBezTo>
                  <a:cubicBezTo>
                    <a:pt x="85" y="1"/>
                    <a:pt x="83" y="0"/>
                    <a:pt x="82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292"/>
                    <a:pt x="0" y="292"/>
                    <a:pt x="0" y="292"/>
                  </a:cubicBezTo>
                  <a:cubicBezTo>
                    <a:pt x="0" y="299"/>
                    <a:pt x="0" y="299"/>
                    <a:pt x="0" y="299"/>
                  </a:cubicBezTo>
                  <a:cubicBezTo>
                    <a:pt x="0" y="301"/>
                    <a:pt x="2" y="303"/>
                    <a:pt x="4" y="303"/>
                  </a:cubicBezTo>
                  <a:cubicBezTo>
                    <a:pt x="75" y="303"/>
                    <a:pt x="75" y="303"/>
                    <a:pt x="75" y="303"/>
                  </a:cubicBezTo>
                  <a:cubicBezTo>
                    <a:pt x="77" y="303"/>
                    <a:pt x="78" y="301"/>
                    <a:pt x="78" y="299"/>
                  </a:cubicBezTo>
                  <a:cubicBezTo>
                    <a:pt x="78" y="155"/>
                    <a:pt x="78" y="155"/>
                    <a:pt x="78" y="155"/>
                  </a:cubicBezTo>
                  <a:cubicBezTo>
                    <a:pt x="78" y="151"/>
                    <a:pt x="83" y="150"/>
                    <a:pt x="85" y="153"/>
                  </a:cubicBezTo>
                  <a:cubicBezTo>
                    <a:pt x="145" y="261"/>
                    <a:pt x="145" y="261"/>
                    <a:pt x="145" y="261"/>
                  </a:cubicBezTo>
                  <a:cubicBezTo>
                    <a:pt x="146" y="262"/>
                    <a:pt x="147" y="263"/>
                    <a:pt x="148" y="263"/>
                  </a:cubicBezTo>
                  <a:cubicBezTo>
                    <a:pt x="201" y="263"/>
                    <a:pt x="201" y="263"/>
                    <a:pt x="201" y="263"/>
                  </a:cubicBezTo>
                  <a:cubicBezTo>
                    <a:pt x="202" y="263"/>
                    <a:pt x="203" y="262"/>
                    <a:pt x="204" y="261"/>
                  </a:cubicBezTo>
                  <a:cubicBezTo>
                    <a:pt x="264" y="153"/>
                    <a:pt x="264" y="153"/>
                    <a:pt x="264" y="153"/>
                  </a:cubicBezTo>
                  <a:cubicBezTo>
                    <a:pt x="266" y="150"/>
                    <a:pt x="271" y="151"/>
                    <a:pt x="271" y="155"/>
                  </a:cubicBezTo>
                  <a:cubicBezTo>
                    <a:pt x="271" y="299"/>
                    <a:pt x="271" y="299"/>
                    <a:pt x="271" y="299"/>
                  </a:cubicBezTo>
                  <a:cubicBezTo>
                    <a:pt x="271" y="301"/>
                    <a:pt x="272" y="303"/>
                    <a:pt x="274" y="303"/>
                  </a:cubicBezTo>
                  <a:cubicBezTo>
                    <a:pt x="345" y="303"/>
                    <a:pt x="345" y="303"/>
                    <a:pt x="345" y="303"/>
                  </a:cubicBezTo>
                  <a:cubicBezTo>
                    <a:pt x="347" y="303"/>
                    <a:pt x="349" y="301"/>
                    <a:pt x="349" y="299"/>
                  </a:cubicBezTo>
                  <a:cubicBezTo>
                    <a:pt x="349" y="4"/>
                    <a:pt x="349" y="4"/>
                    <a:pt x="349" y="4"/>
                  </a:cubicBezTo>
                  <a:cubicBezTo>
                    <a:pt x="349" y="2"/>
                    <a:pt x="347" y="0"/>
                    <a:pt x="345" y="0"/>
                  </a:cubicBezTo>
                  <a:cubicBezTo>
                    <a:pt x="267" y="0"/>
                    <a:pt x="267" y="0"/>
                    <a:pt x="267" y="0"/>
                  </a:cubicBezTo>
                  <a:cubicBezTo>
                    <a:pt x="265" y="0"/>
                    <a:pt x="264" y="1"/>
                    <a:pt x="264" y="2"/>
                  </a:cubicBezTo>
                  <a:cubicBezTo>
                    <a:pt x="178" y="160"/>
                    <a:pt x="178" y="160"/>
                    <a:pt x="178" y="160"/>
                  </a:cubicBezTo>
                  <a:cubicBezTo>
                    <a:pt x="177" y="163"/>
                    <a:pt x="173" y="163"/>
                    <a:pt x="172" y="16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2;p93"/>
            <p:cNvSpPr/>
            <p:nvPr/>
          </p:nvSpPr>
          <p:spPr>
            <a:xfrm>
              <a:off x="10434638" y="2343151"/>
              <a:ext cx="293687" cy="1143000"/>
            </a:xfrm>
            <a:custGeom>
              <a:avLst/>
              <a:gdLst/>
              <a:ahLst/>
              <a:cxnLst/>
              <a:rect l="l" t="t" r="r" b="b"/>
              <a:pathLst>
                <a:path w="78" h="303" extrusionOk="0">
                  <a:moveTo>
                    <a:pt x="74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ubicBezTo>
                    <a:pt x="0" y="299"/>
                    <a:pt x="0" y="299"/>
                    <a:pt x="0" y="299"/>
                  </a:cubicBezTo>
                  <a:cubicBezTo>
                    <a:pt x="0" y="301"/>
                    <a:pt x="1" y="303"/>
                    <a:pt x="3" y="303"/>
                  </a:cubicBezTo>
                  <a:cubicBezTo>
                    <a:pt x="74" y="303"/>
                    <a:pt x="74" y="303"/>
                    <a:pt x="74" y="303"/>
                  </a:cubicBezTo>
                  <a:cubicBezTo>
                    <a:pt x="76" y="303"/>
                    <a:pt x="78" y="301"/>
                    <a:pt x="78" y="299"/>
                  </a:cubicBezTo>
                  <a:cubicBezTo>
                    <a:pt x="78" y="4"/>
                    <a:pt x="78" y="4"/>
                    <a:pt x="78" y="4"/>
                  </a:cubicBezTo>
                  <a:cubicBezTo>
                    <a:pt x="78" y="2"/>
                    <a:pt x="76" y="0"/>
                    <a:pt x="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213;p93"/>
            <p:cNvSpPr/>
            <p:nvPr/>
          </p:nvSpPr>
          <p:spPr>
            <a:xfrm>
              <a:off x="10933113" y="2343151"/>
              <a:ext cx="968375" cy="1143000"/>
            </a:xfrm>
            <a:custGeom>
              <a:avLst/>
              <a:gdLst/>
              <a:ahLst/>
              <a:cxnLst/>
              <a:rect l="l" t="t" r="r" b="b"/>
              <a:pathLst>
                <a:path w="257" h="303" extrusionOk="0">
                  <a:moveTo>
                    <a:pt x="0" y="4"/>
                  </a:moveTo>
                  <a:cubicBezTo>
                    <a:pt x="0" y="60"/>
                    <a:pt x="0" y="60"/>
                    <a:pt x="0" y="60"/>
                  </a:cubicBezTo>
                  <a:cubicBezTo>
                    <a:pt x="0" y="62"/>
                    <a:pt x="2" y="63"/>
                    <a:pt x="4" y="63"/>
                  </a:cubicBezTo>
                  <a:cubicBezTo>
                    <a:pt x="86" y="63"/>
                    <a:pt x="86" y="63"/>
                    <a:pt x="86" y="63"/>
                  </a:cubicBezTo>
                  <a:cubicBezTo>
                    <a:pt x="88" y="63"/>
                    <a:pt x="89" y="65"/>
                    <a:pt x="89" y="67"/>
                  </a:cubicBezTo>
                  <a:cubicBezTo>
                    <a:pt x="89" y="299"/>
                    <a:pt x="89" y="299"/>
                    <a:pt x="89" y="299"/>
                  </a:cubicBezTo>
                  <a:cubicBezTo>
                    <a:pt x="89" y="301"/>
                    <a:pt x="91" y="303"/>
                    <a:pt x="93" y="303"/>
                  </a:cubicBezTo>
                  <a:cubicBezTo>
                    <a:pt x="164" y="303"/>
                    <a:pt x="164" y="303"/>
                    <a:pt x="164" y="303"/>
                  </a:cubicBezTo>
                  <a:cubicBezTo>
                    <a:pt x="166" y="303"/>
                    <a:pt x="167" y="301"/>
                    <a:pt x="167" y="299"/>
                  </a:cubicBezTo>
                  <a:cubicBezTo>
                    <a:pt x="167" y="67"/>
                    <a:pt x="167" y="67"/>
                    <a:pt x="167" y="67"/>
                  </a:cubicBezTo>
                  <a:cubicBezTo>
                    <a:pt x="167" y="65"/>
                    <a:pt x="169" y="63"/>
                    <a:pt x="171" y="63"/>
                  </a:cubicBezTo>
                  <a:cubicBezTo>
                    <a:pt x="253" y="63"/>
                    <a:pt x="253" y="63"/>
                    <a:pt x="253" y="63"/>
                  </a:cubicBezTo>
                  <a:cubicBezTo>
                    <a:pt x="255" y="63"/>
                    <a:pt x="257" y="62"/>
                    <a:pt x="257" y="60"/>
                  </a:cubicBezTo>
                  <a:cubicBezTo>
                    <a:pt x="257" y="4"/>
                    <a:pt x="257" y="4"/>
                    <a:pt x="257" y="4"/>
                  </a:cubicBezTo>
                  <a:cubicBezTo>
                    <a:pt x="257" y="2"/>
                    <a:pt x="255" y="0"/>
                    <a:pt x="253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214;p93"/>
            <p:cNvSpPr/>
            <p:nvPr/>
          </p:nvSpPr>
          <p:spPr>
            <a:xfrm>
              <a:off x="7645400" y="3814763"/>
              <a:ext cx="3181350" cy="501650"/>
            </a:xfrm>
            <a:custGeom>
              <a:avLst/>
              <a:gdLst/>
              <a:ahLst/>
              <a:cxnLst/>
              <a:rect l="l" t="t" r="r" b="b"/>
              <a:pathLst>
                <a:path w="844" h="133" extrusionOk="0">
                  <a:moveTo>
                    <a:pt x="96" y="130"/>
                  </a:moveTo>
                  <a:cubicBezTo>
                    <a:pt x="96" y="0"/>
                    <a:pt x="96" y="0"/>
                    <a:pt x="96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77" y="49"/>
                    <a:pt x="77" y="49"/>
                    <a:pt x="77" y="49"/>
                  </a:cubicBezTo>
                  <a:cubicBezTo>
                    <a:pt x="77" y="50"/>
                    <a:pt x="76" y="51"/>
                    <a:pt x="76" y="51"/>
                  </a:cubicBezTo>
                  <a:cubicBezTo>
                    <a:pt x="75" y="51"/>
                    <a:pt x="75" y="51"/>
                    <a:pt x="75" y="51"/>
                  </a:cubicBezTo>
                  <a:cubicBezTo>
                    <a:pt x="74" y="51"/>
                    <a:pt x="73" y="51"/>
                    <a:pt x="73" y="50"/>
                  </a:cubicBezTo>
                  <a:cubicBezTo>
                    <a:pt x="66" y="43"/>
                    <a:pt x="56" y="38"/>
                    <a:pt x="44" y="38"/>
                  </a:cubicBezTo>
                  <a:cubicBezTo>
                    <a:pt x="19" y="38"/>
                    <a:pt x="0" y="59"/>
                    <a:pt x="0" y="85"/>
                  </a:cubicBezTo>
                  <a:cubicBezTo>
                    <a:pt x="0" y="98"/>
                    <a:pt x="5" y="110"/>
                    <a:pt x="13" y="119"/>
                  </a:cubicBezTo>
                  <a:cubicBezTo>
                    <a:pt x="21" y="128"/>
                    <a:pt x="32" y="133"/>
                    <a:pt x="44" y="133"/>
                  </a:cubicBezTo>
                  <a:cubicBezTo>
                    <a:pt x="55" y="133"/>
                    <a:pt x="66" y="128"/>
                    <a:pt x="73" y="120"/>
                  </a:cubicBezTo>
                  <a:cubicBezTo>
                    <a:pt x="73" y="119"/>
                    <a:pt x="74" y="119"/>
                    <a:pt x="75" y="119"/>
                  </a:cubicBezTo>
                  <a:cubicBezTo>
                    <a:pt x="75" y="119"/>
                    <a:pt x="75" y="119"/>
                    <a:pt x="76" y="119"/>
                  </a:cubicBezTo>
                  <a:cubicBezTo>
                    <a:pt x="77" y="119"/>
                    <a:pt x="77" y="120"/>
                    <a:pt x="77" y="121"/>
                  </a:cubicBezTo>
                  <a:cubicBezTo>
                    <a:pt x="77" y="130"/>
                    <a:pt x="77" y="130"/>
                    <a:pt x="77" y="130"/>
                  </a:cubicBezTo>
                  <a:cubicBezTo>
                    <a:pt x="96" y="130"/>
                    <a:pt x="96" y="130"/>
                    <a:pt x="96" y="130"/>
                  </a:cubicBezTo>
                  <a:close/>
                  <a:moveTo>
                    <a:pt x="49" y="116"/>
                  </a:moveTo>
                  <a:cubicBezTo>
                    <a:pt x="32" y="116"/>
                    <a:pt x="19" y="102"/>
                    <a:pt x="19" y="85"/>
                  </a:cubicBezTo>
                  <a:cubicBezTo>
                    <a:pt x="19" y="68"/>
                    <a:pt x="32" y="55"/>
                    <a:pt x="49" y="55"/>
                  </a:cubicBezTo>
                  <a:cubicBezTo>
                    <a:pt x="65" y="55"/>
                    <a:pt x="78" y="68"/>
                    <a:pt x="78" y="85"/>
                  </a:cubicBezTo>
                  <a:cubicBezTo>
                    <a:pt x="78" y="102"/>
                    <a:pt x="65" y="116"/>
                    <a:pt x="49" y="116"/>
                  </a:cubicBezTo>
                  <a:close/>
                  <a:moveTo>
                    <a:pt x="204" y="130"/>
                  </a:moveTo>
                  <a:cubicBezTo>
                    <a:pt x="204" y="40"/>
                    <a:pt x="204" y="40"/>
                    <a:pt x="204" y="40"/>
                  </a:cubicBezTo>
                  <a:cubicBezTo>
                    <a:pt x="186" y="40"/>
                    <a:pt x="186" y="40"/>
                    <a:pt x="186" y="40"/>
                  </a:cubicBezTo>
                  <a:cubicBezTo>
                    <a:pt x="186" y="49"/>
                    <a:pt x="186" y="49"/>
                    <a:pt x="186" y="49"/>
                  </a:cubicBezTo>
                  <a:cubicBezTo>
                    <a:pt x="186" y="50"/>
                    <a:pt x="185" y="51"/>
                    <a:pt x="184" y="51"/>
                  </a:cubicBezTo>
                  <a:cubicBezTo>
                    <a:pt x="184" y="51"/>
                    <a:pt x="183" y="51"/>
                    <a:pt x="183" y="51"/>
                  </a:cubicBezTo>
                  <a:cubicBezTo>
                    <a:pt x="182" y="51"/>
                    <a:pt x="182" y="51"/>
                    <a:pt x="181" y="50"/>
                  </a:cubicBezTo>
                  <a:cubicBezTo>
                    <a:pt x="175" y="42"/>
                    <a:pt x="164" y="38"/>
                    <a:pt x="153" y="38"/>
                  </a:cubicBezTo>
                  <a:cubicBezTo>
                    <a:pt x="128" y="38"/>
                    <a:pt x="109" y="59"/>
                    <a:pt x="109" y="85"/>
                  </a:cubicBezTo>
                  <a:cubicBezTo>
                    <a:pt x="109" y="112"/>
                    <a:pt x="128" y="133"/>
                    <a:pt x="153" y="133"/>
                  </a:cubicBezTo>
                  <a:cubicBezTo>
                    <a:pt x="164" y="133"/>
                    <a:pt x="174" y="128"/>
                    <a:pt x="181" y="120"/>
                  </a:cubicBezTo>
                  <a:cubicBezTo>
                    <a:pt x="182" y="119"/>
                    <a:pt x="182" y="119"/>
                    <a:pt x="183" y="119"/>
                  </a:cubicBezTo>
                  <a:cubicBezTo>
                    <a:pt x="183" y="119"/>
                    <a:pt x="184" y="119"/>
                    <a:pt x="184" y="119"/>
                  </a:cubicBezTo>
                  <a:cubicBezTo>
                    <a:pt x="185" y="119"/>
                    <a:pt x="186" y="120"/>
                    <a:pt x="186" y="121"/>
                  </a:cubicBezTo>
                  <a:cubicBezTo>
                    <a:pt x="186" y="130"/>
                    <a:pt x="186" y="130"/>
                    <a:pt x="186" y="130"/>
                  </a:cubicBezTo>
                  <a:cubicBezTo>
                    <a:pt x="204" y="130"/>
                    <a:pt x="204" y="130"/>
                    <a:pt x="204" y="130"/>
                  </a:cubicBezTo>
                  <a:cubicBezTo>
                    <a:pt x="204" y="130"/>
                    <a:pt x="204" y="130"/>
                    <a:pt x="204" y="130"/>
                  </a:cubicBezTo>
                  <a:close/>
                  <a:moveTo>
                    <a:pt x="157" y="116"/>
                  </a:moveTo>
                  <a:cubicBezTo>
                    <a:pt x="141" y="116"/>
                    <a:pt x="128" y="102"/>
                    <a:pt x="128" y="85"/>
                  </a:cubicBezTo>
                  <a:cubicBezTo>
                    <a:pt x="128" y="68"/>
                    <a:pt x="141" y="55"/>
                    <a:pt x="157" y="55"/>
                  </a:cubicBezTo>
                  <a:cubicBezTo>
                    <a:pt x="174" y="55"/>
                    <a:pt x="187" y="68"/>
                    <a:pt x="187" y="85"/>
                  </a:cubicBezTo>
                  <a:cubicBezTo>
                    <a:pt x="187" y="102"/>
                    <a:pt x="174" y="116"/>
                    <a:pt x="157" y="116"/>
                  </a:cubicBezTo>
                  <a:close/>
                  <a:moveTo>
                    <a:pt x="376" y="130"/>
                  </a:moveTo>
                  <a:cubicBezTo>
                    <a:pt x="376" y="40"/>
                    <a:pt x="376" y="40"/>
                    <a:pt x="376" y="40"/>
                  </a:cubicBezTo>
                  <a:cubicBezTo>
                    <a:pt x="357" y="40"/>
                    <a:pt x="357" y="40"/>
                    <a:pt x="357" y="40"/>
                  </a:cubicBezTo>
                  <a:cubicBezTo>
                    <a:pt x="357" y="49"/>
                    <a:pt x="357" y="49"/>
                    <a:pt x="357" y="49"/>
                  </a:cubicBezTo>
                  <a:cubicBezTo>
                    <a:pt x="357" y="50"/>
                    <a:pt x="357" y="51"/>
                    <a:pt x="356" y="51"/>
                  </a:cubicBezTo>
                  <a:cubicBezTo>
                    <a:pt x="355" y="51"/>
                    <a:pt x="355" y="51"/>
                    <a:pt x="355" y="51"/>
                  </a:cubicBezTo>
                  <a:cubicBezTo>
                    <a:pt x="354" y="51"/>
                    <a:pt x="353" y="51"/>
                    <a:pt x="353" y="50"/>
                  </a:cubicBezTo>
                  <a:cubicBezTo>
                    <a:pt x="346" y="42"/>
                    <a:pt x="336" y="38"/>
                    <a:pt x="324" y="38"/>
                  </a:cubicBezTo>
                  <a:cubicBezTo>
                    <a:pt x="300" y="38"/>
                    <a:pt x="280" y="59"/>
                    <a:pt x="280" y="85"/>
                  </a:cubicBezTo>
                  <a:cubicBezTo>
                    <a:pt x="280" y="112"/>
                    <a:pt x="300" y="133"/>
                    <a:pt x="324" y="133"/>
                  </a:cubicBezTo>
                  <a:cubicBezTo>
                    <a:pt x="336" y="133"/>
                    <a:pt x="346" y="128"/>
                    <a:pt x="353" y="120"/>
                  </a:cubicBezTo>
                  <a:cubicBezTo>
                    <a:pt x="353" y="119"/>
                    <a:pt x="354" y="119"/>
                    <a:pt x="355" y="119"/>
                  </a:cubicBezTo>
                  <a:cubicBezTo>
                    <a:pt x="355" y="119"/>
                    <a:pt x="355" y="119"/>
                    <a:pt x="356" y="119"/>
                  </a:cubicBezTo>
                  <a:cubicBezTo>
                    <a:pt x="357" y="119"/>
                    <a:pt x="357" y="120"/>
                    <a:pt x="357" y="121"/>
                  </a:cubicBezTo>
                  <a:cubicBezTo>
                    <a:pt x="357" y="130"/>
                    <a:pt x="357" y="130"/>
                    <a:pt x="357" y="130"/>
                  </a:cubicBezTo>
                  <a:cubicBezTo>
                    <a:pt x="376" y="130"/>
                    <a:pt x="376" y="130"/>
                    <a:pt x="376" y="130"/>
                  </a:cubicBezTo>
                  <a:close/>
                  <a:moveTo>
                    <a:pt x="329" y="116"/>
                  </a:moveTo>
                  <a:cubicBezTo>
                    <a:pt x="312" y="116"/>
                    <a:pt x="299" y="102"/>
                    <a:pt x="299" y="85"/>
                  </a:cubicBezTo>
                  <a:cubicBezTo>
                    <a:pt x="299" y="68"/>
                    <a:pt x="312" y="55"/>
                    <a:pt x="329" y="55"/>
                  </a:cubicBezTo>
                  <a:cubicBezTo>
                    <a:pt x="345" y="55"/>
                    <a:pt x="358" y="68"/>
                    <a:pt x="358" y="85"/>
                  </a:cubicBezTo>
                  <a:cubicBezTo>
                    <a:pt x="358" y="102"/>
                    <a:pt x="345" y="116"/>
                    <a:pt x="329" y="116"/>
                  </a:cubicBezTo>
                  <a:close/>
                  <a:moveTo>
                    <a:pt x="476" y="51"/>
                  </a:moveTo>
                  <a:cubicBezTo>
                    <a:pt x="468" y="43"/>
                    <a:pt x="457" y="38"/>
                    <a:pt x="445" y="38"/>
                  </a:cubicBezTo>
                  <a:cubicBezTo>
                    <a:pt x="433" y="38"/>
                    <a:pt x="423" y="43"/>
                    <a:pt x="416" y="51"/>
                  </a:cubicBezTo>
                  <a:cubicBezTo>
                    <a:pt x="415" y="51"/>
                    <a:pt x="415" y="52"/>
                    <a:pt x="414" y="52"/>
                  </a:cubicBezTo>
                  <a:cubicBezTo>
                    <a:pt x="414" y="52"/>
                    <a:pt x="413" y="52"/>
                    <a:pt x="413" y="52"/>
                  </a:cubicBezTo>
                  <a:cubicBezTo>
                    <a:pt x="412" y="51"/>
                    <a:pt x="411" y="50"/>
                    <a:pt x="411" y="49"/>
                  </a:cubicBezTo>
                  <a:cubicBezTo>
                    <a:pt x="411" y="0"/>
                    <a:pt x="411" y="0"/>
                    <a:pt x="411" y="0"/>
                  </a:cubicBezTo>
                  <a:cubicBezTo>
                    <a:pt x="393" y="0"/>
                    <a:pt x="393" y="0"/>
                    <a:pt x="393" y="0"/>
                  </a:cubicBezTo>
                  <a:cubicBezTo>
                    <a:pt x="393" y="130"/>
                    <a:pt x="393" y="130"/>
                    <a:pt x="393" y="130"/>
                  </a:cubicBezTo>
                  <a:cubicBezTo>
                    <a:pt x="411" y="130"/>
                    <a:pt x="411" y="130"/>
                    <a:pt x="411" y="130"/>
                  </a:cubicBezTo>
                  <a:cubicBezTo>
                    <a:pt x="411" y="122"/>
                    <a:pt x="411" y="122"/>
                    <a:pt x="411" y="122"/>
                  </a:cubicBezTo>
                  <a:cubicBezTo>
                    <a:pt x="411" y="121"/>
                    <a:pt x="412" y="120"/>
                    <a:pt x="413" y="120"/>
                  </a:cubicBezTo>
                  <a:cubicBezTo>
                    <a:pt x="413" y="119"/>
                    <a:pt x="414" y="119"/>
                    <a:pt x="414" y="119"/>
                  </a:cubicBezTo>
                  <a:cubicBezTo>
                    <a:pt x="415" y="119"/>
                    <a:pt x="415" y="120"/>
                    <a:pt x="416" y="120"/>
                  </a:cubicBezTo>
                  <a:cubicBezTo>
                    <a:pt x="423" y="128"/>
                    <a:pt x="433" y="133"/>
                    <a:pt x="445" y="133"/>
                  </a:cubicBezTo>
                  <a:cubicBezTo>
                    <a:pt x="469" y="133"/>
                    <a:pt x="488" y="112"/>
                    <a:pt x="488" y="85"/>
                  </a:cubicBezTo>
                  <a:cubicBezTo>
                    <a:pt x="488" y="72"/>
                    <a:pt x="484" y="60"/>
                    <a:pt x="476" y="51"/>
                  </a:cubicBezTo>
                  <a:close/>
                  <a:moveTo>
                    <a:pt x="440" y="116"/>
                  </a:moveTo>
                  <a:cubicBezTo>
                    <a:pt x="423" y="116"/>
                    <a:pt x="411" y="102"/>
                    <a:pt x="411" y="85"/>
                  </a:cubicBezTo>
                  <a:cubicBezTo>
                    <a:pt x="411" y="68"/>
                    <a:pt x="423" y="55"/>
                    <a:pt x="440" y="55"/>
                  </a:cubicBezTo>
                  <a:cubicBezTo>
                    <a:pt x="457" y="55"/>
                    <a:pt x="469" y="68"/>
                    <a:pt x="469" y="85"/>
                  </a:cubicBezTo>
                  <a:cubicBezTo>
                    <a:pt x="469" y="102"/>
                    <a:pt x="457" y="116"/>
                    <a:pt x="440" y="116"/>
                  </a:cubicBezTo>
                  <a:close/>
                  <a:moveTo>
                    <a:pt x="548" y="58"/>
                  </a:moveTo>
                  <a:cubicBezTo>
                    <a:pt x="549" y="58"/>
                    <a:pt x="550" y="58"/>
                    <a:pt x="552" y="58"/>
                  </a:cubicBezTo>
                  <a:cubicBezTo>
                    <a:pt x="552" y="39"/>
                    <a:pt x="552" y="39"/>
                    <a:pt x="552" y="39"/>
                  </a:cubicBezTo>
                  <a:cubicBezTo>
                    <a:pt x="551" y="38"/>
                    <a:pt x="550" y="38"/>
                    <a:pt x="549" y="38"/>
                  </a:cubicBezTo>
                  <a:cubicBezTo>
                    <a:pt x="539" y="38"/>
                    <a:pt x="529" y="44"/>
                    <a:pt x="524" y="52"/>
                  </a:cubicBezTo>
                  <a:cubicBezTo>
                    <a:pt x="524" y="53"/>
                    <a:pt x="523" y="53"/>
                    <a:pt x="522" y="53"/>
                  </a:cubicBezTo>
                  <a:cubicBezTo>
                    <a:pt x="522" y="53"/>
                    <a:pt x="522" y="53"/>
                    <a:pt x="522" y="53"/>
                  </a:cubicBezTo>
                  <a:cubicBezTo>
                    <a:pt x="521" y="53"/>
                    <a:pt x="520" y="52"/>
                    <a:pt x="520" y="51"/>
                  </a:cubicBezTo>
                  <a:cubicBezTo>
                    <a:pt x="520" y="40"/>
                    <a:pt x="520" y="40"/>
                    <a:pt x="520" y="40"/>
                  </a:cubicBezTo>
                  <a:cubicBezTo>
                    <a:pt x="501" y="40"/>
                    <a:pt x="501" y="40"/>
                    <a:pt x="501" y="40"/>
                  </a:cubicBezTo>
                  <a:cubicBezTo>
                    <a:pt x="501" y="130"/>
                    <a:pt x="501" y="130"/>
                    <a:pt x="501" y="130"/>
                  </a:cubicBezTo>
                  <a:cubicBezTo>
                    <a:pt x="520" y="130"/>
                    <a:pt x="520" y="130"/>
                    <a:pt x="520" y="130"/>
                  </a:cubicBezTo>
                  <a:cubicBezTo>
                    <a:pt x="520" y="91"/>
                    <a:pt x="520" y="91"/>
                    <a:pt x="520" y="91"/>
                  </a:cubicBezTo>
                  <a:cubicBezTo>
                    <a:pt x="520" y="70"/>
                    <a:pt x="531" y="57"/>
                    <a:pt x="548" y="57"/>
                  </a:cubicBezTo>
                  <a:cubicBezTo>
                    <a:pt x="548" y="57"/>
                    <a:pt x="548" y="57"/>
                    <a:pt x="548" y="57"/>
                  </a:cubicBezTo>
                  <a:lnTo>
                    <a:pt x="548" y="58"/>
                  </a:lnTo>
                  <a:close/>
                  <a:moveTo>
                    <a:pt x="566" y="40"/>
                  </a:moveTo>
                  <a:cubicBezTo>
                    <a:pt x="566" y="130"/>
                    <a:pt x="566" y="130"/>
                    <a:pt x="566" y="130"/>
                  </a:cubicBezTo>
                  <a:cubicBezTo>
                    <a:pt x="585" y="130"/>
                    <a:pt x="585" y="130"/>
                    <a:pt x="585" y="130"/>
                  </a:cubicBezTo>
                  <a:cubicBezTo>
                    <a:pt x="585" y="40"/>
                    <a:pt x="585" y="40"/>
                    <a:pt x="585" y="40"/>
                  </a:cubicBezTo>
                  <a:lnTo>
                    <a:pt x="566" y="40"/>
                  </a:lnTo>
                  <a:close/>
                  <a:moveTo>
                    <a:pt x="575" y="0"/>
                  </a:moveTo>
                  <a:cubicBezTo>
                    <a:pt x="569" y="0"/>
                    <a:pt x="563" y="6"/>
                    <a:pt x="563" y="12"/>
                  </a:cubicBezTo>
                  <a:cubicBezTo>
                    <a:pt x="563" y="18"/>
                    <a:pt x="569" y="24"/>
                    <a:pt x="575" y="24"/>
                  </a:cubicBezTo>
                  <a:cubicBezTo>
                    <a:pt x="581" y="24"/>
                    <a:pt x="587" y="18"/>
                    <a:pt x="587" y="12"/>
                  </a:cubicBezTo>
                  <a:cubicBezTo>
                    <a:pt x="587" y="6"/>
                    <a:pt x="581" y="0"/>
                    <a:pt x="575" y="0"/>
                  </a:cubicBezTo>
                  <a:close/>
                  <a:moveTo>
                    <a:pt x="611" y="119"/>
                  </a:moveTo>
                  <a:cubicBezTo>
                    <a:pt x="620" y="128"/>
                    <a:pt x="632" y="133"/>
                    <a:pt x="645" y="133"/>
                  </a:cubicBezTo>
                  <a:cubicBezTo>
                    <a:pt x="656" y="133"/>
                    <a:pt x="665" y="130"/>
                    <a:pt x="681" y="119"/>
                  </a:cubicBezTo>
                  <a:cubicBezTo>
                    <a:pt x="671" y="108"/>
                    <a:pt x="671" y="108"/>
                    <a:pt x="671" y="108"/>
                  </a:cubicBezTo>
                  <a:cubicBezTo>
                    <a:pt x="663" y="113"/>
                    <a:pt x="655" y="116"/>
                    <a:pt x="648" y="116"/>
                  </a:cubicBezTo>
                  <a:cubicBezTo>
                    <a:pt x="630" y="116"/>
                    <a:pt x="617" y="102"/>
                    <a:pt x="617" y="85"/>
                  </a:cubicBezTo>
                  <a:cubicBezTo>
                    <a:pt x="617" y="68"/>
                    <a:pt x="630" y="55"/>
                    <a:pt x="648" y="55"/>
                  </a:cubicBezTo>
                  <a:cubicBezTo>
                    <a:pt x="656" y="55"/>
                    <a:pt x="663" y="58"/>
                    <a:pt x="670" y="63"/>
                  </a:cubicBezTo>
                  <a:cubicBezTo>
                    <a:pt x="682" y="52"/>
                    <a:pt x="682" y="52"/>
                    <a:pt x="682" y="52"/>
                  </a:cubicBezTo>
                  <a:cubicBezTo>
                    <a:pt x="668" y="39"/>
                    <a:pt x="654" y="38"/>
                    <a:pt x="646" y="38"/>
                  </a:cubicBezTo>
                  <a:cubicBezTo>
                    <a:pt x="618" y="38"/>
                    <a:pt x="598" y="58"/>
                    <a:pt x="598" y="85"/>
                  </a:cubicBezTo>
                  <a:cubicBezTo>
                    <a:pt x="598" y="99"/>
                    <a:pt x="603" y="111"/>
                    <a:pt x="611" y="119"/>
                  </a:cubicBezTo>
                  <a:cubicBezTo>
                    <a:pt x="611" y="119"/>
                    <a:pt x="611" y="119"/>
                    <a:pt x="611" y="119"/>
                  </a:cubicBezTo>
                  <a:close/>
                  <a:moveTo>
                    <a:pt x="717" y="90"/>
                  </a:moveTo>
                  <a:cubicBezTo>
                    <a:pt x="718" y="90"/>
                    <a:pt x="719" y="89"/>
                    <a:pt x="719" y="89"/>
                  </a:cubicBezTo>
                  <a:cubicBezTo>
                    <a:pt x="719" y="89"/>
                    <a:pt x="719" y="89"/>
                    <a:pt x="719" y="89"/>
                  </a:cubicBezTo>
                  <a:cubicBezTo>
                    <a:pt x="720" y="89"/>
                    <a:pt x="721" y="90"/>
                    <a:pt x="721" y="90"/>
                  </a:cubicBezTo>
                  <a:cubicBezTo>
                    <a:pt x="753" y="130"/>
                    <a:pt x="753" y="130"/>
                    <a:pt x="753" y="130"/>
                  </a:cubicBezTo>
                  <a:cubicBezTo>
                    <a:pt x="776" y="130"/>
                    <a:pt x="776" y="130"/>
                    <a:pt x="776" y="130"/>
                  </a:cubicBezTo>
                  <a:cubicBezTo>
                    <a:pt x="735" y="81"/>
                    <a:pt x="735" y="81"/>
                    <a:pt x="735" y="81"/>
                  </a:cubicBezTo>
                  <a:cubicBezTo>
                    <a:pt x="735" y="80"/>
                    <a:pt x="735" y="78"/>
                    <a:pt x="736" y="77"/>
                  </a:cubicBezTo>
                  <a:cubicBezTo>
                    <a:pt x="773" y="40"/>
                    <a:pt x="773" y="40"/>
                    <a:pt x="773" y="40"/>
                  </a:cubicBezTo>
                  <a:cubicBezTo>
                    <a:pt x="750" y="40"/>
                    <a:pt x="750" y="40"/>
                    <a:pt x="750" y="40"/>
                  </a:cubicBezTo>
                  <a:cubicBezTo>
                    <a:pt x="717" y="73"/>
                    <a:pt x="717" y="73"/>
                    <a:pt x="717" y="73"/>
                  </a:cubicBezTo>
                  <a:cubicBezTo>
                    <a:pt x="717" y="74"/>
                    <a:pt x="716" y="74"/>
                    <a:pt x="715" y="74"/>
                  </a:cubicBezTo>
                  <a:cubicBezTo>
                    <a:pt x="715" y="74"/>
                    <a:pt x="715" y="74"/>
                    <a:pt x="714" y="74"/>
                  </a:cubicBezTo>
                  <a:cubicBezTo>
                    <a:pt x="714" y="74"/>
                    <a:pt x="713" y="73"/>
                    <a:pt x="713" y="72"/>
                  </a:cubicBezTo>
                  <a:cubicBezTo>
                    <a:pt x="713" y="0"/>
                    <a:pt x="713" y="0"/>
                    <a:pt x="713" y="0"/>
                  </a:cubicBezTo>
                  <a:cubicBezTo>
                    <a:pt x="694" y="0"/>
                    <a:pt x="694" y="0"/>
                    <a:pt x="694" y="0"/>
                  </a:cubicBezTo>
                  <a:cubicBezTo>
                    <a:pt x="694" y="130"/>
                    <a:pt x="694" y="130"/>
                    <a:pt x="694" y="130"/>
                  </a:cubicBezTo>
                  <a:cubicBezTo>
                    <a:pt x="713" y="130"/>
                    <a:pt x="713" y="130"/>
                    <a:pt x="713" y="130"/>
                  </a:cubicBezTo>
                  <a:cubicBezTo>
                    <a:pt x="713" y="95"/>
                    <a:pt x="713" y="95"/>
                    <a:pt x="713" y="95"/>
                  </a:cubicBezTo>
                  <a:cubicBezTo>
                    <a:pt x="713" y="95"/>
                    <a:pt x="713" y="94"/>
                    <a:pt x="714" y="94"/>
                  </a:cubicBezTo>
                  <a:cubicBezTo>
                    <a:pt x="717" y="90"/>
                    <a:pt x="717" y="90"/>
                    <a:pt x="717" y="90"/>
                  </a:cubicBezTo>
                  <a:cubicBezTo>
                    <a:pt x="717" y="90"/>
                    <a:pt x="717" y="90"/>
                    <a:pt x="717" y="90"/>
                  </a:cubicBezTo>
                  <a:close/>
                  <a:moveTo>
                    <a:pt x="811" y="133"/>
                  </a:moveTo>
                  <a:cubicBezTo>
                    <a:pt x="827" y="133"/>
                    <a:pt x="844" y="123"/>
                    <a:pt x="844" y="104"/>
                  </a:cubicBezTo>
                  <a:cubicBezTo>
                    <a:pt x="844" y="92"/>
                    <a:pt x="836" y="83"/>
                    <a:pt x="820" y="78"/>
                  </a:cubicBezTo>
                  <a:cubicBezTo>
                    <a:pt x="809" y="75"/>
                    <a:pt x="809" y="75"/>
                    <a:pt x="809" y="75"/>
                  </a:cubicBezTo>
                  <a:cubicBezTo>
                    <a:pt x="801" y="72"/>
                    <a:pt x="798" y="68"/>
                    <a:pt x="798" y="63"/>
                  </a:cubicBezTo>
                  <a:cubicBezTo>
                    <a:pt x="798" y="57"/>
                    <a:pt x="803" y="53"/>
                    <a:pt x="810" y="53"/>
                  </a:cubicBezTo>
                  <a:cubicBezTo>
                    <a:pt x="817" y="53"/>
                    <a:pt x="823" y="57"/>
                    <a:pt x="827" y="65"/>
                  </a:cubicBezTo>
                  <a:cubicBezTo>
                    <a:pt x="842" y="57"/>
                    <a:pt x="842" y="57"/>
                    <a:pt x="842" y="57"/>
                  </a:cubicBezTo>
                  <a:cubicBezTo>
                    <a:pt x="836" y="45"/>
                    <a:pt x="824" y="38"/>
                    <a:pt x="810" y="38"/>
                  </a:cubicBezTo>
                  <a:cubicBezTo>
                    <a:pt x="793" y="38"/>
                    <a:pt x="780" y="49"/>
                    <a:pt x="780" y="65"/>
                  </a:cubicBezTo>
                  <a:cubicBezTo>
                    <a:pt x="780" y="77"/>
                    <a:pt x="787" y="86"/>
                    <a:pt x="802" y="90"/>
                  </a:cubicBezTo>
                  <a:cubicBezTo>
                    <a:pt x="814" y="94"/>
                    <a:pt x="814" y="94"/>
                    <a:pt x="814" y="94"/>
                  </a:cubicBezTo>
                  <a:cubicBezTo>
                    <a:pt x="822" y="97"/>
                    <a:pt x="825" y="100"/>
                    <a:pt x="825" y="106"/>
                  </a:cubicBezTo>
                  <a:cubicBezTo>
                    <a:pt x="825" y="114"/>
                    <a:pt x="818" y="117"/>
                    <a:pt x="811" y="117"/>
                  </a:cubicBezTo>
                  <a:cubicBezTo>
                    <a:pt x="803" y="117"/>
                    <a:pt x="796" y="112"/>
                    <a:pt x="792" y="103"/>
                  </a:cubicBezTo>
                  <a:cubicBezTo>
                    <a:pt x="777" y="111"/>
                    <a:pt x="777" y="111"/>
                    <a:pt x="777" y="111"/>
                  </a:cubicBezTo>
                  <a:cubicBezTo>
                    <a:pt x="782" y="124"/>
                    <a:pt x="795" y="133"/>
                    <a:pt x="811" y="133"/>
                  </a:cubicBezTo>
                  <a:cubicBezTo>
                    <a:pt x="811" y="133"/>
                    <a:pt x="811" y="133"/>
                    <a:pt x="811" y="133"/>
                  </a:cubicBezTo>
                  <a:close/>
                  <a:moveTo>
                    <a:pt x="261" y="132"/>
                  </a:moveTo>
                  <a:cubicBezTo>
                    <a:pt x="267" y="132"/>
                    <a:pt x="272" y="131"/>
                    <a:pt x="276" y="131"/>
                  </a:cubicBezTo>
                  <a:cubicBezTo>
                    <a:pt x="276" y="115"/>
                    <a:pt x="276" y="115"/>
                    <a:pt x="276" y="115"/>
                  </a:cubicBezTo>
                  <a:cubicBezTo>
                    <a:pt x="273" y="115"/>
                    <a:pt x="269" y="115"/>
                    <a:pt x="266" y="115"/>
                  </a:cubicBezTo>
                  <a:cubicBezTo>
                    <a:pt x="258" y="115"/>
                    <a:pt x="251" y="114"/>
                    <a:pt x="251" y="95"/>
                  </a:cubicBezTo>
                  <a:cubicBezTo>
                    <a:pt x="251" y="58"/>
                    <a:pt x="251" y="58"/>
                    <a:pt x="251" y="58"/>
                  </a:cubicBezTo>
                  <a:cubicBezTo>
                    <a:pt x="251" y="56"/>
                    <a:pt x="252" y="55"/>
                    <a:pt x="253" y="55"/>
                  </a:cubicBezTo>
                  <a:cubicBezTo>
                    <a:pt x="272" y="55"/>
                    <a:pt x="272" y="55"/>
                    <a:pt x="272" y="55"/>
                  </a:cubicBezTo>
                  <a:cubicBezTo>
                    <a:pt x="272" y="40"/>
                    <a:pt x="272" y="40"/>
                    <a:pt x="272" y="40"/>
                  </a:cubicBezTo>
                  <a:cubicBezTo>
                    <a:pt x="253" y="40"/>
                    <a:pt x="253" y="40"/>
                    <a:pt x="253" y="40"/>
                  </a:cubicBezTo>
                  <a:cubicBezTo>
                    <a:pt x="252" y="40"/>
                    <a:pt x="251" y="39"/>
                    <a:pt x="251" y="38"/>
                  </a:cubicBezTo>
                  <a:cubicBezTo>
                    <a:pt x="251" y="12"/>
                    <a:pt x="251" y="12"/>
                    <a:pt x="251" y="12"/>
                  </a:cubicBezTo>
                  <a:cubicBezTo>
                    <a:pt x="232" y="12"/>
                    <a:pt x="232" y="12"/>
                    <a:pt x="232" y="12"/>
                  </a:cubicBezTo>
                  <a:cubicBezTo>
                    <a:pt x="232" y="38"/>
                    <a:pt x="232" y="38"/>
                    <a:pt x="232" y="38"/>
                  </a:cubicBezTo>
                  <a:cubicBezTo>
                    <a:pt x="232" y="39"/>
                    <a:pt x="231" y="40"/>
                    <a:pt x="230" y="40"/>
                  </a:cubicBezTo>
                  <a:cubicBezTo>
                    <a:pt x="216" y="40"/>
                    <a:pt x="216" y="40"/>
                    <a:pt x="216" y="40"/>
                  </a:cubicBezTo>
                  <a:cubicBezTo>
                    <a:pt x="216" y="55"/>
                    <a:pt x="216" y="55"/>
                    <a:pt x="216" y="55"/>
                  </a:cubicBezTo>
                  <a:cubicBezTo>
                    <a:pt x="230" y="55"/>
                    <a:pt x="230" y="55"/>
                    <a:pt x="230" y="55"/>
                  </a:cubicBezTo>
                  <a:cubicBezTo>
                    <a:pt x="231" y="55"/>
                    <a:pt x="232" y="56"/>
                    <a:pt x="232" y="58"/>
                  </a:cubicBezTo>
                  <a:cubicBezTo>
                    <a:pt x="232" y="100"/>
                    <a:pt x="232" y="100"/>
                    <a:pt x="232" y="100"/>
                  </a:cubicBezTo>
                  <a:cubicBezTo>
                    <a:pt x="232" y="132"/>
                    <a:pt x="253" y="132"/>
                    <a:pt x="261" y="132"/>
                  </a:cubicBezTo>
                  <a:cubicBezTo>
                    <a:pt x="261" y="132"/>
                    <a:pt x="261" y="132"/>
                    <a:pt x="261" y="13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215;p93"/>
            <p:cNvSpPr/>
            <p:nvPr/>
          </p:nvSpPr>
          <p:spPr>
            <a:xfrm>
              <a:off x="6896100" y="3779838"/>
              <a:ext cx="573087" cy="619125"/>
            </a:xfrm>
            <a:custGeom>
              <a:avLst/>
              <a:gdLst/>
              <a:ahLst/>
              <a:cxnLst/>
              <a:rect l="l" t="t" r="r" b="b"/>
              <a:pathLst>
                <a:path w="361" h="390" extrusionOk="0">
                  <a:moveTo>
                    <a:pt x="361" y="288"/>
                  </a:moveTo>
                  <a:lnTo>
                    <a:pt x="361" y="219"/>
                  </a:lnTo>
                  <a:lnTo>
                    <a:pt x="356" y="217"/>
                  </a:lnTo>
                  <a:lnTo>
                    <a:pt x="180" y="314"/>
                  </a:lnTo>
                  <a:lnTo>
                    <a:pt x="17" y="221"/>
                  </a:lnTo>
                  <a:lnTo>
                    <a:pt x="17" y="178"/>
                  </a:lnTo>
                  <a:lnTo>
                    <a:pt x="180" y="271"/>
                  </a:lnTo>
                  <a:lnTo>
                    <a:pt x="361" y="169"/>
                  </a:lnTo>
                  <a:lnTo>
                    <a:pt x="361" y="102"/>
                  </a:lnTo>
                  <a:lnTo>
                    <a:pt x="354" y="98"/>
                  </a:lnTo>
                  <a:lnTo>
                    <a:pt x="180" y="195"/>
                  </a:lnTo>
                  <a:lnTo>
                    <a:pt x="24" y="107"/>
                  </a:lnTo>
                  <a:lnTo>
                    <a:pt x="180" y="17"/>
                  </a:lnTo>
                  <a:lnTo>
                    <a:pt x="309" y="88"/>
                  </a:lnTo>
                  <a:lnTo>
                    <a:pt x="318" y="83"/>
                  </a:lnTo>
                  <a:lnTo>
                    <a:pt x="318" y="76"/>
                  </a:lnTo>
                  <a:lnTo>
                    <a:pt x="180" y="0"/>
                  </a:lnTo>
                  <a:lnTo>
                    <a:pt x="0" y="102"/>
                  </a:lnTo>
                  <a:lnTo>
                    <a:pt x="0" y="110"/>
                  </a:lnTo>
                  <a:lnTo>
                    <a:pt x="180" y="212"/>
                  </a:lnTo>
                  <a:lnTo>
                    <a:pt x="347" y="119"/>
                  </a:lnTo>
                  <a:lnTo>
                    <a:pt x="347" y="162"/>
                  </a:lnTo>
                  <a:lnTo>
                    <a:pt x="180" y="255"/>
                  </a:lnTo>
                  <a:lnTo>
                    <a:pt x="7" y="157"/>
                  </a:lnTo>
                  <a:lnTo>
                    <a:pt x="0" y="159"/>
                  </a:lnTo>
                  <a:lnTo>
                    <a:pt x="0" y="228"/>
                  </a:lnTo>
                  <a:lnTo>
                    <a:pt x="180" y="331"/>
                  </a:lnTo>
                  <a:lnTo>
                    <a:pt x="347" y="238"/>
                  </a:lnTo>
                  <a:lnTo>
                    <a:pt x="347" y="281"/>
                  </a:lnTo>
                  <a:lnTo>
                    <a:pt x="180" y="373"/>
                  </a:lnTo>
                  <a:lnTo>
                    <a:pt x="7" y="274"/>
                  </a:lnTo>
                  <a:lnTo>
                    <a:pt x="0" y="278"/>
                  </a:lnTo>
                  <a:lnTo>
                    <a:pt x="0" y="288"/>
                  </a:lnTo>
                  <a:lnTo>
                    <a:pt x="180" y="390"/>
                  </a:lnTo>
                  <a:lnTo>
                    <a:pt x="361" y="288"/>
                  </a:lnTo>
                  <a:lnTo>
                    <a:pt x="361" y="28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216;p93"/>
            <p:cNvSpPr/>
            <p:nvPr/>
          </p:nvSpPr>
          <p:spPr>
            <a:xfrm>
              <a:off x="6164263" y="3968751"/>
              <a:ext cx="252412" cy="339725"/>
            </a:xfrm>
            <a:custGeom>
              <a:avLst/>
              <a:gdLst/>
              <a:ahLst/>
              <a:cxnLst/>
              <a:rect l="l" t="t" r="r" b="b"/>
              <a:pathLst>
                <a:path w="67" h="90" extrusionOk="0">
                  <a:moveTo>
                    <a:pt x="0" y="9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45" y="0"/>
                    <a:pt x="52" y="3"/>
                    <a:pt x="57" y="7"/>
                  </a:cubicBezTo>
                  <a:cubicBezTo>
                    <a:pt x="62" y="11"/>
                    <a:pt x="65" y="17"/>
                    <a:pt x="65" y="23"/>
                  </a:cubicBezTo>
                  <a:cubicBezTo>
                    <a:pt x="65" y="29"/>
                    <a:pt x="63" y="34"/>
                    <a:pt x="60" y="37"/>
                  </a:cubicBezTo>
                  <a:cubicBezTo>
                    <a:pt x="57" y="40"/>
                    <a:pt x="53" y="43"/>
                    <a:pt x="49" y="44"/>
                  </a:cubicBezTo>
                  <a:cubicBezTo>
                    <a:pt x="54" y="45"/>
                    <a:pt x="58" y="47"/>
                    <a:pt x="62" y="51"/>
                  </a:cubicBezTo>
                  <a:cubicBezTo>
                    <a:pt x="65" y="55"/>
                    <a:pt x="67" y="60"/>
                    <a:pt x="67" y="65"/>
                  </a:cubicBezTo>
                  <a:cubicBezTo>
                    <a:pt x="67" y="73"/>
                    <a:pt x="64" y="78"/>
                    <a:pt x="59" y="83"/>
                  </a:cubicBezTo>
                  <a:cubicBezTo>
                    <a:pt x="54" y="88"/>
                    <a:pt x="47" y="90"/>
                    <a:pt x="37" y="90"/>
                  </a:cubicBezTo>
                  <a:lnTo>
                    <a:pt x="0" y="90"/>
                  </a:lnTo>
                  <a:close/>
                  <a:moveTo>
                    <a:pt x="16" y="38"/>
                  </a:moveTo>
                  <a:cubicBezTo>
                    <a:pt x="34" y="38"/>
                    <a:pt x="34" y="38"/>
                    <a:pt x="34" y="38"/>
                  </a:cubicBezTo>
                  <a:cubicBezTo>
                    <a:pt x="38" y="38"/>
                    <a:pt x="42" y="37"/>
                    <a:pt x="44" y="35"/>
                  </a:cubicBezTo>
                  <a:cubicBezTo>
                    <a:pt x="47" y="33"/>
                    <a:pt x="48" y="30"/>
                    <a:pt x="48" y="26"/>
                  </a:cubicBezTo>
                  <a:cubicBezTo>
                    <a:pt x="48" y="22"/>
                    <a:pt x="47" y="19"/>
                    <a:pt x="44" y="17"/>
                  </a:cubicBezTo>
                  <a:cubicBezTo>
                    <a:pt x="42" y="15"/>
                    <a:pt x="38" y="14"/>
                    <a:pt x="33" y="14"/>
                  </a:cubicBezTo>
                  <a:cubicBezTo>
                    <a:pt x="16" y="14"/>
                    <a:pt x="16" y="14"/>
                    <a:pt x="16" y="14"/>
                  </a:cubicBezTo>
                  <a:lnTo>
                    <a:pt x="16" y="38"/>
                  </a:lnTo>
                  <a:close/>
                  <a:moveTo>
                    <a:pt x="16" y="77"/>
                  </a:moveTo>
                  <a:cubicBezTo>
                    <a:pt x="35" y="77"/>
                    <a:pt x="35" y="77"/>
                    <a:pt x="35" y="77"/>
                  </a:cubicBezTo>
                  <a:cubicBezTo>
                    <a:pt x="40" y="77"/>
                    <a:pt x="43" y="76"/>
                    <a:pt x="46" y="73"/>
                  </a:cubicBezTo>
                  <a:cubicBezTo>
                    <a:pt x="49" y="71"/>
                    <a:pt x="50" y="68"/>
                    <a:pt x="50" y="64"/>
                  </a:cubicBezTo>
                  <a:cubicBezTo>
                    <a:pt x="50" y="60"/>
                    <a:pt x="49" y="56"/>
                    <a:pt x="46" y="54"/>
                  </a:cubicBezTo>
                  <a:cubicBezTo>
                    <a:pt x="43" y="51"/>
                    <a:pt x="39" y="50"/>
                    <a:pt x="34" y="50"/>
                  </a:cubicBezTo>
                  <a:cubicBezTo>
                    <a:pt x="16" y="50"/>
                    <a:pt x="16" y="50"/>
                    <a:pt x="16" y="50"/>
                  </a:cubicBezTo>
                  <a:lnTo>
                    <a:pt x="16" y="7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217;p93"/>
            <p:cNvSpPr/>
            <p:nvPr/>
          </p:nvSpPr>
          <p:spPr>
            <a:xfrm>
              <a:off x="6429375" y="3968751"/>
              <a:ext cx="285750" cy="339725"/>
            </a:xfrm>
            <a:custGeom>
              <a:avLst/>
              <a:gdLst/>
              <a:ahLst/>
              <a:cxnLst/>
              <a:rect l="l" t="t" r="r" b="b"/>
              <a:pathLst>
                <a:path w="180" h="214" extrusionOk="0">
                  <a:moveTo>
                    <a:pt x="71" y="214"/>
                  </a:moveTo>
                  <a:lnTo>
                    <a:pt x="71" y="138"/>
                  </a:lnTo>
                  <a:lnTo>
                    <a:pt x="0" y="0"/>
                  </a:lnTo>
                  <a:lnTo>
                    <a:pt x="45" y="0"/>
                  </a:lnTo>
                  <a:lnTo>
                    <a:pt x="90" y="100"/>
                  </a:lnTo>
                  <a:lnTo>
                    <a:pt x="137" y="0"/>
                  </a:lnTo>
                  <a:lnTo>
                    <a:pt x="180" y="0"/>
                  </a:lnTo>
                  <a:lnTo>
                    <a:pt x="109" y="138"/>
                  </a:lnTo>
                  <a:lnTo>
                    <a:pt x="109" y="214"/>
                  </a:lnTo>
                  <a:lnTo>
                    <a:pt x="71" y="2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8" name="Google Shape;218;p93"/>
          <p:cNvSpPr/>
          <p:nvPr/>
        </p:nvSpPr>
        <p:spPr>
          <a:xfrm>
            <a:off x="319313" y="348872"/>
            <a:ext cx="11550197" cy="6189811"/>
          </a:xfrm>
          <a:prstGeom prst="rect">
            <a:avLst/>
          </a:prstGeom>
          <a:noFill/>
          <a:ln w="127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CKO_Title">
  <p:cSld name="2_CKO_Title">
    <p:bg>
      <p:bgPr>
        <a:solidFill>
          <a:schemeClr val="dk2"/>
        </a:solidFill>
        <a:effectLst/>
      </p:bgPr>
    </p:bg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p150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7249783" y="947331"/>
            <a:ext cx="4619728" cy="5591352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150"/>
          <p:cNvSpPr txBox="1">
            <a:spLocks noGrp="1"/>
          </p:cNvSpPr>
          <p:nvPr>
            <p:ph type="ctrTitle"/>
          </p:nvPr>
        </p:nvSpPr>
        <p:spPr>
          <a:xfrm>
            <a:off x="555618" y="1821837"/>
            <a:ext cx="6170100" cy="1752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Arial"/>
              <a:buNone/>
              <a:defRPr sz="4800">
                <a:solidFill>
                  <a:schemeClr val="l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cxnSp>
        <p:nvCxnSpPr>
          <p:cNvPr id="222" name="Google Shape;222;p150"/>
          <p:cNvCxnSpPr/>
          <p:nvPr/>
        </p:nvCxnSpPr>
        <p:spPr>
          <a:xfrm>
            <a:off x="555627" y="5617267"/>
            <a:ext cx="560400" cy="0"/>
          </a:xfrm>
          <a:prstGeom prst="straightConnector1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23" name="Google Shape;223;p150"/>
          <p:cNvSpPr txBox="1">
            <a:spLocks noGrp="1"/>
          </p:cNvSpPr>
          <p:nvPr>
            <p:ph type="subTitle" idx="1"/>
          </p:nvPr>
        </p:nvSpPr>
        <p:spPr>
          <a:xfrm>
            <a:off x="555627" y="3835400"/>
            <a:ext cx="6170100" cy="122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9pPr>
          </a:lstStyle>
          <a:p>
            <a:endParaRPr/>
          </a:p>
        </p:txBody>
      </p:sp>
      <p:sp>
        <p:nvSpPr>
          <p:cNvPr id="224" name="Google Shape;224;p150"/>
          <p:cNvSpPr txBox="1">
            <a:spLocks noGrp="1"/>
          </p:cNvSpPr>
          <p:nvPr>
            <p:ph type="body" idx="2"/>
          </p:nvPr>
        </p:nvSpPr>
        <p:spPr>
          <a:xfrm>
            <a:off x="555627" y="5783582"/>
            <a:ext cx="6170613" cy="518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1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lvl="1" indent="-35560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2000"/>
              <a:buChar char="•"/>
              <a:defRPr/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5pPr>
            <a:lvl6pPr marL="2743200" lvl="5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6pPr>
            <a:lvl7pPr marL="3200400" lvl="6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7pPr>
            <a:lvl8pPr marL="3657600" lvl="7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8pPr>
            <a:lvl9pPr marL="4114800" lvl="8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9pPr>
          </a:lstStyle>
          <a:p>
            <a:endParaRPr/>
          </a:p>
        </p:txBody>
      </p:sp>
      <p:grpSp>
        <p:nvGrpSpPr>
          <p:cNvPr id="225" name="Google Shape;225;p150"/>
          <p:cNvGrpSpPr/>
          <p:nvPr/>
        </p:nvGrpSpPr>
        <p:grpSpPr>
          <a:xfrm>
            <a:off x="555618" y="609599"/>
            <a:ext cx="1837621" cy="976811"/>
            <a:chOff x="5094288" y="776288"/>
            <a:chExt cx="6815137" cy="3622675"/>
          </a:xfrm>
        </p:grpSpPr>
        <p:sp>
          <p:nvSpPr>
            <p:cNvPr id="226" name="Google Shape;226;p150"/>
            <p:cNvSpPr/>
            <p:nvPr/>
          </p:nvSpPr>
          <p:spPr>
            <a:xfrm>
              <a:off x="9685338" y="776288"/>
              <a:ext cx="622300" cy="622300"/>
            </a:xfrm>
            <a:custGeom>
              <a:avLst/>
              <a:gdLst/>
              <a:ahLst/>
              <a:cxnLst/>
              <a:rect l="l" t="t" r="r" b="b"/>
              <a:pathLst>
                <a:path w="165" h="165" extrusionOk="0">
                  <a:moveTo>
                    <a:pt x="105" y="56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105" y="1"/>
                    <a:pt x="104" y="0"/>
                    <a:pt x="102" y="0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61" y="0"/>
                    <a:pt x="60" y="1"/>
                    <a:pt x="60" y="3"/>
                  </a:cubicBezTo>
                  <a:cubicBezTo>
                    <a:pt x="60" y="56"/>
                    <a:pt x="60" y="56"/>
                    <a:pt x="60" y="56"/>
                  </a:cubicBezTo>
                  <a:cubicBezTo>
                    <a:pt x="60" y="57"/>
                    <a:pt x="58" y="59"/>
                    <a:pt x="57" y="59"/>
                  </a:cubicBezTo>
                  <a:cubicBezTo>
                    <a:pt x="3" y="59"/>
                    <a:pt x="3" y="59"/>
                    <a:pt x="3" y="59"/>
                  </a:cubicBezTo>
                  <a:cubicBezTo>
                    <a:pt x="2" y="59"/>
                    <a:pt x="0" y="60"/>
                    <a:pt x="0" y="62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0" y="105"/>
                    <a:pt x="2" y="106"/>
                    <a:pt x="3" y="106"/>
                  </a:cubicBezTo>
                  <a:cubicBezTo>
                    <a:pt x="57" y="106"/>
                    <a:pt x="57" y="106"/>
                    <a:pt x="57" y="106"/>
                  </a:cubicBezTo>
                  <a:cubicBezTo>
                    <a:pt x="58" y="106"/>
                    <a:pt x="60" y="107"/>
                    <a:pt x="60" y="109"/>
                  </a:cubicBezTo>
                  <a:cubicBezTo>
                    <a:pt x="60" y="161"/>
                    <a:pt x="60" y="161"/>
                    <a:pt x="60" y="161"/>
                  </a:cubicBezTo>
                  <a:cubicBezTo>
                    <a:pt x="60" y="163"/>
                    <a:pt x="61" y="165"/>
                    <a:pt x="63" y="165"/>
                  </a:cubicBezTo>
                  <a:cubicBezTo>
                    <a:pt x="102" y="165"/>
                    <a:pt x="102" y="165"/>
                    <a:pt x="102" y="165"/>
                  </a:cubicBezTo>
                  <a:cubicBezTo>
                    <a:pt x="104" y="165"/>
                    <a:pt x="105" y="163"/>
                    <a:pt x="105" y="161"/>
                  </a:cubicBezTo>
                  <a:cubicBezTo>
                    <a:pt x="105" y="109"/>
                    <a:pt x="105" y="109"/>
                    <a:pt x="105" y="109"/>
                  </a:cubicBezTo>
                  <a:cubicBezTo>
                    <a:pt x="105" y="107"/>
                    <a:pt x="107" y="106"/>
                    <a:pt x="109" y="106"/>
                  </a:cubicBezTo>
                  <a:cubicBezTo>
                    <a:pt x="162" y="106"/>
                    <a:pt x="162" y="106"/>
                    <a:pt x="162" y="106"/>
                  </a:cubicBezTo>
                  <a:cubicBezTo>
                    <a:pt x="163" y="106"/>
                    <a:pt x="165" y="105"/>
                    <a:pt x="165" y="103"/>
                  </a:cubicBezTo>
                  <a:cubicBezTo>
                    <a:pt x="165" y="62"/>
                    <a:pt x="165" y="62"/>
                    <a:pt x="165" y="62"/>
                  </a:cubicBezTo>
                  <a:cubicBezTo>
                    <a:pt x="165" y="60"/>
                    <a:pt x="163" y="59"/>
                    <a:pt x="162" y="59"/>
                  </a:cubicBezTo>
                  <a:cubicBezTo>
                    <a:pt x="109" y="59"/>
                    <a:pt x="109" y="59"/>
                    <a:pt x="109" y="59"/>
                  </a:cubicBezTo>
                  <a:cubicBezTo>
                    <a:pt x="107" y="59"/>
                    <a:pt x="105" y="57"/>
                    <a:pt x="105" y="5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27;p150"/>
            <p:cNvSpPr/>
            <p:nvPr/>
          </p:nvSpPr>
          <p:spPr>
            <a:xfrm>
              <a:off x="10080625" y="776288"/>
              <a:ext cx="1387475" cy="1252538"/>
            </a:xfrm>
            <a:custGeom>
              <a:avLst/>
              <a:gdLst/>
              <a:ahLst/>
              <a:cxnLst/>
              <a:rect l="l" t="t" r="r" b="b"/>
              <a:pathLst>
                <a:path w="368" h="332" extrusionOk="0">
                  <a:moveTo>
                    <a:pt x="110" y="271"/>
                  </a:moveTo>
                  <a:cubicBezTo>
                    <a:pt x="87" y="330"/>
                    <a:pt x="87" y="330"/>
                    <a:pt x="87" y="330"/>
                  </a:cubicBezTo>
                  <a:cubicBezTo>
                    <a:pt x="86" y="331"/>
                    <a:pt x="85" y="332"/>
                    <a:pt x="84" y="332"/>
                  </a:cubicBezTo>
                  <a:cubicBezTo>
                    <a:pt x="5" y="332"/>
                    <a:pt x="5" y="332"/>
                    <a:pt x="5" y="332"/>
                  </a:cubicBezTo>
                  <a:cubicBezTo>
                    <a:pt x="2" y="332"/>
                    <a:pt x="0" y="329"/>
                    <a:pt x="1" y="327"/>
                  </a:cubicBezTo>
                  <a:cubicBezTo>
                    <a:pt x="142" y="2"/>
                    <a:pt x="142" y="2"/>
                    <a:pt x="142" y="2"/>
                  </a:cubicBezTo>
                  <a:cubicBezTo>
                    <a:pt x="142" y="1"/>
                    <a:pt x="143" y="0"/>
                    <a:pt x="145" y="0"/>
                  </a:cubicBezTo>
                  <a:cubicBezTo>
                    <a:pt x="227" y="0"/>
                    <a:pt x="227" y="0"/>
                    <a:pt x="227" y="0"/>
                  </a:cubicBezTo>
                  <a:cubicBezTo>
                    <a:pt x="229" y="0"/>
                    <a:pt x="230" y="1"/>
                    <a:pt x="230" y="2"/>
                  </a:cubicBezTo>
                  <a:cubicBezTo>
                    <a:pt x="367" y="327"/>
                    <a:pt x="367" y="327"/>
                    <a:pt x="367" y="327"/>
                  </a:cubicBezTo>
                  <a:cubicBezTo>
                    <a:pt x="368" y="329"/>
                    <a:pt x="367" y="332"/>
                    <a:pt x="364" y="332"/>
                  </a:cubicBezTo>
                  <a:cubicBezTo>
                    <a:pt x="282" y="332"/>
                    <a:pt x="282" y="332"/>
                    <a:pt x="282" y="332"/>
                  </a:cubicBezTo>
                  <a:cubicBezTo>
                    <a:pt x="280" y="332"/>
                    <a:pt x="279" y="331"/>
                    <a:pt x="278" y="330"/>
                  </a:cubicBezTo>
                  <a:cubicBezTo>
                    <a:pt x="255" y="271"/>
                    <a:pt x="255" y="271"/>
                    <a:pt x="255" y="271"/>
                  </a:cubicBezTo>
                  <a:cubicBezTo>
                    <a:pt x="110" y="271"/>
                    <a:pt x="110" y="271"/>
                    <a:pt x="110" y="271"/>
                  </a:cubicBezTo>
                  <a:close/>
                  <a:moveTo>
                    <a:pt x="183" y="84"/>
                  </a:moveTo>
                  <a:cubicBezTo>
                    <a:pt x="135" y="207"/>
                    <a:pt x="135" y="207"/>
                    <a:pt x="135" y="207"/>
                  </a:cubicBezTo>
                  <a:cubicBezTo>
                    <a:pt x="231" y="207"/>
                    <a:pt x="231" y="207"/>
                    <a:pt x="231" y="207"/>
                  </a:cubicBezTo>
                  <a:lnTo>
                    <a:pt x="183" y="8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28;p150"/>
            <p:cNvSpPr/>
            <p:nvPr/>
          </p:nvSpPr>
          <p:spPr>
            <a:xfrm>
              <a:off x="11588750" y="776288"/>
              <a:ext cx="320675" cy="1252538"/>
            </a:xfrm>
            <a:custGeom>
              <a:avLst/>
              <a:gdLst/>
              <a:ahLst/>
              <a:cxnLst/>
              <a:rect l="l" t="t" r="r" b="b"/>
              <a:pathLst>
                <a:path w="85" h="332" extrusionOk="0">
                  <a:moveTo>
                    <a:pt x="0" y="328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3" y="0"/>
                    <a:pt x="85" y="2"/>
                    <a:pt x="85" y="4"/>
                  </a:cubicBezTo>
                  <a:cubicBezTo>
                    <a:pt x="85" y="328"/>
                    <a:pt x="85" y="328"/>
                    <a:pt x="85" y="328"/>
                  </a:cubicBezTo>
                  <a:cubicBezTo>
                    <a:pt x="85" y="330"/>
                    <a:pt x="83" y="332"/>
                    <a:pt x="81" y="332"/>
                  </a:cubicBezTo>
                  <a:cubicBezTo>
                    <a:pt x="4" y="332"/>
                    <a:pt x="4" y="332"/>
                    <a:pt x="4" y="332"/>
                  </a:cubicBezTo>
                  <a:cubicBezTo>
                    <a:pt x="2" y="332"/>
                    <a:pt x="0" y="330"/>
                    <a:pt x="0" y="3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29;p150"/>
            <p:cNvSpPr/>
            <p:nvPr/>
          </p:nvSpPr>
          <p:spPr>
            <a:xfrm>
              <a:off x="5140325" y="776288"/>
              <a:ext cx="1209675" cy="1252538"/>
            </a:xfrm>
            <a:custGeom>
              <a:avLst/>
              <a:gdLst/>
              <a:ahLst/>
              <a:cxnLst/>
              <a:rect l="l" t="t" r="r" b="b"/>
              <a:pathLst>
                <a:path w="321" h="332" extrusionOk="0">
                  <a:moveTo>
                    <a:pt x="140" y="332"/>
                  </a:moveTo>
                  <a:cubicBezTo>
                    <a:pt x="4" y="332"/>
                    <a:pt x="4" y="332"/>
                    <a:pt x="4" y="332"/>
                  </a:cubicBezTo>
                  <a:cubicBezTo>
                    <a:pt x="2" y="332"/>
                    <a:pt x="0" y="331"/>
                    <a:pt x="0" y="329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43" y="0"/>
                    <a:pt x="143" y="0"/>
                    <a:pt x="143" y="0"/>
                  </a:cubicBezTo>
                  <a:cubicBezTo>
                    <a:pt x="182" y="0"/>
                    <a:pt x="214" y="8"/>
                    <a:pt x="240" y="22"/>
                  </a:cubicBezTo>
                  <a:cubicBezTo>
                    <a:pt x="268" y="38"/>
                    <a:pt x="288" y="59"/>
                    <a:pt x="301" y="84"/>
                  </a:cubicBezTo>
                  <a:cubicBezTo>
                    <a:pt x="314" y="109"/>
                    <a:pt x="321" y="137"/>
                    <a:pt x="321" y="166"/>
                  </a:cubicBezTo>
                  <a:cubicBezTo>
                    <a:pt x="321" y="202"/>
                    <a:pt x="313" y="232"/>
                    <a:pt x="297" y="257"/>
                  </a:cubicBezTo>
                  <a:cubicBezTo>
                    <a:pt x="280" y="283"/>
                    <a:pt x="257" y="302"/>
                    <a:pt x="230" y="314"/>
                  </a:cubicBezTo>
                  <a:cubicBezTo>
                    <a:pt x="202" y="326"/>
                    <a:pt x="172" y="332"/>
                    <a:pt x="140" y="332"/>
                  </a:cubicBezTo>
                  <a:cubicBezTo>
                    <a:pt x="140" y="332"/>
                    <a:pt x="140" y="332"/>
                    <a:pt x="140" y="332"/>
                  </a:cubicBezTo>
                  <a:close/>
                  <a:moveTo>
                    <a:pt x="146" y="262"/>
                  </a:moveTo>
                  <a:cubicBezTo>
                    <a:pt x="160" y="262"/>
                    <a:pt x="174" y="259"/>
                    <a:pt x="187" y="252"/>
                  </a:cubicBezTo>
                  <a:cubicBezTo>
                    <a:pt x="200" y="246"/>
                    <a:pt x="211" y="235"/>
                    <a:pt x="220" y="220"/>
                  </a:cubicBezTo>
                  <a:cubicBezTo>
                    <a:pt x="228" y="206"/>
                    <a:pt x="232" y="188"/>
                    <a:pt x="232" y="167"/>
                  </a:cubicBezTo>
                  <a:cubicBezTo>
                    <a:pt x="232" y="145"/>
                    <a:pt x="228" y="127"/>
                    <a:pt x="219" y="113"/>
                  </a:cubicBezTo>
                  <a:cubicBezTo>
                    <a:pt x="210" y="98"/>
                    <a:pt x="198" y="87"/>
                    <a:pt x="184" y="80"/>
                  </a:cubicBezTo>
                  <a:cubicBezTo>
                    <a:pt x="171" y="74"/>
                    <a:pt x="156" y="71"/>
                    <a:pt x="142" y="71"/>
                  </a:cubicBezTo>
                  <a:cubicBezTo>
                    <a:pt x="87" y="71"/>
                    <a:pt x="87" y="71"/>
                    <a:pt x="87" y="71"/>
                  </a:cubicBezTo>
                  <a:cubicBezTo>
                    <a:pt x="87" y="262"/>
                    <a:pt x="87" y="262"/>
                    <a:pt x="87" y="262"/>
                  </a:cubicBezTo>
                  <a:cubicBezTo>
                    <a:pt x="146" y="262"/>
                    <a:pt x="146" y="262"/>
                    <a:pt x="146" y="26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150"/>
            <p:cNvSpPr/>
            <p:nvPr/>
          </p:nvSpPr>
          <p:spPr>
            <a:xfrm>
              <a:off x="6350000" y="776288"/>
              <a:ext cx="1390650" cy="1252538"/>
            </a:xfrm>
            <a:custGeom>
              <a:avLst/>
              <a:gdLst/>
              <a:ahLst/>
              <a:cxnLst/>
              <a:rect l="l" t="t" r="r" b="b"/>
              <a:pathLst>
                <a:path w="369" h="332" extrusionOk="0">
                  <a:moveTo>
                    <a:pt x="365" y="332"/>
                  </a:moveTo>
                  <a:cubicBezTo>
                    <a:pt x="280" y="332"/>
                    <a:pt x="280" y="332"/>
                    <a:pt x="280" y="332"/>
                  </a:cubicBezTo>
                  <a:cubicBezTo>
                    <a:pt x="279" y="332"/>
                    <a:pt x="278" y="331"/>
                    <a:pt x="277" y="330"/>
                  </a:cubicBezTo>
                  <a:cubicBezTo>
                    <a:pt x="255" y="274"/>
                    <a:pt x="255" y="274"/>
                    <a:pt x="255" y="274"/>
                  </a:cubicBezTo>
                  <a:cubicBezTo>
                    <a:pt x="111" y="274"/>
                    <a:pt x="111" y="274"/>
                    <a:pt x="111" y="274"/>
                  </a:cubicBezTo>
                  <a:cubicBezTo>
                    <a:pt x="89" y="330"/>
                    <a:pt x="89" y="330"/>
                    <a:pt x="89" y="330"/>
                  </a:cubicBezTo>
                  <a:cubicBezTo>
                    <a:pt x="88" y="331"/>
                    <a:pt x="87" y="332"/>
                    <a:pt x="85" y="332"/>
                  </a:cubicBezTo>
                  <a:cubicBezTo>
                    <a:pt x="4" y="332"/>
                    <a:pt x="4" y="332"/>
                    <a:pt x="4" y="332"/>
                  </a:cubicBezTo>
                  <a:cubicBezTo>
                    <a:pt x="2" y="332"/>
                    <a:pt x="0" y="330"/>
                    <a:pt x="1" y="327"/>
                  </a:cubicBezTo>
                  <a:cubicBezTo>
                    <a:pt x="141" y="2"/>
                    <a:pt x="141" y="2"/>
                    <a:pt x="141" y="2"/>
                  </a:cubicBezTo>
                  <a:cubicBezTo>
                    <a:pt x="141" y="1"/>
                    <a:pt x="143" y="0"/>
                    <a:pt x="144" y="0"/>
                  </a:cubicBezTo>
                  <a:cubicBezTo>
                    <a:pt x="229" y="0"/>
                    <a:pt x="229" y="0"/>
                    <a:pt x="229" y="0"/>
                  </a:cubicBezTo>
                  <a:cubicBezTo>
                    <a:pt x="230" y="0"/>
                    <a:pt x="231" y="1"/>
                    <a:pt x="232" y="2"/>
                  </a:cubicBezTo>
                  <a:cubicBezTo>
                    <a:pt x="368" y="327"/>
                    <a:pt x="368" y="327"/>
                    <a:pt x="368" y="327"/>
                  </a:cubicBezTo>
                  <a:cubicBezTo>
                    <a:pt x="369" y="330"/>
                    <a:pt x="368" y="332"/>
                    <a:pt x="365" y="332"/>
                  </a:cubicBezTo>
                  <a:close/>
                  <a:moveTo>
                    <a:pt x="229" y="207"/>
                  </a:moveTo>
                  <a:cubicBezTo>
                    <a:pt x="184" y="89"/>
                    <a:pt x="184" y="89"/>
                    <a:pt x="184" y="89"/>
                  </a:cubicBezTo>
                  <a:cubicBezTo>
                    <a:pt x="137" y="207"/>
                    <a:pt x="137" y="207"/>
                    <a:pt x="137" y="207"/>
                  </a:cubicBezTo>
                  <a:lnTo>
                    <a:pt x="229" y="20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1;p150"/>
            <p:cNvSpPr/>
            <p:nvPr/>
          </p:nvSpPr>
          <p:spPr>
            <a:xfrm>
              <a:off x="7589838" y="776288"/>
              <a:ext cx="1073150" cy="1252538"/>
            </a:xfrm>
            <a:custGeom>
              <a:avLst/>
              <a:gdLst/>
              <a:ahLst/>
              <a:cxnLst/>
              <a:rect l="l" t="t" r="r" b="b"/>
              <a:pathLst>
                <a:path w="285" h="332" extrusionOk="0">
                  <a:moveTo>
                    <a:pt x="182" y="332"/>
                  </a:moveTo>
                  <a:cubicBezTo>
                    <a:pt x="102" y="332"/>
                    <a:pt x="102" y="332"/>
                    <a:pt x="102" y="332"/>
                  </a:cubicBezTo>
                  <a:cubicBezTo>
                    <a:pt x="100" y="332"/>
                    <a:pt x="98" y="331"/>
                    <a:pt x="98" y="329"/>
                  </a:cubicBezTo>
                  <a:cubicBezTo>
                    <a:pt x="98" y="72"/>
                    <a:pt x="98" y="72"/>
                    <a:pt x="98" y="72"/>
                  </a:cubicBezTo>
                  <a:cubicBezTo>
                    <a:pt x="3" y="72"/>
                    <a:pt x="3" y="72"/>
                    <a:pt x="3" y="72"/>
                  </a:cubicBezTo>
                  <a:cubicBezTo>
                    <a:pt x="1" y="72"/>
                    <a:pt x="0" y="70"/>
                    <a:pt x="0" y="68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282" y="0"/>
                    <a:pt x="282" y="0"/>
                    <a:pt x="282" y="0"/>
                  </a:cubicBezTo>
                  <a:cubicBezTo>
                    <a:pt x="284" y="0"/>
                    <a:pt x="285" y="2"/>
                    <a:pt x="285" y="4"/>
                  </a:cubicBezTo>
                  <a:cubicBezTo>
                    <a:pt x="285" y="68"/>
                    <a:pt x="285" y="68"/>
                    <a:pt x="285" y="68"/>
                  </a:cubicBezTo>
                  <a:cubicBezTo>
                    <a:pt x="285" y="70"/>
                    <a:pt x="284" y="72"/>
                    <a:pt x="282" y="72"/>
                  </a:cubicBezTo>
                  <a:cubicBezTo>
                    <a:pt x="185" y="72"/>
                    <a:pt x="185" y="72"/>
                    <a:pt x="185" y="72"/>
                  </a:cubicBezTo>
                  <a:cubicBezTo>
                    <a:pt x="185" y="329"/>
                    <a:pt x="185" y="329"/>
                    <a:pt x="185" y="329"/>
                  </a:cubicBezTo>
                  <a:cubicBezTo>
                    <a:pt x="185" y="331"/>
                    <a:pt x="184" y="332"/>
                    <a:pt x="182" y="33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232;p150"/>
            <p:cNvSpPr/>
            <p:nvPr/>
          </p:nvSpPr>
          <p:spPr>
            <a:xfrm>
              <a:off x="8509000" y="776288"/>
              <a:ext cx="1395412" cy="1252538"/>
            </a:xfrm>
            <a:custGeom>
              <a:avLst/>
              <a:gdLst/>
              <a:ahLst/>
              <a:cxnLst/>
              <a:rect l="l" t="t" r="r" b="b"/>
              <a:pathLst>
                <a:path w="370" h="332" extrusionOk="0">
                  <a:moveTo>
                    <a:pt x="365" y="332"/>
                  </a:moveTo>
                  <a:cubicBezTo>
                    <a:pt x="281" y="332"/>
                    <a:pt x="281" y="332"/>
                    <a:pt x="281" y="332"/>
                  </a:cubicBezTo>
                  <a:cubicBezTo>
                    <a:pt x="279" y="332"/>
                    <a:pt x="278" y="331"/>
                    <a:pt x="277" y="330"/>
                  </a:cubicBezTo>
                  <a:cubicBezTo>
                    <a:pt x="255" y="274"/>
                    <a:pt x="255" y="274"/>
                    <a:pt x="255" y="274"/>
                  </a:cubicBezTo>
                  <a:cubicBezTo>
                    <a:pt x="112" y="274"/>
                    <a:pt x="112" y="274"/>
                    <a:pt x="112" y="274"/>
                  </a:cubicBezTo>
                  <a:cubicBezTo>
                    <a:pt x="89" y="330"/>
                    <a:pt x="89" y="330"/>
                    <a:pt x="89" y="330"/>
                  </a:cubicBezTo>
                  <a:cubicBezTo>
                    <a:pt x="89" y="331"/>
                    <a:pt x="87" y="332"/>
                    <a:pt x="86" y="332"/>
                  </a:cubicBezTo>
                  <a:cubicBezTo>
                    <a:pt x="4" y="332"/>
                    <a:pt x="4" y="332"/>
                    <a:pt x="4" y="332"/>
                  </a:cubicBezTo>
                  <a:cubicBezTo>
                    <a:pt x="2" y="332"/>
                    <a:pt x="0" y="330"/>
                    <a:pt x="1" y="327"/>
                  </a:cubicBezTo>
                  <a:cubicBezTo>
                    <a:pt x="141" y="2"/>
                    <a:pt x="141" y="2"/>
                    <a:pt x="141" y="2"/>
                  </a:cubicBezTo>
                  <a:cubicBezTo>
                    <a:pt x="142" y="1"/>
                    <a:pt x="143" y="0"/>
                    <a:pt x="144" y="0"/>
                  </a:cubicBezTo>
                  <a:cubicBezTo>
                    <a:pt x="229" y="0"/>
                    <a:pt x="229" y="0"/>
                    <a:pt x="229" y="0"/>
                  </a:cubicBezTo>
                  <a:cubicBezTo>
                    <a:pt x="230" y="0"/>
                    <a:pt x="232" y="1"/>
                    <a:pt x="232" y="2"/>
                  </a:cubicBezTo>
                  <a:cubicBezTo>
                    <a:pt x="369" y="327"/>
                    <a:pt x="369" y="327"/>
                    <a:pt x="369" y="327"/>
                  </a:cubicBezTo>
                  <a:cubicBezTo>
                    <a:pt x="370" y="330"/>
                    <a:pt x="368" y="332"/>
                    <a:pt x="365" y="332"/>
                  </a:cubicBezTo>
                  <a:close/>
                  <a:moveTo>
                    <a:pt x="230" y="207"/>
                  </a:moveTo>
                  <a:cubicBezTo>
                    <a:pt x="184" y="89"/>
                    <a:pt x="184" y="89"/>
                    <a:pt x="184" y="89"/>
                  </a:cubicBezTo>
                  <a:cubicBezTo>
                    <a:pt x="138" y="207"/>
                    <a:pt x="138" y="207"/>
                    <a:pt x="138" y="207"/>
                  </a:cubicBezTo>
                  <a:lnTo>
                    <a:pt x="230" y="20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233;p150"/>
            <p:cNvSpPr/>
            <p:nvPr/>
          </p:nvSpPr>
          <p:spPr>
            <a:xfrm>
              <a:off x="5094288" y="2324101"/>
              <a:ext cx="923925" cy="1181100"/>
            </a:xfrm>
            <a:custGeom>
              <a:avLst/>
              <a:gdLst/>
              <a:ahLst/>
              <a:cxnLst/>
              <a:rect l="l" t="t" r="r" b="b"/>
              <a:pathLst>
                <a:path w="245" h="313" extrusionOk="0">
                  <a:moveTo>
                    <a:pt x="197" y="143"/>
                  </a:moveTo>
                  <a:cubicBezTo>
                    <a:pt x="184" y="136"/>
                    <a:pt x="170" y="130"/>
                    <a:pt x="154" y="125"/>
                  </a:cubicBezTo>
                  <a:cubicBezTo>
                    <a:pt x="154" y="125"/>
                    <a:pt x="154" y="125"/>
                    <a:pt x="154" y="125"/>
                  </a:cubicBezTo>
                  <a:cubicBezTo>
                    <a:pt x="138" y="120"/>
                    <a:pt x="126" y="117"/>
                    <a:pt x="116" y="113"/>
                  </a:cubicBezTo>
                  <a:cubicBezTo>
                    <a:pt x="107" y="110"/>
                    <a:pt x="99" y="106"/>
                    <a:pt x="94" y="102"/>
                  </a:cubicBezTo>
                  <a:cubicBezTo>
                    <a:pt x="91" y="100"/>
                    <a:pt x="88" y="96"/>
                    <a:pt x="88" y="88"/>
                  </a:cubicBezTo>
                  <a:cubicBezTo>
                    <a:pt x="88" y="80"/>
                    <a:pt x="90" y="76"/>
                    <a:pt x="96" y="72"/>
                  </a:cubicBezTo>
                  <a:cubicBezTo>
                    <a:pt x="102" y="68"/>
                    <a:pt x="110" y="65"/>
                    <a:pt x="120" y="66"/>
                  </a:cubicBezTo>
                  <a:cubicBezTo>
                    <a:pt x="120" y="66"/>
                    <a:pt x="120" y="66"/>
                    <a:pt x="120" y="66"/>
                  </a:cubicBezTo>
                  <a:cubicBezTo>
                    <a:pt x="132" y="66"/>
                    <a:pt x="140" y="68"/>
                    <a:pt x="146" y="74"/>
                  </a:cubicBezTo>
                  <a:cubicBezTo>
                    <a:pt x="152" y="80"/>
                    <a:pt x="155" y="86"/>
                    <a:pt x="155" y="93"/>
                  </a:cubicBezTo>
                  <a:cubicBezTo>
                    <a:pt x="155" y="100"/>
                    <a:pt x="155" y="100"/>
                    <a:pt x="155" y="100"/>
                  </a:cubicBezTo>
                  <a:cubicBezTo>
                    <a:pt x="155" y="102"/>
                    <a:pt x="157" y="103"/>
                    <a:pt x="159" y="103"/>
                  </a:cubicBezTo>
                  <a:cubicBezTo>
                    <a:pt x="234" y="103"/>
                    <a:pt x="234" y="103"/>
                    <a:pt x="234" y="103"/>
                  </a:cubicBezTo>
                  <a:cubicBezTo>
                    <a:pt x="236" y="103"/>
                    <a:pt x="237" y="102"/>
                    <a:pt x="237" y="100"/>
                  </a:cubicBezTo>
                  <a:cubicBezTo>
                    <a:pt x="237" y="92"/>
                    <a:pt x="237" y="92"/>
                    <a:pt x="237" y="92"/>
                  </a:cubicBezTo>
                  <a:cubicBezTo>
                    <a:pt x="236" y="73"/>
                    <a:pt x="231" y="57"/>
                    <a:pt x="221" y="43"/>
                  </a:cubicBezTo>
                  <a:cubicBezTo>
                    <a:pt x="211" y="29"/>
                    <a:pt x="197" y="18"/>
                    <a:pt x="179" y="11"/>
                  </a:cubicBezTo>
                  <a:cubicBezTo>
                    <a:pt x="162" y="4"/>
                    <a:pt x="143" y="0"/>
                    <a:pt x="121" y="0"/>
                  </a:cubicBezTo>
                  <a:cubicBezTo>
                    <a:pt x="99" y="0"/>
                    <a:pt x="80" y="4"/>
                    <a:pt x="64" y="11"/>
                  </a:cubicBezTo>
                  <a:cubicBezTo>
                    <a:pt x="46" y="18"/>
                    <a:pt x="33" y="29"/>
                    <a:pt x="22" y="42"/>
                  </a:cubicBezTo>
                  <a:cubicBezTo>
                    <a:pt x="12" y="56"/>
                    <a:pt x="7" y="73"/>
                    <a:pt x="7" y="92"/>
                  </a:cubicBezTo>
                  <a:cubicBezTo>
                    <a:pt x="7" y="114"/>
                    <a:pt x="15" y="133"/>
                    <a:pt x="29" y="146"/>
                  </a:cubicBezTo>
                  <a:cubicBezTo>
                    <a:pt x="43" y="159"/>
                    <a:pt x="63" y="170"/>
                    <a:pt x="88" y="178"/>
                  </a:cubicBezTo>
                  <a:cubicBezTo>
                    <a:pt x="100" y="182"/>
                    <a:pt x="100" y="182"/>
                    <a:pt x="100" y="182"/>
                  </a:cubicBezTo>
                  <a:cubicBezTo>
                    <a:pt x="110" y="185"/>
                    <a:pt x="120" y="188"/>
                    <a:pt x="129" y="191"/>
                  </a:cubicBezTo>
                  <a:cubicBezTo>
                    <a:pt x="140" y="194"/>
                    <a:pt x="149" y="199"/>
                    <a:pt x="156" y="204"/>
                  </a:cubicBezTo>
                  <a:cubicBezTo>
                    <a:pt x="162" y="209"/>
                    <a:pt x="163" y="217"/>
                    <a:pt x="163" y="223"/>
                  </a:cubicBezTo>
                  <a:cubicBezTo>
                    <a:pt x="163" y="230"/>
                    <a:pt x="161" y="235"/>
                    <a:pt x="155" y="240"/>
                  </a:cubicBezTo>
                  <a:cubicBezTo>
                    <a:pt x="148" y="245"/>
                    <a:pt x="138" y="248"/>
                    <a:pt x="126" y="248"/>
                  </a:cubicBezTo>
                  <a:cubicBezTo>
                    <a:pt x="111" y="248"/>
                    <a:pt x="101" y="244"/>
                    <a:pt x="93" y="237"/>
                  </a:cubicBezTo>
                  <a:cubicBezTo>
                    <a:pt x="85" y="230"/>
                    <a:pt x="81" y="222"/>
                    <a:pt x="81" y="212"/>
                  </a:cubicBezTo>
                  <a:cubicBezTo>
                    <a:pt x="81" y="205"/>
                    <a:pt x="81" y="205"/>
                    <a:pt x="81" y="205"/>
                  </a:cubicBezTo>
                  <a:cubicBezTo>
                    <a:pt x="81" y="203"/>
                    <a:pt x="79" y="201"/>
                    <a:pt x="77" y="201"/>
                  </a:cubicBezTo>
                  <a:cubicBezTo>
                    <a:pt x="4" y="201"/>
                    <a:pt x="4" y="201"/>
                    <a:pt x="4" y="201"/>
                  </a:cubicBezTo>
                  <a:cubicBezTo>
                    <a:pt x="2" y="201"/>
                    <a:pt x="0" y="203"/>
                    <a:pt x="0" y="205"/>
                  </a:cubicBezTo>
                  <a:cubicBezTo>
                    <a:pt x="0" y="212"/>
                    <a:pt x="0" y="212"/>
                    <a:pt x="0" y="212"/>
                  </a:cubicBezTo>
                  <a:cubicBezTo>
                    <a:pt x="0" y="234"/>
                    <a:pt x="6" y="252"/>
                    <a:pt x="18" y="267"/>
                  </a:cubicBezTo>
                  <a:cubicBezTo>
                    <a:pt x="29" y="282"/>
                    <a:pt x="44" y="293"/>
                    <a:pt x="63" y="301"/>
                  </a:cubicBezTo>
                  <a:cubicBezTo>
                    <a:pt x="81" y="309"/>
                    <a:pt x="103" y="313"/>
                    <a:pt x="126" y="313"/>
                  </a:cubicBezTo>
                  <a:cubicBezTo>
                    <a:pt x="137" y="313"/>
                    <a:pt x="137" y="313"/>
                    <a:pt x="137" y="313"/>
                  </a:cubicBezTo>
                  <a:cubicBezTo>
                    <a:pt x="137" y="312"/>
                    <a:pt x="137" y="312"/>
                    <a:pt x="137" y="312"/>
                  </a:cubicBezTo>
                  <a:cubicBezTo>
                    <a:pt x="158" y="311"/>
                    <a:pt x="175" y="307"/>
                    <a:pt x="190" y="300"/>
                  </a:cubicBezTo>
                  <a:cubicBezTo>
                    <a:pt x="208" y="291"/>
                    <a:pt x="222" y="280"/>
                    <a:pt x="231" y="266"/>
                  </a:cubicBezTo>
                  <a:cubicBezTo>
                    <a:pt x="240" y="251"/>
                    <a:pt x="245" y="236"/>
                    <a:pt x="245" y="219"/>
                  </a:cubicBezTo>
                  <a:cubicBezTo>
                    <a:pt x="245" y="200"/>
                    <a:pt x="240" y="184"/>
                    <a:pt x="231" y="172"/>
                  </a:cubicBezTo>
                  <a:cubicBezTo>
                    <a:pt x="223" y="160"/>
                    <a:pt x="211" y="150"/>
                    <a:pt x="197" y="14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34;p150"/>
            <p:cNvSpPr/>
            <p:nvPr/>
          </p:nvSpPr>
          <p:spPr>
            <a:xfrm>
              <a:off x="6172200" y="2343151"/>
              <a:ext cx="995362" cy="1162050"/>
            </a:xfrm>
            <a:custGeom>
              <a:avLst/>
              <a:gdLst/>
              <a:ahLst/>
              <a:cxnLst/>
              <a:rect l="l" t="t" r="r" b="b"/>
              <a:pathLst>
                <a:path w="264" h="308" extrusionOk="0">
                  <a:moveTo>
                    <a:pt x="186" y="185"/>
                  </a:moveTo>
                  <a:cubicBezTo>
                    <a:pt x="186" y="203"/>
                    <a:pt x="182" y="217"/>
                    <a:pt x="172" y="225"/>
                  </a:cubicBezTo>
                  <a:cubicBezTo>
                    <a:pt x="163" y="234"/>
                    <a:pt x="150" y="238"/>
                    <a:pt x="132" y="238"/>
                  </a:cubicBezTo>
                  <a:cubicBezTo>
                    <a:pt x="115" y="238"/>
                    <a:pt x="101" y="234"/>
                    <a:pt x="92" y="225"/>
                  </a:cubicBezTo>
                  <a:cubicBezTo>
                    <a:pt x="83" y="217"/>
                    <a:pt x="78" y="203"/>
                    <a:pt x="78" y="185"/>
                  </a:cubicBezTo>
                  <a:cubicBezTo>
                    <a:pt x="78" y="4"/>
                    <a:pt x="78" y="4"/>
                    <a:pt x="78" y="4"/>
                  </a:cubicBezTo>
                  <a:cubicBezTo>
                    <a:pt x="78" y="2"/>
                    <a:pt x="77" y="0"/>
                    <a:pt x="75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184"/>
                    <a:pt x="0" y="184"/>
                    <a:pt x="0" y="184"/>
                  </a:cubicBezTo>
                  <a:cubicBezTo>
                    <a:pt x="0" y="212"/>
                    <a:pt x="6" y="235"/>
                    <a:pt x="18" y="253"/>
                  </a:cubicBezTo>
                  <a:cubicBezTo>
                    <a:pt x="30" y="272"/>
                    <a:pt x="46" y="285"/>
                    <a:pt x="66" y="294"/>
                  </a:cubicBezTo>
                  <a:cubicBezTo>
                    <a:pt x="85" y="303"/>
                    <a:pt x="107" y="308"/>
                    <a:pt x="131" y="308"/>
                  </a:cubicBezTo>
                  <a:cubicBezTo>
                    <a:pt x="131" y="308"/>
                    <a:pt x="131" y="308"/>
                    <a:pt x="131" y="308"/>
                  </a:cubicBezTo>
                  <a:cubicBezTo>
                    <a:pt x="155" y="308"/>
                    <a:pt x="177" y="303"/>
                    <a:pt x="197" y="294"/>
                  </a:cubicBezTo>
                  <a:cubicBezTo>
                    <a:pt x="217" y="285"/>
                    <a:pt x="234" y="272"/>
                    <a:pt x="246" y="253"/>
                  </a:cubicBezTo>
                  <a:cubicBezTo>
                    <a:pt x="258" y="235"/>
                    <a:pt x="264" y="212"/>
                    <a:pt x="264" y="184"/>
                  </a:cubicBezTo>
                  <a:cubicBezTo>
                    <a:pt x="264" y="4"/>
                    <a:pt x="264" y="4"/>
                    <a:pt x="264" y="4"/>
                  </a:cubicBezTo>
                  <a:cubicBezTo>
                    <a:pt x="264" y="2"/>
                    <a:pt x="263" y="0"/>
                    <a:pt x="261" y="0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88" y="0"/>
                    <a:pt x="186" y="2"/>
                    <a:pt x="186" y="4"/>
                  </a:cubicBezTo>
                  <a:cubicBezTo>
                    <a:pt x="186" y="185"/>
                    <a:pt x="186" y="185"/>
                    <a:pt x="186" y="18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35;p150"/>
            <p:cNvSpPr/>
            <p:nvPr/>
          </p:nvSpPr>
          <p:spPr>
            <a:xfrm>
              <a:off x="7362825" y="2343151"/>
              <a:ext cx="1316037" cy="1143000"/>
            </a:xfrm>
            <a:custGeom>
              <a:avLst/>
              <a:gdLst/>
              <a:ahLst/>
              <a:cxnLst/>
              <a:rect l="l" t="t" r="r" b="b"/>
              <a:pathLst>
                <a:path w="349" h="303" extrusionOk="0">
                  <a:moveTo>
                    <a:pt x="172" y="160"/>
                  </a:moveTo>
                  <a:cubicBezTo>
                    <a:pt x="86" y="2"/>
                    <a:pt x="86" y="2"/>
                    <a:pt x="86" y="2"/>
                  </a:cubicBezTo>
                  <a:cubicBezTo>
                    <a:pt x="85" y="1"/>
                    <a:pt x="84" y="0"/>
                    <a:pt x="82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292"/>
                    <a:pt x="0" y="292"/>
                    <a:pt x="0" y="292"/>
                  </a:cubicBezTo>
                  <a:cubicBezTo>
                    <a:pt x="1" y="299"/>
                    <a:pt x="1" y="299"/>
                    <a:pt x="1" y="299"/>
                  </a:cubicBezTo>
                  <a:cubicBezTo>
                    <a:pt x="1" y="301"/>
                    <a:pt x="2" y="303"/>
                    <a:pt x="4" y="303"/>
                  </a:cubicBezTo>
                  <a:cubicBezTo>
                    <a:pt x="75" y="303"/>
                    <a:pt x="75" y="303"/>
                    <a:pt x="75" y="303"/>
                  </a:cubicBezTo>
                  <a:cubicBezTo>
                    <a:pt x="77" y="303"/>
                    <a:pt x="79" y="301"/>
                    <a:pt x="79" y="299"/>
                  </a:cubicBezTo>
                  <a:cubicBezTo>
                    <a:pt x="79" y="155"/>
                    <a:pt x="79" y="155"/>
                    <a:pt x="79" y="155"/>
                  </a:cubicBezTo>
                  <a:cubicBezTo>
                    <a:pt x="79" y="151"/>
                    <a:pt x="84" y="150"/>
                    <a:pt x="85" y="153"/>
                  </a:cubicBezTo>
                  <a:cubicBezTo>
                    <a:pt x="145" y="261"/>
                    <a:pt x="145" y="261"/>
                    <a:pt x="145" y="261"/>
                  </a:cubicBezTo>
                  <a:cubicBezTo>
                    <a:pt x="146" y="262"/>
                    <a:pt x="147" y="263"/>
                    <a:pt x="148" y="263"/>
                  </a:cubicBezTo>
                  <a:cubicBezTo>
                    <a:pt x="201" y="263"/>
                    <a:pt x="201" y="263"/>
                    <a:pt x="201" y="263"/>
                  </a:cubicBezTo>
                  <a:cubicBezTo>
                    <a:pt x="202" y="263"/>
                    <a:pt x="204" y="262"/>
                    <a:pt x="204" y="261"/>
                  </a:cubicBezTo>
                  <a:cubicBezTo>
                    <a:pt x="264" y="153"/>
                    <a:pt x="264" y="153"/>
                    <a:pt x="264" y="153"/>
                  </a:cubicBezTo>
                  <a:cubicBezTo>
                    <a:pt x="266" y="150"/>
                    <a:pt x="271" y="151"/>
                    <a:pt x="271" y="155"/>
                  </a:cubicBezTo>
                  <a:cubicBezTo>
                    <a:pt x="271" y="299"/>
                    <a:pt x="271" y="299"/>
                    <a:pt x="271" y="299"/>
                  </a:cubicBezTo>
                  <a:cubicBezTo>
                    <a:pt x="271" y="301"/>
                    <a:pt x="273" y="303"/>
                    <a:pt x="275" y="303"/>
                  </a:cubicBezTo>
                  <a:cubicBezTo>
                    <a:pt x="345" y="303"/>
                    <a:pt x="345" y="303"/>
                    <a:pt x="345" y="303"/>
                  </a:cubicBezTo>
                  <a:cubicBezTo>
                    <a:pt x="347" y="303"/>
                    <a:pt x="349" y="301"/>
                    <a:pt x="349" y="299"/>
                  </a:cubicBezTo>
                  <a:cubicBezTo>
                    <a:pt x="349" y="4"/>
                    <a:pt x="349" y="4"/>
                    <a:pt x="349" y="4"/>
                  </a:cubicBezTo>
                  <a:cubicBezTo>
                    <a:pt x="349" y="2"/>
                    <a:pt x="347" y="0"/>
                    <a:pt x="345" y="0"/>
                  </a:cubicBezTo>
                  <a:cubicBezTo>
                    <a:pt x="267" y="0"/>
                    <a:pt x="267" y="0"/>
                    <a:pt x="267" y="0"/>
                  </a:cubicBezTo>
                  <a:cubicBezTo>
                    <a:pt x="266" y="0"/>
                    <a:pt x="264" y="1"/>
                    <a:pt x="264" y="2"/>
                  </a:cubicBezTo>
                  <a:cubicBezTo>
                    <a:pt x="178" y="160"/>
                    <a:pt x="178" y="160"/>
                    <a:pt x="178" y="160"/>
                  </a:cubicBezTo>
                  <a:cubicBezTo>
                    <a:pt x="177" y="163"/>
                    <a:pt x="173" y="163"/>
                    <a:pt x="172" y="16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36;p150"/>
            <p:cNvSpPr/>
            <p:nvPr/>
          </p:nvSpPr>
          <p:spPr>
            <a:xfrm>
              <a:off x="8897938" y="2343151"/>
              <a:ext cx="1314450" cy="1143000"/>
            </a:xfrm>
            <a:custGeom>
              <a:avLst/>
              <a:gdLst/>
              <a:ahLst/>
              <a:cxnLst/>
              <a:rect l="l" t="t" r="r" b="b"/>
              <a:pathLst>
                <a:path w="349" h="303" extrusionOk="0">
                  <a:moveTo>
                    <a:pt x="172" y="160"/>
                  </a:moveTo>
                  <a:cubicBezTo>
                    <a:pt x="85" y="2"/>
                    <a:pt x="85" y="2"/>
                    <a:pt x="85" y="2"/>
                  </a:cubicBezTo>
                  <a:cubicBezTo>
                    <a:pt x="85" y="1"/>
                    <a:pt x="83" y="0"/>
                    <a:pt x="82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292"/>
                    <a:pt x="0" y="292"/>
                    <a:pt x="0" y="292"/>
                  </a:cubicBezTo>
                  <a:cubicBezTo>
                    <a:pt x="0" y="299"/>
                    <a:pt x="0" y="299"/>
                    <a:pt x="0" y="299"/>
                  </a:cubicBezTo>
                  <a:cubicBezTo>
                    <a:pt x="0" y="301"/>
                    <a:pt x="2" y="303"/>
                    <a:pt x="4" y="303"/>
                  </a:cubicBezTo>
                  <a:cubicBezTo>
                    <a:pt x="75" y="303"/>
                    <a:pt x="75" y="303"/>
                    <a:pt x="75" y="303"/>
                  </a:cubicBezTo>
                  <a:cubicBezTo>
                    <a:pt x="77" y="303"/>
                    <a:pt x="78" y="301"/>
                    <a:pt x="78" y="299"/>
                  </a:cubicBezTo>
                  <a:cubicBezTo>
                    <a:pt x="78" y="155"/>
                    <a:pt x="78" y="155"/>
                    <a:pt x="78" y="155"/>
                  </a:cubicBezTo>
                  <a:cubicBezTo>
                    <a:pt x="78" y="151"/>
                    <a:pt x="83" y="150"/>
                    <a:pt x="85" y="153"/>
                  </a:cubicBezTo>
                  <a:cubicBezTo>
                    <a:pt x="145" y="261"/>
                    <a:pt x="145" y="261"/>
                    <a:pt x="145" y="261"/>
                  </a:cubicBezTo>
                  <a:cubicBezTo>
                    <a:pt x="146" y="262"/>
                    <a:pt x="147" y="263"/>
                    <a:pt x="148" y="263"/>
                  </a:cubicBezTo>
                  <a:cubicBezTo>
                    <a:pt x="201" y="263"/>
                    <a:pt x="201" y="263"/>
                    <a:pt x="201" y="263"/>
                  </a:cubicBezTo>
                  <a:cubicBezTo>
                    <a:pt x="202" y="263"/>
                    <a:pt x="203" y="262"/>
                    <a:pt x="204" y="261"/>
                  </a:cubicBezTo>
                  <a:cubicBezTo>
                    <a:pt x="264" y="153"/>
                    <a:pt x="264" y="153"/>
                    <a:pt x="264" y="153"/>
                  </a:cubicBezTo>
                  <a:cubicBezTo>
                    <a:pt x="266" y="150"/>
                    <a:pt x="271" y="151"/>
                    <a:pt x="271" y="155"/>
                  </a:cubicBezTo>
                  <a:cubicBezTo>
                    <a:pt x="271" y="299"/>
                    <a:pt x="271" y="299"/>
                    <a:pt x="271" y="299"/>
                  </a:cubicBezTo>
                  <a:cubicBezTo>
                    <a:pt x="271" y="301"/>
                    <a:pt x="272" y="303"/>
                    <a:pt x="274" y="303"/>
                  </a:cubicBezTo>
                  <a:cubicBezTo>
                    <a:pt x="345" y="303"/>
                    <a:pt x="345" y="303"/>
                    <a:pt x="345" y="303"/>
                  </a:cubicBezTo>
                  <a:cubicBezTo>
                    <a:pt x="347" y="303"/>
                    <a:pt x="349" y="301"/>
                    <a:pt x="349" y="299"/>
                  </a:cubicBezTo>
                  <a:cubicBezTo>
                    <a:pt x="349" y="4"/>
                    <a:pt x="349" y="4"/>
                    <a:pt x="349" y="4"/>
                  </a:cubicBezTo>
                  <a:cubicBezTo>
                    <a:pt x="349" y="2"/>
                    <a:pt x="347" y="0"/>
                    <a:pt x="345" y="0"/>
                  </a:cubicBezTo>
                  <a:cubicBezTo>
                    <a:pt x="267" y="0"/>
                    <a:pt x="267" y="0"/>
                    <a:pt x="267" y="0"/>
                  </a:cubicBezTo>
                  <a:cubicBezTo>
                    <a:pt x="265" y="0"/>
                    <a:pt x="264" y="1"/>
                    <a:pt x="264" y="2"/>
                  </a:cubicBezTo>
                  <a:cubicBezTo>
                    <a:pt x="178" y="160"/>
                    <a:pt x="178" y="160"/>
                    <a:pt x="178" y="160"/>
                  </a:cubicBezTo>
                  <a:cubicBezTo>
                    <a:pt x="177" y="163"/>
                    <a:pt x="173" y="163"/>
                    <a:pt x="172" y="16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37;p150"/>
            <p:cNvSpPr/>
            <p:nvPr/>
          </p:nvSpPr>
          <p:spPr>
            <a:xfrm>
              <a:off x="10434638" y="2343151"/>
              <a:ext cx="293687" cy="1143000"/>
            </a:xfrm>
            <a:custGeom>
              <a:avLst/>
              <a:gdLst/>
              <a:ahLst/>
              <a:cxnLst/>
              <a:rect l="l" t="t" r="r" b="b"/>
              <a:pathLst>
                <a:path w="78" h="303" extrusionOk="0">
                  <a:moveTo>
                    <a:pt x="74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ubicBezTo>
                    <a:pt x="0" y="299"/>
                    <a:pt x="0" y="299"/>
                    <a:pt x="0" y="299"/>
                  </a:cubicBezTo>
                  <a:cubicBezTo>
                    <a:pt x="0" y="301"/>
                    <a:pt x="1" y="303"/>
                    <a:pt x="3" y="303"/>
                  </a:cubicBezTo>
                  <a:cubicBezTo>
                    <a:pt x="74" y="303"/>
                    <a:pt x="74" y="303"/>
                    <a:pt x="74" y="303"/>
                  </a:cubicBezTo>
                  <a:cubicBezTo>
                    <a:pt x="76" y="303"/>
                    <a:pt x="78" y="301"/>
                    <a:pt x="78" y="299"/>
                  </a:cubicBezTo>
                  <a:cubicBezTo>
                    <a:pt x="78" y="4"/>
                    <a:pt x="78" y="4"/>
                    <a:pt x="78" y="4"/>
                  </a:cubicBezTo>
                  <a:cubicBezTo>
                    <a:pt x="78" y="2"/>
                    <a:pt x="76" y="0"/>
                    <a:pt x="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38;p150"/>
            <p:cNvSpPr/>
            <p:nvPr/>
          </p:nvSpPr>
          <p:spPr>
            <a:xfrm>
              <a:off x="10933113" y="2343151"/>
              <a:ext cx="968375" cy="1143000"/>
            </a:xfrm>
            <a:custGeom>
              <a:avLst/>
              <a:gdLst/>
              <a:ahLst/>
              <a:cxnLst/>
              <a:rect l="l" t="t" r="r" b="b"/>
              <a:pathLst>
                <a:path w="257" h="303" extrusionOk="0">
                  <a:moveTo>
                    <a:pt x="0" y="4"/>
                  </a:moveTo>
                  <a:cubicBezTo>
                    <a:pt x="0" y="60"/>
                    <a:pt x="0" y="60"/>
                    <a:pt x="0" y="60"/>
                  </a:cubicBezTo>
                  <a:cubicBezTo>
                    <a:pt x="0" y="62"/>
                    <a:pt x="2" y="63"/>
                    <a:pt x="4" y="63"/>
                  </a:cubicBezTo>
                  <a:cubicBezTo>
                    <a:pt x="86" y="63"/>
                    <a:pt x="86" y="63"/>
                    <a:pt x="86" y="63"/>
                  </a:cubicBezTo>
                  <a:cubicBezTo>
                    <a:pt x="88" y="63"/>
                    <a:pt x="89" y="65"/>
                    <a:pt x="89" y="67"/>
                  </a:cubicBezTo>
                  <a:cubicBezTo>
                    <a:pt x="89" y="299"/>
                    <a:pt x="89" y="299"/>
                    <a:pt x="89" y="299"/>
                  </a:cubicBezTo>
                  <a:cubicBezTo>
                    <a:pt x="89" y="301"/>
                    <a:pt x="91" y="303"/>
                    <a:pt x="93" y="303"/>
                  </a:cubicBezTo>
                  <a:cubicBezTo>
                    <a:pt x="164" y="303"/>
                    <a:pt x="164" y="303"/>
                    <a:pt x="164" y="303"/>
                  </a:cubicBezTo>
                  <a:cubicBezTo>
                    <a:pt x="166" y="303"/>
                    <a:pt x="167" y="301"/>
                    <a:pt x="167" y="299"/>
                  </a:cubicBezTo>
                  <a:cubicBezTo>
                    <a:pt x="167" y="67"/>
                    <a:pt x="167" y="67"/>
                    <a:pt x="167" y="67"/>
                  </a:cubicBezTo>
                  <a:cubicBezTo>
                    <a:pt x="167" y="65"/>
                    <a:pt x="169" y="63"/>
                    <a:pt x="171" y="63"/>
                  </a:cubicBezTo>
                  <a:cubicBezTo>
                    <a:pt x="253" y="63"/>
                    <a:pt x="253" y="63"/>
                    <a:pt x="253" y="63"/>
                  </a:cubicBezTo>
                  <a:cubicBezTo>
                    <a:pt x="255" y="63"/>
                    <a:pt x="257" y="62"/>
                    <a:pt x="257" y="60"/>
                  </a:cubicBezTo>
                  <a:cubicBezTo>
                    <a:pt x="257" y="4"/>
                    <a:pt x="257" y="4"/>
                    <a:pt x="257" y="4"/>
                  </a:cubicBezTo>
                  <a:cubicBezTo>
                    <a:pt x="257" y="2"/>
                    <a:pt x="255" y="0"/>
                    <a:pt x="253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39;p150"/>
            <p:cNvSpPr/>
            <p:nvPr/>
          </p:nvSpPr>
          <p:spPr>
            <a:xfrm>
              <a:off x="7645400" y="3814763"/>
              <a:ext cx="3181350" cy="501650"/>
            </a:xfrm>
            <a:custGeom>
              <a:avLst/>
              <a:gdLst/>
              <a:ahLst/>
              <a:cxnLst/>
              <a:rect l="l" t="t" r="r" b="b"/>
              <a:pathLst>
                <a:path w="844" h="133" extrusionOk="0">
                  <a:moveTo>
                    <a:pt x="96" y="130"/>
                  </a:moveTo>
                  <a:cubicBezTo>
                    <a:pt x="96" y="0"/>
                    <a:pt x="96" y="0"/>
                    <a:pt x="96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77" y="49"/>
                    <a:pt x="77" y="49"/>
                    <a:pt x="77" y="49"/>
                  </a:cubicBezTo>
                  <a:cubicBezTo>
                    <a:pt x="77" y="50"/>
                    <a:pt x="76" y="51"/>
                    <a:pt x="76" y="51"/>
                  </a:cubicBezTo>
                  <a:cubicBezTo>
                    <a:pt x="75" y="51"/>
                    <a:pt x="75" y="51"/>
                    <a:pt x="75" y="51"/>
                  </a:cubicBezTo>
                  <a:cubicBezTo>
                    <a:pt x="74" y="51"/>
                    <a:pt x="73" y="51"/>
                    <a:pt x="73" y="50"/>
                  </a:cubicBezTo>
                  <a:cubicBezTo>
                    <a:pt x="66" y="43"/>
                    <a:pt x="56" y="38"/>
                    <a:pt x="44" y="38"/>
                  </a:cubicBezTo>
                  <a:cubicBezTo>
                    <a:pt x="19" y="38"/>
                    <a:pt x="0" y="59"/>
                    <a:pt x="0" y="85"/>
                  </a:cubicBezTo>
                  <a:cubicBezTo>
                    <a:pt x="0" y="98"/>
                    <a:pt x="5" y="110"/>
                    <a:pt x="13" y="119"/>
                  </a:cubicBezTo>
                  <a:cubicBezTo>
                    <a:pt x="21" y="128"/>
                    <a:pt x="32" y="133"/>
                    <a:pt x="44" y="133"/>
                  </a:cubicBezTo>
                  <a:cubicBezTo>
                    <a:pt x="55" y="133"/>
                    <a:pt x="66" y="128"/>
                    <a:pt x="73" y="120"/>
                  </a:cubicBezTo>
                  <a:cubicBezTo>
                    <a:pt x="73" y="119"/>
                    <a:pt x="74" y="119"/>
                    <a:pt x="75" y="119"/>
                  </a:cubicBezTo>
                  <a:cubicBezTo>
                    <a:pt x="75" y="119"/>
                    <a:pt x="75" y="119"/>
                    <a:pt x="76" y="119"/>
                  </a:cubicBezTo>
                  <a:cubicBezTo>
                    <a:pt x="77" y="119"/>
                    <a:pt x="77" y="120"/>
                    <a:pt x="77" y="121"/>
                  </a:cubicBezTo>
                  <a:cubicBezTo>
                    <a:pt x="77" y="130"/>
                    <a:pt x="77" y="130"/>
                    <a:pt x="77" y="130"/>
                  </a:cubicBezTo>
                  <a:cubicBezTo>
                    <a:pt x="96" y="130"/>
                    <a:pt x="96" y="130"/>
                    <a:pt x="96" y="130"/>
                  </a:cubicBezTo>
                  <a:close/>
                  <a:moveTo>
                    <a:pt x="49" y="116"/>
                  </a:moveTo>
                  <a:cubicBezTo>
                    <a:pt x="32" y="116"/>
                    <a:pt x="19" y="102"/>
                    <a:pt x="19" y="85"/>
                  </a:cubicBezTo>
                  <a:cubicBezTo>
                    <a:pt x="19" y="68"/>
                    <a:pt x="32" y="55"/>
                    <a:pt x="49" y="55"/>
                  </a:cubicBezTo>
                  <a:cubicBezTo>
                    <a:pt x="65" y="55"/>
                    <a:pt x="78" y="68"/>
                    <a:pt x="78" y="85"/>
                  </a:cubicBezTo>
                  <a:cubicBezTo>
                    <a:pt x="78" y="102"/>
                    <a:pt x="65" y="116"/>
                    <a:pt x="49" y="116"/>
                  </a:cubicBezTo>
                  <a:close/>
                  <a:moveTo>
                    <a:pt x="204" y="130"/>
                  </a:moveTo>
                  <a:cubicBezTo>
                    <a:pt x="204" y="40"/>
                    <a:pt x="204" y="40"/>
                    <a:pt x="204" y="40"/>
                  </a:cubicBezTo>
                  <a:cubicBezTo>
                    <a:pt x="186" y="40"/>
                    <a:pt x="186" y="40"/>
                    <a:pt x="186" y="40"/>
                  </a:cubicBezTo>
                  <a:cubicBezTo>
                    <a:pt x="186" y="49"/>
                    <a:pt x="186" y="49"/>
                    <a:pt x="186" y="49"/>
                  </a:cubicBezTo>
                  <a:cubicBezTo>
                    <a:pt x="186" y="50"/>
                    <a:pt x="185" y="51"/>
                    <a:pt x="184" y="51"/>
                  </a:cubicBezTo>
                  <a:cubicBezTo>
                    <a:pt x="184" y="51"/>
                    <a:pt x="183" y="51"/>
                    <a:pt x="183" y="51"/>
                  </a:cubicBezTo>
                  <a:cubicBezTo>
                    <a:pt x="182" y="51"/>
                    <a:pt x="182" y="51"/>
                    <a:pt x="181" y="50"/>
                  </a:cubicBezTo>
                  <a:cubicBezTo>
                    <a:pt x="175" y="42"/>
                    <a:pt x="164" y="38"/>
                    <a:pt x="153" y="38"/>
                  </a:cubicBezTo>
                  <a:cubicBezTo>
                    <a:pt x="128" y="38"/>
                    <a:pt x="109" y="59"/>
                    <a:pt x="109" y="85"/>
                  </a:cubicBezTo>
                  <a:cubicBezTo>
                    <a:pt x="109" y="112"/>
                    <a:pt x="128" y="133"/>
                    <a:pt x="153" y="133"/>
                  </a:cubicBezTo>
                  <a:cubicBezTo>
                    <a:pt x="164" y="133"/>
                    <a:pt x="174" y="128"/>
                    <a:pt x="181" y="120"/>
                  </a:cubicBezTo>
                  <a:cubicBezTo>
                    <a:pt x="182" y="119"/>
                    <a:pt x="182" y="119"/>
                    <a:pt x="183" y="119"/>
                  </a:cubicBezTo>
                  <a:cubicBezTo>
                    <a:pt x="183" y="119"/>
                    <a:pt x="184" y="119"/>
                    <a:pt x="184" y="119"/>
                  </a:cubicBezTo>
                  <a:cubicBezTo>
                    <a:pt x="185" y="119"/>
                    <a:pt x="186" y="120"/>
                    <a:pt x="186" y="121"/>
                  </a:cubicBezTo>
                  <a:cubicBezTo>
                    <a:pt x="186" y="130"/>
                    <a:pt x="186" y="130"/>
                    <a:pt x="186" y="130"/>
                  </a:cubicBezTo>
                  <a:cubicBezTo>
                    <a:pt x="204" y="130"/>
                    <a:pt x="204" y="130"/>
                    <a:pt x="204" y="130"/>
                  </a:cubicBezTo>
                  <a:cubicBezTo>
                    <a:pt x="204" y="130"/>
                    <a:pt x="204" y="130"/>
                    <a:pt x="204" y="130"/>
                  </a:cubicBezTo>
                  <a:close/>
                  <a:moveTo>
                    <a:pt x="157" y="116"/>
                  </a:moveTo>
                  <a:cubicBezTo>
                    <a:pt x="141" y="116"/>
                    <a:pt x="128" y="102"/>
                    <a:pt x="128" y="85"/>
                  </a:cubicBezTo>
                  <a:cubicBezTo>
                    <a:pt x="128" y="68"/>
                    <a:pt x="141" y="55"/>
                    <a:pt x="157" y="55"/>
                  </a:cubicBezTo>
                  <a:cubicBezTo>
                    <a:pt x="174" y="55"/>
                    <a:pt x="187" y="68"/>
                    <a:pt x="187" y="85"/>
                  </a:cubicBezTo>
                  <a:cubicBezTo>
                    <a:pt x="187" y="102"/>
                    <a:pt x="174" y="116"/>
                    <a:pt x="157" y="116"/>
                  </a:cubicBezTo>
                  <a:close/>
                  <a:moveTo>
                    <a:pt x="376" y="130"/>
                  </a:moveTo>
                  <a:cubicBezTo>
                    <a:pt x="376" y="40"/>
                    <a:pt x="376" y="40"/>
                    <a:pt x="376" y="40"/>
                  </a:cubicBezTo>
                  <a:cubicBezTo>
                    <a:pt x="357" y="40"/>
                    <a:pt x="357" y="40"/>
                    <a:pt x="357" y="40"/>
                  </a:cubicBezTo>
                  <a:cubicBezTo>
                    <a:pt x="357" y="49"/>
                    <a:pt x="357" y="49"/>
                    <a:pt x="357" y="49"/>
                  </a:cubicBezTo>
                  <a:cubicBezTo>
                    <a:pt x="357" y="50"/>
                    <a:pt x="357" y="51"/>
                    <a:pt x="356" y="51"/>
                  </a:cubicBezTo>
                  <a:cubicBezTo>
                    <a:pt x="355" y="51"/>
                    <a:pt x="355" y="51"/>
                    <a:pt x="355" y="51"/>
                  </a:cubicBezTo>
                  <a:cubicBezTo>
                    <a:pt x="354" y="51"/>
                    <a:pt x="353" y="51"/>
                    <a:pt x="353" y="50"/>
                  </a:cubicBezTo>
                  <a:cubicBezTo>
                    <a:pt x="346" y="42"/>
                    <a:pt x="336" y="38"/>
                    <a:pt x="324" y="38"/>
                  </a:cubicBezTo>
                  <a:cubicBezTo>
                    <a:pt x="300" y="38"/>
                    <a:pt x="280" y="59"/>
                    <a:pt x="280" y="85"/>
                  </a:cubicBezTo>
                  <a:cubicBezTo>
                    <a:pt x="280" y="112"/>
                    <a:pt x="300" y="133"/>
                    <a:pt x="324" y="133"/>
                  </a:cubicBezTo>
                  <a:cubicBezTo>
                    <a:pt x="336" y="133"/>
                    <a:pt x="346" y="128"/>
                    <a:pt x="353" y="120"/>
                  </a:cubicBezTo>
                  <a:cubicBezTo>
                    <a:pt x="353" y="119"/>
                    <a:pt x="354" y="119"/>
                    <a:pt x="355" y="119"/>
                  </a:cubicBezTo>
                  <a:cubicBezTo>
                    <a:pt x="355" y="119"/>
                    <a:pt x="355" y="119"/>
                    <a:pt x="356" y="119"/>
                  </a:cubicBezTo>
                  <a:cubicBezTo>
                    <a:pt x="357" y="119"/>
                    <a:pt x="357" y="120"/>
                    <a:pt x="357" y="121"/>
                  </a:cubicBezTo>
                  <a:cubicBezTo>
                    <a:pt x="357" y="130"/>
                    <a:pt x="357" y="130"/>
                    <a:pt x="357" y="130"/>
                  </a:cubicBezTo>
                  <a:cubicBezTo>
                    <a:pt x="376" y="130"/>
                    <a:pt x="376" y="130"/>
                    <a:pt x="376" y="130"/>
                  </a:cubicBezTo>
                  <a:close/>
                  <a:moveTo>
                    <a:pt x="329" y="116"/>
                  </a:moveTo>
                  <a:cubicBezTo>
                    <a:pt x="312" y="116"/>
                    <a:pt x="299" y="102"/>
                    <a:pt x="299" y="85"/>
                  </a:cubicBezTo>
                  <a:cubicBezTo>
                    <a:pt x="299" y="68"/>
                    <a:pt x="312" y="55"/>
                    <a:pt x="329" y="55"/>
                  </a:cubicBezTo>
                  <a:cubicBezTo>
                    <a:pt x="345" y="55"/>
                    <a:pt x="358" y="68"/>
                    <a:pt x="358" y="85"/>
                  </a:cubicBezTo>
                  <a:cubicBezTo>
                    <a:pt x="358" y="102"/>
                    <a:pt x="345" y="116"/>
                    <a:pt x="329" y="116"/>
                  </a:cubicBezTo>
                  <a:close/>
                  <a:moveTo>
                    <a:pt x="476" y="51"/>
                  </a:moveTo>
                  <a:cubicBezTo>
                    <a:pt x="468" y="43"/>
                    <a:pt x="457" y="38"/>
                    <a:pt x="445" y="38"/>
                  </a:cubicBezTo>
                  <a:cubicBezTo>
                    <a:pt x="433" y="38"/>
                    <a:pt x="423" y="43"/>
                    <a:pt x="416" y="51"/>
                  </a:cubicBezTo>
                  <a:cubicBezTo>
                    <a:pt x="415" y="51"/>
                    <a:pt x="415" y="52"/>
                    <a:pt x="414" y="52"/>
                  </a:cubicBezTo>
                  <a:cubicBezTo>
                    <a:pt x="414" y="52"/>
                    <a:pt x="413" y="52"/>
                    <a:pt x="413" y="52"/>
                  </a:cubicBezTo>
                  <a:cubicBezTo>
                    <a:pt x="412" y="51"/>
                    <a:pt x="411" y="50"/>
                    <a:pt x="411" y="49"/>
                  </a:cubicBezTo>
                  <a:cubicBezTo>
                    <a:pt x="411" y="0"/>
                    <a:pt x="411" y="0"/>
                    <a:pt x="411" y="0"/>
                  </a:cubicBezTo>
                  <a:cubicBezTo>
                    <a:pt x="393" y="0"/>
                    <a:pt x="393" y="0"/>
                    <a:pt x="393" y="0"/>
                  </a:cubicBezTo>
                  <a:cubicBezTo>
                    <a:pt x="393" y="130"/>
                    <a:pt x="393" y="130"/>
                    <a:pt x="393" y="130"/>
                  </a:cubicBezTo>
                  <a:cubicBezTo>
                    <a:pt x="411" y="130"/>
                    <a:pt x="411" y="130"/>
                    <a:pt x="411" y="130"/>
                  </a:cubicBezTo>
                  <a:cubicBezTo>
                    <a:pt x="411" y="122"/>
                    <a:pt x="411" y="122"/>
                    <a:pt x="411" y="122"/>
                  </a:cubicBezTo>
                  <a:cubicBezTo>
                    <a:pt x="411" y="121"/>
                    <a:pt x="412" y="120"/>
                    <a:pt x="413" y="120"/>
                  </a:cubicBezTo>
                  <a:cubicBezTo>
                    <a:pt x="413" y="119"/>
                    <a:pt x="414" y="119"/>
                    <a:pt x="414" y="119"/>
                  </a:cubicBezTo>
                  <a:cubicBezTo>
                    <a:pt x="415" y="119"/>
                    <a:pt x="415" y="120"/>
                    <a:pt x="416" y="120"/>
                  </a:cubicBezTo>
                  <a:cubicBezTo>
                    <a:pt x="423" y="128"/>
                    <a:pt x="433" y="133"/>
                    <a:pt x="445" y="133"/>
                  </a:cubicBezTo>
                  <a:cubicBezTo>
                    <a:pt x="469" y="133"/>
                    <a:pt x="488" y="112"/>
                    <a:pt x="488" y="85"/>
                  </a:cubicBezTo>
                  <a:cubicBezTo>
                    <a:pt x="488" y="72"/>
                    <a:pt x="484" y="60"/>
                    <a:pt x="476" y="51"/>
                  </a:cubicBezTo>
                  <a:close/>
                  <a:moveTo>
                    <a:pt x="440" y="116"/>
                  </a:moveTo>
                  <a:cubicBezTo>
                    <a:pt x="423" y="116"/>
                    <a:pt x="411" y="102"/>
                    <a:pt x="411" y="85"/>
                  </a:cubicBezTo>
                  <a:cubicBezTo>
                    <a:pt x="411" y="68"/>
                    <a:pt x="423" y="55"/>
                    <a:pt x="440" y="55"/>
                  </a:cubicBezTo>
                  <a:cubicBezTo>
                    <a:pt x="457" y="55"/>
                    <a:pt x="469" y="68"/>
                    <a:pt x="469" y="85"/>
                  </a:cubicBezTo>
                  <a:cubicBezTo>
                    <a:pt x="469" y="102"/>
                    <a:pt x="457" y="116"/>
                    <a:pt x="440" y="116"/>
                  </a:cubicBezTo>
                  <a:close/>
                  <a:moveTo>
                    <a:pt x="548" y="58"/>
                  </a:moveTo>
                  <a:cubicBezTo>
                    <a:pt x="549" y="58"/>
                    <a:pt x="550" y="58"/>
                    <a:pt x="552" y="58"/>
                  </a:cubicBezTo>
                  <a:cubicBezTo>
                    <a:pt x="552" y="39"/>
                    <a:pt x="552" y="39"/>
                    <a:pt x="552" y="39"/>
                  </a:cubicBezTo>
                  <a:cubicBezTo>
                    <a:pt x="551" y="38"/>
                    <a:pt x="550" y="38"/>
                    <a:pt x="549" y="38"/>
                  </a:cubicBezTo>
                  <a:cubicBezTo>
                    <a:pt x="539" y="38"/>
                    <a:pt x="529" y="44"/>
                    <a:pt x="524" y="52"/>
                  </a:cubicBezTo>
                  <a:cubicBezTo>
                    <a:pt x="524" y="53"/>
                    <a:pt x="523" y="53"/>
                    <a:pt x="522" y="53"/>
                  </a:cubicBezTo>
                  <a:cubicBezTo>
                    <a:pt x="522" y="53"/>
                    <a:pt x="522" y="53"/>
                    <a:pt x="522" y="53"/>
                  </a:cubicBezTo>
                  <a:cubicBezTo>
                    <a:pt x="521" y="53"/>
                    <a:pt x="520" y="52"/>
                    <a:pt x="520" y="51"/>
                  </a:cubicBezTo>
                  <a:cubicBezTo>
                    <a:pt x="520" y="40"/>
                    <a:pt x="520" y="40"/>
                    <a:pt x="520" y="40"/>
                  </a:cubicBezTo>
                  <a:cubicBezTo>
                    <a:pt x="501" y="40"/>
                    <a:pt x="501" y="40"/>
                    <a:pt x="501" y="40"/>
                  </a:cubicBezTo>
                  <a:cubicBezTo>
                    <a:pt x="501" y="130"/>
                    <a:pt x="501" y="130"/>
                    <a:pt x="501" y="130"/>
                  </a:cubicBezTo>
                  <a:cubicBezTo>
                    <a:pt x="520" y="130"/>
                    <a:pt x="520" y="130"/>
                    <a:pt x="520" y="130"/>
                  </a:cubicBezTo>
                  <a:cubicBezTo>
                    <a:pt x="520" y="91"/>
                    <a:pt x="520" y="91"/>
                    <a:pt x="520" y="91"/>
                  </a:cubicBezTo>
                  <a:cubicBezTo>
                    <a:pt x="520" y="70"/>
                    <a:pt x="531" y="57"/>
                    <a:pt x="548" y="57"/>
                  </a:cubicBezTo>
                  <a:cubicBezTo>
                    <a:pt x="548" y="57"/>
                    <a:pt x="548" y="57"/>
                    <a:pt x="548" y="57"/>
                  </a:cubicBezTo>
                  <a:lnTo>
                    <a:pt x="548" y="58"/>
                  </a:lnTo>
                  <a:close/>
                  <a:moveTo>
                    <a:pt x="566" y="40"/>
                  </a:moveTo>
                  <a:cubicBezTo>
                    <a:pt x="566" y="130"/>
                    <a:pt x="566" y="130"/>
                    <a:pt x="566" y="130"/>
                  </a:cubicBezTo>
                  <a:cubicBezTo>
                    <a:pt x="585" y="130"/>
                    <a:pt x="585" y="130"/>
                    <a:pt x="585" y="130"/>
                  </a:cubicBezTo>
                  <a:cubicBezTo>
                    <a:pt x="585" y="40"/>
                    <a:pt x="585" y="40"/>
                    <a:pt x="585" y="40"/>
                  </a:cubicBezTo>
                  <a:lnTo>
                    <a:pt x="566" y="40"/>
                  </a:lnTo>
                  <a:close/>
                  <a:moveTo>
                    <a:pt x="575" y="0"/>
                  </a:moveTo>
                  <a:cubicBezTo>
                    <a:pt x="569" y="0"/>
                    <a:pt x="563" y="6"/>
                    <a:pt x="563" y="12"/>
                  </a:cubicBezTo>
                  <a:cubicBezTo>
                    <a:pt x="563" y="18"/>
                    <a:pt x="569" y="24"/>
                    <a:pt x="575" y="24"/>
                  </a:cubicBezTo>
                  <a:cubicBezTo>
                    <a:pt x="581" y="24"/>
                    <a:pt x="587" y="18"/>
                    <a:pt x="587" y="12"/>
                  </a:cubicBezTo>
                  <a:cubicBezTo>
                    <a:pt x="587" y="6"/>
                    <a:pt x="581" y="0"/>
                    <a:pt x="575" y="0"/>
                  </a:cubicBezTo>
                  <a:close/>
                  <a:moveTo>
                    <a:pt x="611" y="119"/>
                  </a:moveTo>
                  <a:cubicBezTo>
                    <a:pt x="620" y="128"/>
                    <a:pt x="632" y="133"/>
                    <a:pt x="645" y="133"/>
                  </a:cubicBezTo>
                  <a:cubicBezTo>
                    <a:pt x="656" y="133"/>
                    <a:pt x="665" y="130"/>
                    <a:pt x="681" y="119"/>
                  </a:cubicBezTo>
                  <a:cubicBezTo>
                    <a:pt x="671" y="108"/>
                    <a:pt x="671" y="108"/>
                    <a:pt x="671" y="108"/>
                  </a:cubicBezTo>
                  <a:cubicBezTo>
                    <a:pt x="663" y="113"/>
                    <a:pt x="655" y="116"/>
                    <a:pt x="648" y="116"/>
                  </a:cubicBezTo>
                  <a:cubicBezTo>
                    <a:pt x="630" y="116"/>
                    <a:pt x="617" y="102"/>
                    <a:pt x="617" y="85"/>
                  </a:cubicBezTo>
                  <a:cubicBezTo>
                    <a:pt x="617" y="68"/>
                    <a:pt x="630" y="55"/>
                    <a:pt x="648" y="55"/>
                  </a:cubicBezTo>
                  <a:cubicBezTo>
                    <a:pt x="656" y="55"/>
                    <a:pt x="663" y="58"/>
                    <a:pt x="670" y="63"/>
                  </a:cubicBezTo>
                  <a:cubicBezTo>
                    <a:pt x="682" y="52"/>
                    <a:pt x="682" y="52"/>
                    <a:pt x="682" y="52"/>
                  </a:cubicBezTo>
                  <a:cubicBezTo>
                    <a:pt x="668" y="39"/>
                    <a:pt x="654" y="38"/>
                    <a:pt x="646" y="38"/>
                  </a:cubicBezTo>
                  <a:cubicBezTo>
                    <a:pt x="618" y="38"/>
                    <a:pt x="598" y="58"/>
                    <a:pt x="598" y="85"/>
                  </a:cubicBezTo>
                  <a:cubicBezTo>
                    <a:pt x="598" y="99"/>
                    <a:pt x="603" y="111"/>
                    <a:pt x="611" y="119"/>
                  </a:cubicBezTo>
                  <a:cubicBezTo>
                    <a:pt x="611" y="119"/>
                    <a:pt x="611" y="119"/>
                    <a:pt x="611" y="119"/>
                  </a:cubicBezTo>
                  <a:close/>
                  <a:moveTo>
                    <a:pt x="717" y="90"/>
                  </a:moveTo>
                  <a:cubicBezTo>
                    <a:pt x="718" y="90"/>
                    <a:pt x="719" y="89"/>
                    <a:pt x="719" y="89"/>
                  </a:cubicBezTo>
                  <a:cubicBezTo>
                    <a:pt x="719" y="89"/>
                    <a:pt x="719" y="89"/>
                    <a:pt x="719" y="89"/>
                  </a:cubicBezTo>
                  <a:cubicBezTo>
                    <a:pt x="720" y="89"/>
                    <a:pt x="721" y="90"/>
                    <a:pt x="721" y="90"/>
                  </a:cubicBezTo>
                  <a:cubicBezTo>
                    <a:pt x="753" y="130"/>
                    <a:pt x="753" y="130"/>
                    <a:pt x="753" y="130"/>
                  </a:cubicBezTo>
                  <a:cubicBezTo>
                    <a:pt x="776" y="130"/>
                    <a:pt x="776" y="130"/>
                    <a:pt x="776" y="130"/>
                  </a:cubicBezTo>
                  <a:cubicBezTo>
                    <a:pt x="735" y="81"/>
                    <a:pt x="735" y="81"/>
                    <a:pt x="735" y="81"/>
                  </a:cubicBezTo>
                  <a:cubicBezTo>
                    <a:pt x="735" y="80"/>
                    <a:pt x="735" y="78"/>
                    <a:pt x="736" y="77"/>
                  </a:cubicBezTo>
                  <a:cubicBezTo>
                    <a:pt x="773" y="40"/>
                    <a:pt x="773" y="40"/>
                    <a:pt x="773" y="40"/>
                  </a:cubicBezTo>
                  <a:cubicBezTo>
                    <a:pt x="750" y="40"/>
                    <a:pt x="750" y="40"/>
                    <a:pt x="750" y="40"/>
                  </a:cubicBezTo>
                  <a:cubicBezTo>
                    <a:pt x="717" y="73"/>
                    <a:pt x="717" y="73"/>
                    <a:pt x="717" y="73"/>
                  </a:cubicBezTo>
                  <a:cubicBezTo>
                    <a:pt x="717" y="74"/>
                    <a:pt x="716" y="74"/>
                    <a:pt x="715" y="74"/>
                  </a:cubicBezTo>
                  <a:cubicBezTo>
                    <a:pt x="715" y="74"/>
                    <a:pt x="715" y="74"/>
                    <a:pt x="714" y="74"/>
                  </a:cubicBezTo>
                  <a:cubicBezTo>
                    <a:pt x="714" y="74"/>
                    <a:pt x="713" y="73"/>
                    <a:pt x="713" y="72"/>
                  </a:cubicBezTo>
                  <a:cubicBezTo>
                    <a:pt x="713" y="0"/>
                    <a:pt x="713" y="0"/>
                    <a:pt x="713" y="0"/>
                  </a:cubicBezTo>
                  <a:cubicBezTo>
                    <a:pt x="694" y="0"/>
                    <a:pt x="694" y="0"/>
                    <a:pt x="694" y="0"/>
                  </a:cubicBezTo>
                  <a:cubicBezTo>
                    <a:pt x="694" y="130"/>
                    <a:pt x="694" y="130"/>
                    <a:pt x="694" y="130"/>
                  </a:cubicBezTo>
                  <a:cubicBezTo>
                    <a:pt x="713" y="130"/>
                    <a:pt x="713" y="130"/>
                    <a:pt x="713" y="130"/>
                  </a:cubicBezTo>
                  <a:cubicBezTo>
                    <a:pt x="713" y="95"/>
                    <a:pt x="713" y="95"/>
                    <a:pt x="713" y="95"/>
                  </a:cubicBezTo>
                  <a:cubicBezTo>
                    <a:pt x="713" y="95"/>
                    <a:pt x="713" y="94"/>
                    <a:pt x="714" y="94"/>
                  </a:cubicBezTo>
                  <a:cubicBezTo>
                    <a:pt x="717" y="90"/>
                    <a:pt x="717" y="90"/>
                    <a:pt x="717" y="90"/>
                  </a:cubicBezTo>
                  <a:cubicBezTo>
                    <a:pt x="717" y="90"/>
                    <a:pt x="717" y="90"/>
                    <a:pt x="717" y="90"/>
                  </a:cubicBezTo>
                  <a:close/>
                  <a:moveTo>
                    <a:pt x="811" y="133"/>
                  </a:moveTo>
                  <a:cubicBezTo>
                    <a:pt x="827" y="133"/>
                    <a:pt x="844" y="123"/>
                    <a:pt x="844" y="104"/>
                  </a:cubicBezTo>
                  <a:cubicBezTo>
                    <a:pt x="844" y="92"/>
                    <a:pt x="836" y="83"/>
                    <a:pt x="820" y="78"/>
                  </a:cubicBezTo>
                  <a:cubicBezTo>
                    <a:pt x="809" y="75"/>
                    <a:pt x="809" y="75"/>
                    <a:pt x="809" y="75"/>
                  </a:cubicBezTo>
                  <a:cubicBezTo>
                    <a:pt x="801" y="72"/>
                    <a:pt x="798" y="68"/>
                    <a:pt x="798" y="63"/>
                  </a:cubicBezTo>
                  <a:cubicBezTo>
                    <a:pt x="798" y="57"/>
                    <a:pt x="803" y="53"/>
                    <a:pt x="810" y="53"/>
                  </a:cubicBezTo>
                  <a:cubicBezTo>
                    <a:pt x="817" y="53"/>
                    <a:pt x="823" y="57"/>
                    <a:pt x="827" y="65"/>
                  </a:cubicBezTo>
                  <a:cubicBezTo>
                    <a:pt x="842" y="57"/>
                    <a:pt x="842" y="57"/>
                    <a:pt x="842" y="57"/>
                  </a:cubicBezTo>
                  <a:cubicBezTo>
                    <a:pt x="836" y="45"/>
                    <a:pt x="824" y="38"/>
                    <a:pt x="810" y="38"/>
                  </a:cubicBezTo>
                  <a:cubicBezTo>
                    <a:pt x="793" y="38"/>
                    <a:pt x="780" y="49"/>
                    <a:pt x="780" y="65"/>
                  </a:cubicBezTo>
                  <a:cubicBezTo>
                    <a:pt x="780" y="77"/>
                    <a:pt x="787" y="86"/>
                    <a:pt x="802" y="90"/>
                  </a:cubicBezTo>
                  <a:cubicBezTo>
                    <a:pt x="814" y="94"/>
                    <a:pt x="814" y="94"/>
                    <a:pt x="814" y="94"/>
                  </a:cubicBezTo>
                  <a:cubicBezTo>
                    <a:pt x="822" y="97"/>
                    <a:pt x="825" y="100"/>
                    <a:pt x="825" y="106"/>
                  </a:cubicBezTo>
                  <a:cubicBezTo>
                    <a:pt x="825" y="114"/>
                    <a:pt x="818" y="117"/>
                    <a:pt x="811" y="117"/>
                  </a:cubicBezTo>
                  <a:cubicBezTo>
                    <a:pt x="803" y="117"/>
                    <a:pt x="796" y="112"/>
                    <a:pt x="792" y="103"/>
                  </a:cubicBezTo>
                  <a:cubicBezTo>
                    <a:pt x="777" y="111"/>
                    <a:pt x="777" y="111"/>
                    <a:pt x="777" y="111"/>
                  </a:cubicBezTo>
                  <a:cubicBezTo>
                    <a:pt x="782" y="124"/>
                    <a:pt x="795" y="133"/>
                    <a:pt x="811" y="133"/>
                  </a:cubicBezTo>
                  <a:cubicBezTo>
                    <a:pt x="811" y="133"/>
                    <a:pt x="811" y="133"/>
                    <a:pt x="811" y="133"/>
                  </a:cubicBezTo>
                  <a:close/>
                  <a:moveTo>
                    <a:pt x="261" y="132"/>
                  </a:moveTo>
                  <a:cubicBezTo>
                    <a:pt x="267" y="132"/>
                    <a:pt x="272" y="131"/>
                    <a:pt x="276" y="131"/>
                  </a:cubicBezTo>
                  <a:cubicBezTo>
                    <a:pt x="276" y="115"/>
                    <a:pt x="276" y="115"/>
                    <a:pt x="276" y="115"/>
                  </a:cubicBezTo>
                  <a:cubicBezTo>
                    <a:pt x="273" y="115"/>
                    <a:pt x="269" y="115"/>
                    <a:pt x="266" y="115"/>
                  </a:cubicBezTo>
                  <a:cubicBezTo>
                    <a:pt x="258" y="115"/>
                    <a:pt x="251" y="114"/>
                    <a:pt x="251" y="95"/>
                  </a:cubicBezTo>
                  <a:cubicBezTo>
                    <a:pt x="251" y="58"/>
                    <a:pt x="251" y="58"/>
                    <a:pt x="251" y="58"/>
                  </a:cubicBezTo>
                  <a:cubicBezTo>
                    <a:pt x="251" y="56"/>
                    <a:pt x="252" y="55"/>
                    <a:pt x="253" y="55"/>
                  </a:cubicBezTo>
                  <a:cubicBezTo>
                    <a:pt x="272" y="55"/>
                    <a:pt x="272" y="55"/>
                    <a:pt x="272" y="55"/>
                  </a:cubicBezTo>
                  <a:cubicBezTo>
                    <a:pt x="272" y="40"/>
                    <a:pt x="272" y="40"/>
                    <a:pt x="272" y="40"/>
                  </a:cubicBezTo>
                  <a:cubicBezTo>
                    <a:pt x="253" y="40"/>
                    <a:pt x="253" y="40"/>
                    <a:pt x="253" y="40"/>
                  </a:cubicBezTo>
                  <a:cubicBezTo>
                    <a:pt x="252" y="40"/>
                    <a:pt x="251" y="39"/>
                    <a:pt x="251" y="38"/>
                  </a:cubicBezTo>
                  <a:cubicBezTo>
                    <a:pt x="251" y="12"/>
                    <a:pt x="251" y="12"/>
                    <a:pt x="251" y="12"/>
                  </a:cubicBezTo>
                  <a:cubicBezTo>
                    <a:pt x="232" y="12"/>
                    <a:pt x="232" y="12"/>
                    <a:pt x="232" y="12"/>
                  </a:cubicBezTo>
                  <a:cubicBezTo>
                    <a:pt x="232" y="38"/>
                    <a:pt x="232" y="38"/>
                    <a:pt x="232" y="38"/>
                  </a:cubicBezTo>
                  <a:cubicBezTo>
                    <a:pt x="232" y="39"/>
                    <a:pt x="231" y="40"/>
                    <a:pt x="230" y="40"/>
                  </a:cubicBezTo>
                  <a:cubicBezTo>
                    <a:pt x="216" y="40"/>
                    <a:pt x="216" y="40"/>
                    <a:pt x="216" y="40"/>
                  </a:cubicBezTo>
                  <a:cubicBezTo>
                    <a:pt x="216" y="55"/>
                    <a:pt x="216" y="55"/>
                    <a:pt x="216" y="55"/>
                  </a:cubicBezTo>
                  <a:cubicBezTo>
                    <a:pt x="230" y="55"/>
                    <a:pt x="230" y="55"/>
                    <a:pt x="230" y="55"/>
                  </a:cubicBezTo>
                  <a:cubicBezTo>
                    <a:pt x="231" y="55"/>
                    <a:pt x="232" y="56"/>
                    <a:pt x="232" y="58"/>
                  </a:cubicBezTo>
                  <a:cubicBezTo>
                    <a:pt x="232" y="100"/>
                    <a:pt x="232" y="100"/>
                    <a:pt x="232" y="100"/>
                  </a:cubicBezTo>
                  <a:cubicBezTo>
                    <a:pt x="232" y="132"/>
                    <a:pt x="253" y="132"/>
                    <a:pt x="261" y="132"/>
                  </a:cubicBezTo>
                  <a:cubicBezTo>
                    <a:pt x="261" y="132"/>
                    <a:pt x="261" y="132"/>
                    <a:pt x="261" y="13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0;p150"/>
            <p:cNvSpPr/>
            <p:nvPr/>
          </p:nvSpPr>
          <p:spPr>
            <a:xfrm>
              <a:off x="6896100" y="3779838"/>
              <a:ext cx="573087" cy="619125"/>
            </a:xfrm>
            <a:custGeom>
              <a:avLst/>
              <a:gdLst/>
              <a:ahLst/>
              <a:cxnLst/>
              <a:rect l="l" t="t" r="r" b="b"/>
              <a:pathLst>
                <a:path w="361" h="390" extrusionOk="0">
                  <a:moveTo>
                    <a:pt x="361" y="288"/>
                  </a:moveTo>
                  <a:lnTo>
                    <a:pt x="361" y="219"/>
                  </a:lnTo>
                  <a:lnTo>
                    <a:pt x="356" y="217"/>
                  </a:lnTo>
                  <a:lnTo>
                    <a:pt x="180" y="314"/>
                  </a:lnTo>
                  <a:lnTo>
                    <a:pt x="17" y="221"/>
                  </a:lnTo>
                  <a:lnTo>
                    <a:pt x="17" y="178"/>
                  </a:lnTo>
                  <a:lnTo>
                    <a:pt x="180" y="271"/>
                  </a:lnTo>
                  <a:lnTo>
                    <a:pt x="361" y="169"/>
                  </a:lnTo>
                  <a:lnTo>
                    <a:pt x="361" y="102"/>
                  </a:lnTo>
                  <a:lnTo>
                    <a:pt x="354" y="98"/>
                  </a:lnTo>
                  <a:lnTo>
                    <a:pt x="180" y="195"/>
                  </a:lnTo>
                  <a:lnTo>
                    <a:pt x="24" y="107"/>
                  </a:lnTo>
                  <a:lnTo>
                    <a:pt x="180" y="17"/>
                  </a:lnTo>
                  <a:lnTo>
                    <a:pt x="309" y="88"/>
                  </a:lnTo>
                  <a:lnTo>
                    <a:pt x="318" y="83"/>
                  </a:lnTo>
                  <a:lnTo>
                    <a:pt x="318" y="76"/>
                  </a:lnTo>
                  <a:lnTo>
                    <a:pt x="180" y="0"/>
                  </a:lnTo>
                  <a:lnTo>
                    <a:pt x="0" y="102"/>
                  </a:lnTo>
                  <a:lnTo>
                    <a:pt x="0" y="110"/>
                  </a:lnTo>
                  <a:lnTo>
                    <a:pt x="180" y="212"/>
                  </a:lnTo>
                  <a:lnTo>
                    <a:pt x="347" y="119"/>
                  </a:lnTo>
                  <a:lnTo>
                    <a:pt x="347" y="162"/>
                  </a:lnTo>
                  <a:lnTo>
                    <a:pt x="180" y="255"/>
                  </a:lnTo>
                  <a:lnTo>
                    <a:pt x="7" y="157"/>
                  </a:lnTo>
                  <a:lnTo>
                    <a:pt x="0" y="159"/>
                  </a:lnTo>
                  <a:lnTo>
                    <a:pt x="0" y="228"/>
                  </a:lnTo>
                  <a:lnTo>
                    <a:pt x="180" y="331"/>
                  </a:lnTo>
                  <a:lnTo>
                    <a:pt x="347" y="238"/>
                  </a:lnTo>
                  <a:lnTo>
                    <a:pt x="347" y="281"/>
                  </a:lnTo>
                  <a:lnTo>
                    <a:pt x="180" y="373"/>
                  </a:lnTo>
                  <a:lnTo>
                    <a:pt x="7" y="274"/>
                  </a:lnTo>
                  <a:lnTo>
                    <a:pt x="0" y="278"/>
                  </a:lnTo>
                  <a:lnTo>
                    <a:pt x="0" y="288"/>
                  </a:lnTo>
                  <a:lnTo>
                    <a:pt x="180" y="390"/>
                  </a:lnTo>
                  <a:lnTo>
                    <a:pt x="361" y="288"/>
                  </a:lnTo>
                  <a:lnTo>
                    <a:pt x="361" y="28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1;p150"/>
            <p:cNvSpPr/>
            <p:nvPr/>
          </p:nvSpPr>
          <p:spPr>
            <a:xfrm>
              <a:off x="6164263" y="3968751"/>
              <a:ext cx="252412" cy="339725"/>
            </a:xfrm>
            <a:custGeom>
              <a:avLst/>
              <a:gdLst/>
              <a:ahLst/>
              <a:cxnLst/>
              <a:rect l="l" t="t" r="r" b="b"/>
              <a:pathLst>
                <a:path w="67" h="90" extrusionOk="0">
                  <a:moveTo>
                    <a:pt x="0" y="9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45" y="0"/>
                    <a:pt x="52" y="3"/>
                    <a:pt x="57" y="7"/>
                  </a:cubicBezTo>
                  <a:cubicBezTo>
                    <a:pt x="62" y="11"/>
                    <a:pt x="65" y="17"/>
                    <a:pt x="65" y="23"/>
                  </a:cubicBezTo>
                  <a:cubicBezTo>
                    <a:pt x="65" y="29"/>
                    <a:pt x="63" y="34"/>
                    <a:pt x="60" y="37"/>
                  </a:cubicBezTo>
                  <a:cubicBezTo>
                    <a:pt x="57" y="40"/>
                    <a:pt x="53" y="43"/>
                    <a:pt x="49" y="44"/>
                  </a:cubicBezTo>
                  <a:cubicBezTo>
                    <a:pt x="54" y="45"/>
                    <a:pt x="58" y="47"/>
                    <a:pt x="62" y="51"/>
                  </a:cubicBezTo>
                  <a:cubicBezTo>
                    <a:pt x="65" y="55"/>
                    <a:pt x="67" y="60"/>
                    <a:pt x="67" y="65"/>
                  </a:cubicBezTo>
                  <a:cubicBezTo>
                    <a:pt x="67" y="73"/>
                    <a:pt x="64" y="78"/>
                    <a:pt x="59" y="83"/>
                  </a:cubicBezTo>
                  <a:cubicBezTo>
                    <a:pt x="54" y="88"/>
                    <a:pt x="47" y="90"/>
                    <a:pt x="37" y="90"/>
                  </a:cubicBezTo>
                  <a:lnTo>
                    <a:pt x="0" y="90"/>
                  </a:lnTo>
                  <a:close/>
                  <a:moveTo>
                    <a:pt x="16" y="38"/>
                  </a:moveTo>
                  <a:cubicBezTo>
                    <a:pt x="34" y="38"/>
                    <a:pt x="34" y="38"/>
                    <a:pt x="34" y="38"/>
                  </a:cubicBezTo>
                  <a:cubicBezTo>
                    <a:pt x="38" y="38"/>
                    <a:pt x="42" y="37"/>
                    <a:pt x="44" y="35"/>
                  </a:cubicBezTo>
                  <a:cubicBezTo>
                    <a:pt x="47" y="33"/>
                    <a:pt x="48" y="30"/>
                    <a:pt x="48" y="26"/>
                  </a:cubicBezTo>
                  <a:cubicBezTo>
                    <a:pt x="48" y="22"/>
                    <a:pt x="47" y="19"/>
                    <a:pt x="44" y="17"/>
                  </a:cubicBezTo>
                  <a:cubicBezTo>
                    <a:pt x="42" y="15"/>
                    <a:pt x="38" y="14"/>
                    <a:pt x="33" y="14"/>
                  </a:cubicBezTo>
                  <a:cubicBezTo>
                    <a:pt x="16" y="14"/>
                    <a:pt x="16" y="14"/>
                    <a:pt x="16" y="14"/>
                  </a:cubicBezTo>
                  <a:lnTo>
                    <a:pt x="16" y="38"/>
                  </a:lnTo>
                  <a:close/>
                  <a:moveTo>
                    <a:pt x="16" y="77"/>
                  </a:moveTo>
                  <a:cubicBezTo>
                    <a:pt x="35" y="77"/>
                    <a:pt x="35" y="77"/>
                    <a:pt x="35" y="77"/>
                  </a:cubicBezTo>
                  <a:cubicBezTo>
                    <a:pt x="40" y="77"/>
                    <a:pt x="43" y="76"/>
                    <a:pt x="46" y="73"/>
                  </a:cubicBezTo>
                  <a:cubicBezTo>
                    <a:pt x="49" y="71"/>
                    <a:pt x="50" y="68"/>
                    <a:pt x="50" y="64"/>
                  </a:cubicBezTo>
                  <a:cubicBezTo>
                    <a:pt x="50" y="60"/>
                    <a:pt x="49" y="56"/>
                    <a:pt x="46" y="54"/>
                  </a:cubicBezTo>
                  <a:cubicBezTo>
                    <a:pt x="43" y="51"/>
                    <a:pt x="39" y="50"/>
                    <a:pt x="34" y="50"/>
                  </a:cubicBezTo>
                  <a:cubicBezTo>
                    <a:pt x="16" y="50"/>
                    <a:pt x="16" y="50"/>
                    <a:pt x="16" y="50"/>
                  </a:cubicBezTo>
                  <a:lnTo>
                    <a:pt x="16" y="7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242;p150"/>
            <p:cNvSpPr/>
            <p:nvPr/>
          </p:nvSpPr>
          <p:spPr>
            <a:xfrm>
              <a:off x="6429375" y="3968751"/>
              <a:ext cx="285750" cy="339725"/>
            </a:xfrm>
            <a:custGeom>
              <a:avLst/>
              <a:gdLst/>
              <a:ahLst/>
              <a:cxnLst/>
              <a:rect l="l" t="t" r="r" b="b"/>
              <a:pathLst>
                <a:path w="180" h="214" extrusionOk="0">
                  <a:moveTo>
                    <a:pt x="71" y="214"/>
                  </a:moveTo>
                  <a:lnTo>
                    <a:pt x="71" y="138"/>
                  </a:lnTo>
                  <a:lnTo>
                    <a:pt x="0" y="0"/>
                  </a:lnTo>
                  <a:lnTo>
                    <a:pt x="45" y="0"/>
                  </a:lnTo>
                  <a:lnTo>
                    <a:pt x="90" y="100"/>
                  </a:lnTo>
                  <a:lnTo>
                    <a:pt x="137" y="0"/>
                  </a:lnTo>
                  <a:lnTo>
                    <a:pt x="180" y="0"/>
                  </a:lnTo>
                  <a:lnTo>
                    <a:pt x="109" y="138"/>
                  </a:lnTo>
                  <a:lnTo>
                    <a:pt x="109" y="214"/>
                  </a:lnTo>
                  <a:lnTo>
                    <a:pt x="71" y="2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3" name="Google Shape;243;p150"/>
          <p:cNvSpPr/>
          <p:nvPr/>
        </p:nvSpPr>
        <p:spPr>
          <a:xfrm>
            <a:off x="319313" y="348872"/>
            <a:ext cx="11550197" cy="6189811"/>
          </a:xfrm>
          <a:prstGeom prst="rect">
            <a:avLst/>
          </a:prstGeom>
          <a:noFill/>
          <a:ln w="127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CKO_Title">
  <p:cSld name="2_CKO_Title 2">
    <p:bg>
      <p:bgPr>
        <a:solidFill>
          <a:schemeClr val="dk2"/>
        </a:solidFill>
        <a:effectLst/>
      </p:bgPr>
    </p:bg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p152" descr="Shap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979341" y="2068946"/>
            <a:ext cx="4890169" cy="4469738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152"/>
          <p:cNvSpPr txBox="1">
            <a:spLocks noGrp="1"/>
          </p:cNvSpPr>
          <p:nvPr>
            <p:ph type="ctrTitle"/>
          </p:nvPr>
        </p:nvSpPr>
        <p:spPr>
          <a:xfrm>
            <a:off x="555618" y="1821837"/>
            <a:ext cx="6170100" cy="1752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Arial"/>
              <a:buNone/>
              <a:defRPr sz="4800">
                <a:solidFill>
                  <a:schemeClr val="l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cxnSp>
        <p:nvCxnSpPr>
          <p:cNvPr id="247" name="Google Shape;247;p152"/>
          <p:cNvCxnSpPr/>
          <p:nvPr/>
        </p:nvCxnSpPr>
        <p:spPr>
          <a:xfrm>
            <a:off x="555627" y="5617267"/>
            <a:ext cx="560400" cy="0"/>
          </a:xfrm>
          <a:prstGeom prst="straightConnector1">
            <a:avLst/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48" name="Google Shape;248;p152"/>
          <p:cNvSpPr txBox="1">
            <a:spLocks noGrp="1"/>
          </p:cNvSpPr>
          <p:nvPr>
            <p:ph type="subTitle" idx="1"/>
          </p:nvPr>
        </p:nvSpPr>
        <p:spPr>
          <a:xfrm>
            <a:off x="555627" y="3835400"/>
            <a:ext cx="6170100" cy="122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9pPr>
          </a:lstStyle>
          <a:p>
            <a:endParaRPr/>
          </a:p>
        </p:txBody>
      </p:sp>
      <p:sp>
        <p:nvSpPr>
          <p:cNvPr id="249" name="Google Shape;249;p152"/>
          <p:cNvSpPr txBox="1">
            <a:spLocks noGrp="1"/>
          </p:cNvSpPr>
          <p:nvPr>
            <p:ph type="body" idx="2"/>
          </p:nvPr>
        </p:nvSpPr>
        <p:spPr>
          <a:xfrm>
            <a:off x="555627" y="5783582"/>
            <a:ext cx="6170613" cy="518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1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lvl="1" indent="-35560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2000"/>
              <a:buChar char="•"/>
              <a:defRPr/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5pPr>
            <a:lvl6pPr marL="2743200" lvl="5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6pPr>
            <a:lvl7pPr marL="3200400" lvl="6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7pPr>
            <a:lvl8pPr marL="3657600" lvl="7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8pPr>
            <a:lvl9pPr marL="4114800" lvl="8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9pPr>
          </a:lstStyle>
          <a:p>
            <a:endParaRPr/>
          </a:p>
        </p:txBody>
      </p:sp>
      <p:grpSp>
        <p:nvGrpSpPr>
          <p:cNvPr id="250" name="Google Shape;250;p152"/>
          <p:cNvGrpSpPr/>
          <p:nvPr/>
        </p:nvGrpSpPr>
        <p:grpSpPr>
          <a:xfrm>
            <a:off x="555618" y="609599"/>
            <a:ext cx="1837621" cy="976811"/>
            <a:chOff x="5094288" y="776288"/>
            <a:chExt cx="6815137" cy="3622675"/>
          </a:xfrm>
        </p:grpSpPr>
        <p:sp>
          <p:nvSpPr>
            <p:cNvPr id="251" name="Google Shape;251;p152"/>
            <p:cNvSpPr/>
            <p:nvPr/>
          </p:nvSpPr>
          <p:spPr>
            <a:xfrm>
              <a:off x="9685338" y="776288"/>
              <a:ext cx="622300" cy="622300"/>
            </a:xfrm>
            <a:custGeom>
              <a:avLst/>
              <a:gdLst/>
              <a:ahLst/>
              <a:cxnLst/>
              <a:rect l="l" t="t" r="r" b="b"/>
              <a:pathLst>
                <a:path w="165" h="165" extrusionOk="0">
                  <a:moveTo>
                    <a:pt x="105" y="56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105" y="1"/>
                    <a:pt x="104" y="0"/>
                    <a:pt x="102" y="0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61" y="0"/>
                    <a:pt x="60" y="1"/>
                    <a:pt x="60" y="3"/>
                  </a:cubicBezTo>
                  <a:cubicBezTo>
                    <a:pt x="60" y="56"/>
                    <a:pt x="60" y="56"/>
                    <a:pt x="60" y="56"/>
                  </a:cubicBezTo>
                  <a:cubicBezTo>
                    <a:pt x="60" y="57"/>
                    <a:pt x="58" y="59"/>
                    <a:pt x="57" y="59"/>
                  </a:cubicBezTo>
                  <a:cubicBezTo>
                    <a:pt x="3" y="59"/>
                    <a:pt x="3" y="59"/>
                    <a:pt x="3" y="59"/>
                  </a:cubicBezTo>
                  <a:cubicBezTo>
                    <a:pt x="2" y="59"/>
                    <a:pt x="0" y="60"/>
                    <a:pt x="0" y="62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0" y="105"/>
                    <a:pt x="2" y="106"/>
                    <a:pt x="3" y="106"/>
                  </a:cubicBezTo>
                  <a:cubicBezTo>
                    <a:pt x="57" y="106"/>
                    <a:pt x="57" y="106"/>
                    <a:pt x="57" y="106"/>
                  </a:cubicBezTo>
                  <a:cubicBezTo>
                    <a:pt x="58" y="106"/>
                    <a:pt x="60" y="107"/>
                    <a:pt x="60" y="109"/>
                  </a:cubicBezTo>
                  <a:cubicBezTo>
                    <a:pt x="60" y="161"/>
                    <a:pt x="60" y="161"/>
                    <a:pt x="60" y="161"/>
                  </a:cubicBezTo>
                  <a:cubicBezTo>
                    <a:pt x="60" y="163"/>
                    <a:pt x="61" y="165"/>
                    <a:pt x="63" y="165"/>
                  </a:cubicBezTo>
                  <a:cubicBezTo>
                    <a:pt x="102" y="165"/>
                    <a:pt x="102" y="165"/>
                    <a:pt x="102" y="165"/>
                  </a:cubicBezTo>
                  <a:cubicBezTo>
                    <a:pt x="104" y="165"/>
                    <a:pt x="105" y="163"/>
                    <a:pt x="105" y="161"/>
                  </a:cubicBezTo>
                  <a:cubicBezTo>
                    <a:pt x="105" y="109"/>
                    <a:pt x="105" y="109"/>
                    <a:pt x="105" y="109"/>
                  </a:cubicBezTo>
                  <a:cubicBezTo>
                    <a:pt x="105" y="107"/>
                    <a:pt x="107" y="106"/>
                    <a:pt x="109" y="106"/>
                  </a:cubicBezTo>
                  <a:cubicBezTo>
                    <a:pt x="162" y="106"/>
                    <a:pt x="162" y="106"/>
                    <a:pt x="162" y="106"/>
                  </a:cubicBezTo>
                  <a:cubicBezTo>
                    <a:pt x="163" y="106"/>
                    <a:pt x="165" y="105"/>
                    <a:pt x="165" y="103"/>
                  </a:cubicBezTo>
                  <a:cubicBezTo>
                    <a:pt x="165" y="62"/>
                    <a:pt x="165" y="62"/>
                    <a:pt x="165" y="62"/>
                  </a:cubicBezTo>
                  <a:cubicBezTo>
                    <a:pt x="165" y="60"/>
                    <a:pt x="163" y="59"/>
                    <a:pt x="162" y="59"/>
                  </a:cubicBezTo>
                  <a:cubicBezTo>
                    <a:pt x="109" y="59"/>
                    <a:pt x="109" y="59"/>
                    <a:pt x="109" y="59"/>
                  </a:cubicBezTo>
                  <a:cubicBezTo>
                    <a:pt x="107" y="59"/>
                    <a:pt x="105" y="57"/>
                    <a:pt x="105" y="5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2;p152"/>
            <p:cNvSpPr/>
            <p:nvPr/>
          </p:nvSpPr>
          <p:spPr>
            <a:xfrm>
              <a:off x="10080625" y="776288"/>
              <a:ext cx="1387475" cy="1252538"/>
            </a:xfrm>
            <a:custGeom>
              <a:avLst/>
              <a:gdLst/>
              <a:ahLst/>
              <a:cxnLst/>
              <a:rect l="l" t="t" r="r" b="b"/>
              <a:pathLst>
                <a:path w="368" h="332" extrusionOk="0">
                  <a:moveTo>
                    <a:pt x="110" y="271"/>
                  </a:moveTo>
                  <a:cubicBezTo>
                    <a:pt x="87" y="330"/>
                    <a:pt x="87" y="330"/>
                    <a:pt x="87" y="330"/>
                  </a:cubicBezTo>
                  <a:cubicBezTo>
                    <a:pt x="86" y="331"/>
                    <a:pt x="85" y="332"/>
                    <a:pt x="84" y="332"/>
                  </a:cubicBezTo>
                  <a:cubicBezTo>
                    <a:pt x="5" y="332"/>
                    <a:pt x="5" y="332"/>
                    <a:pt x="5" y="332"/>
                  </a:cubicBezTo>
                  <a:cubicBezTo>
                    <a:pt x="2" y="332"/>
                    <a:pt x="0" y="329"/>
                    <a:pt x="1" y="327"/>
                  </a:cubicBezTo>
                  <a:cubicBezTo>
                    <a:pt x="142" y="2"/>
                    <a:pt x="142" y="2"/>
                    <a:pt x="142" y="2"/>
                  </a:cubicBezTo>
                  <a:cubicBezTo>
                    <a:pt x="142" y="1"/>
                    <a:pt x="143" y="0"/>
                    <a:pt x="145" y="0"/>
                  </a:cubicBezTo>
                  <a:cubicBezTo>
                    <a:pt x="227" y="0"/>
                    <a:pt x="227" y="0"/>
                    <a:pt x="227" y="0"/>
                  </a:cubicBezTo>
                  <a:cubicBezTo>
                    <a:pt x="229" y="0"/>
                    <a:pt x="230" y="1"/>
                    <a:pt x="230" y="2"/>
                  </a:cubicBezTo>
                  <a:cubicBezTo>
                    <a:pt x="367" y="327"/>
                    <a:pt x="367" y="327"/>
                    <a:pt x="367" y="327"/>
                  </a:cubicBezTo>
                  <a:cubicBezTo>
                    <a:pt x="368" y="329"/>
                    <a:pt x="367" y="332"/>
                    <a:pt x="364" y="332"/>
                  </a:cubicBezTo>
                  <a:cubicBezTo>
                    <a:pt x="282" y="332"/>
                    <a:pt x="282" y="332"/>
                    <a:pt x="282" y="332"/>
                  </a:cubicBezTo>
                  <a:cubicBezTo>
                    <a:pt x="280" y="332"/>
                    <a:pt x="279" y="331"/>
                    <a:pt x="278" y="330"/>
                  </a:cubicBezTo>
                  <a:cubicBezTo>
                    <a:pt x="255" y="271"/>
                    <a:pt x="255" y="271"/>
                    <a:pt x="255" y="271"/>
                  </a:cubicBezTo>
                  <a:cubicBezTo>
                    <a:pt x="110" y="271"/>
                    <a:pt x="110" y="271"/>
                    <a:pt x="110" y="271"/>
                  </a:cubicBezTo>
                  <a:close/>
                  <a:moveTo>
                    <a:pt x="183" y="84"/>
                  </a:moveTo>
                  <a:cubicBezTo>
                    <a:pt x="135" y="207"/>
                    <a:pt x="135" y="207"/>
                    <a:pt x="135" y="207"/>
                  </a:cubicBezTo>
                  <a:cubicBezTo>
                    <a:pt x="231" y="207"/>
                    <a:pt x="231" y="207"/>
                    <a:pt x="231" y="207"/>
                  </a:cubicBezTo>
                  <a:lnTo>
                    <a:pt x="183" y="8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53;p152"/>
            <p:cNvSpPr/>
            <p:nvPr/>
          </p:nvSpPr>
          <p:spPr>
            <a:xfrm>
              <a:off x="11588750" y="776288"/>
              <a:ext cx="320675" cy="1252538"/>
            </a:xfrm>
            <a:custGeom>
              <a:avLst/>
              <a:gdLst/>
              <a:ahLst/>
              <a:cxnLst/>
              <a:rect l="l" t="t" r="r" b="b"/>
              <a:pathLst>
                <a:path w="85" h="332" extrusionOk="0">
                  <a:moveTo>
                    <a:pt x="0" y="328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3" y="0"/>
                    <a:pt x="85" y="2"/>
                    <a:pt x="85" y="4"/>
                  </a:cubicBezTo>
                  <a:cubicBezTo>
                    <a:pt x="85" y="328"/>
                    <a:pt x="85" y="328"/>
                    <a:pt x="85" y="328"/>
                  </a:cubicBezTo>
                  <a:cubicBezTo>
                    <a:pt x="85" y="330"/>
                    <a:pt x="83" y="332"/>
                    <a:pt x="81" y="332"/>
                  </a:cubicBezTo>
                  <a:cubicBezTo>
                    <a:pt x="4" y="332"/>
                    <a:pt x="4" y="332"/>
                    <a:pt x="4" y="332"/>
                  </a:cubicBezTo>
                  <a:cubicBezTo>
                    <a:pt x="2" y="332"/>
                    <a:pt x="0" y="330"/>
                    <a:pt x="0" y="3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54;p152"/>
            <p:cNvSpPr/>
            <p:nvPr/>
          </p:nvSpPr>
          <p:spPr>
            <a:xfrm>
              <a:off x="5140325" y="776288"/>
              <a:ext cx="1209675" cy="1252538"/>
            </a:xfrm>
            <a:custGeom>
              <a:avLst/>
              <a:gdLst/>
              <a:ahLst/>
              <a:cxnLst/>
              <a:rect l="l" t="t" r="r" b="b"/>
              <a:pathLst>
                <a:path w="321" h="332" extrusionOk="0">
                  <a:moveTo>
                    <a:pt x="140" y="332"/>
                  </a:moveTo>
                  <a:cubicBezTo>
                    <a:pt x="4" y="332"/>
                    <a:pt x="4" y="332"/>
                    <a:pt x="4" y="332"/>
                  </a:cubicBezTo>
                  <a:cubicBezTo>
                    <a:pt x="2" y="332"/>
                    <a:pt x="0" y="331"/>
                    <a:pt x="0" y="329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43" y="0"/>
                    <a:pt x="143" y="0"/>
                    <a:pt x="143" y="0"/>
                  </a:cubicBezTo>
                  <a:cubicBezTo>
                    <a:pt x="182" y="0"/>
                    <a:pt x="214" y="8"/>
                    <a:pt x="240" y="22"/>
                  </a:cubicBezTo>
                  <a:cubicBezTo>
                    <a:pt x="268" y="38"/>
                    <a:pt x="288" y="59"/>
                    <a:pt x="301" y="84"/>
                  </a:cubicBezTo>
                  <a:cubicBezTo>
                    <a:pt x="314" y="109"/>
                    <a:pt x="321" y="137"/>
                    <a:pt x="321" y="166"/>
                  </a:cubicBezTo>
                  <a:cubicBezTo>
                    <a:pt x="321" y="202"/>
                    <a:pt x="313" y="232"/>
                    <a:pt x="297" y="257"/>
                  </a:cubicBezTo>
                  <a:cubicBezTo>
                    <a:pt x="280" y="283"/>
                    <a:pt x="257" y="302"/>
                    <a:pt x="230" y="314"/>
                  </a:cubicBezTo>
                  <a:cubicBezTo>
                    <a:pt x="202" y="326"/>
                    <a:pt x="172" y="332"/>
                    <a:pt x="140" y="332"/>
                  </a:cubicBezTo>
                  <a:cubicBezTo>
                    <a:pt x="140" y="332"/>
                    <a:pt x="140" y="332"/>
                    <a:pt x="140" y="332"/>
                  </a:cubicBezTo>
                  <a:close/>
                  <a:moveTo>
                    <a:pt x="146" y="262"/>
                  </a:moveTo>
                  <a:cubicBezTo>
                    <a:pt x="160" y="262"/>
                    <a:pt x="174" y="259"/>
                    <a:pt x="187" y="252"/>
                  </a:cubicBezTo>
                  <a:cubicBezTo>
                    <a:pt x="200" y="246"/>
                    <a:pt x="211" y="235"/>
                    <a:pt x="220" y="220"/>
                  </a:cubicBezTo>
                  <a:cubicBezTo>
                    <a:pt x="228" y="206"/>
                    <a:pt x="232" y="188"/>
                    <a:pt x="232" y="167"/>
                  </a:cubicBezTo>
                  <a:cubicBezTo>
                    <a:pt x="232" y="145"/>
                    <a:pt x="228" y="127"/>
                    <a:pt x="219" y="113"/>
                  </a:cubicBezTo>
                  <a:cubicBezTo>
                    <a:pt x="210" y="98"/>
                    <a:pt x="198" y="87"/>
                    <a:pt x="184" y="80"/>
                  </a:cubicBezTo>
                  <a:cubicBezTo>
                    <a:pt x="171" y="74"/>
                    <a:pt x="156" y="71"/>
                    <a:pt x="142" y="71"/>
                  </a:cubicBezTo>
                  <a:cubicBezTo>
                    <a:pt x="87" y="71"/>
                    <a:pt x="87" y="71"/>
                    <a:pt x="87" y="71"/>
                  </a:cubicBezTo>
                  <a:cubicBezTo>
                    <a:pt x="87" y="262"/>
                    <a:pt x="87" y="262"/>
                    <a:pt x="87" y="262"/>
                  </a:cubicBezTo>
                  <a:cubicBezTo>
                    <a:pt x="146" y="262"/>
                    <a:pt x="146" y="262"/>
                    <a:pt x="146" y="26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55;p152"/>
            <p:cNvSpPr/>
            <p:nvPr/>
          </p:nvSpPr>
          <p:spPr>
            <a:xfrm>
              <a:off x="6350000" y="776288"/>
              <a:ext cx="1390650" cy="1252538"/>
            </a:xfrm>
            <a:custGeom>
              <a:avLst/>
              <a:gdLst/>
              <a:ahLst/>
              <a:cxnLst/>
              <a:rect l="l" t="t" r="r" b="b"/>
              <a:pathLst>
                <a:path w="369" h="332" extrusionOk="0">
                  <a:moveTo>
                    <a:pt x="365" y="332"/>
                  </a:moveTo>
                  <a:cubicBezTo>
                    <a:pt x="280" y="332"/>
                    <a:pt x="280" y="332"/>
                    <a:pt x="280" y="332"/>
                  </a:cubicBezTo>
                  <a:cubicBezTo>
                    <a:pt x="279" y="332"/>
                    <a:pt x="278" y="331"/>
                    <a:pt x="277" y="330"/>
                  </a:cubicBezTo>
                  <a:cubicBezTo>
                    <a:pt x="255" y="274"/>
                    <a:pt x="255" y="274"/>
                    <a:pt x="255" y="274"/>
                  </a:cubicBezTo>
                  <a:cubicBezTo>
                    <a:pt x="111" y="274"/>
                    <a:pt x="111" y="274"/>
                    <a:pt x="111" y="274"/>
                  </a:cubicBezTo>
                  <a:cubicBezTo>
                    <a:pt x="89" y="330"/>
                    <a:pt x="89" y="330"/>
                    <a:pt x="89" y="330"/>
                  </a:cubicBezTo>
                  <a:cubicBezTo>
                    <a:pt x="88" y="331"/>
                    <a:pt x="87" y="332"/>
                    <a:pt x="85" y="332"/>
                  </a:cubicBezTo>
                  <a:cubicBezTo>
                    <a:pt x="4" y="332"/>
                    <a:pt x="4" y="332"/>
                    <a:pt x="4" y="332"/>
                  </a:cubicBezTo>
                  <a:cubicBezTo>
                    <a:pt x="2" y="332"/>
                    <a:pt x="0" y="330"/>
                    <a:pt x="1" y="327"/>
                  </a:cubicBezTo>
                  <a:cubicBezTo>
                    <a:pt x="141" y="2"/>
                    <a:pt x="141" y="2"/>
                    <a:pt x="141" y="2"/>
                  </a:cubicBezTo>
                  <a:cubicBezTo>
                    <a:pt x="141" y="1"/>
                    <a:pt x="143" y="0"/>
                    <a:pt x="144" y="0"/>
                  </a:cubicBezTo>
                  <a:cubicBezTo>
                    <a:pt x="229" y="0"/>
                    <a:pt x="229" y="0"/>
                    <a:pt x="229" y="0"/>
                  </a:cubicBezTo>
                  <a:cubicBezTo>
                    <a:pt x="230" y="0"/>
                    <a:pt x="231" y="1"/>
                    <a:pt x="232" y="2"/>
                  </a:cubicBezTo>
                  <a:cubicBezTo>
                    <a:pt x="368" y="327"/>
                    <a:pt x="368" y="327"/>
                    <a:pt x="368" y="327"/>
                  </a:cubicBezTo>
                  <a:cubicBezTo>
                    <a:pt x="369" y="330"/>
                    <a:pt x="368" y="332"/>
                    <a:pt x="365" y="332"/>
                  </a:cubicBezTo>
                  <a:close/>
                  <a:moveTo>
                    <a:pt x="229" y="207"/>
                  </a:moveTo>
                  <a:cubicBezTo>
                    <a:pt x="184" y="89"/>
                    <a:pt x="184" y="89"/>
                    <a:pt x="184" y="89"/>
                  </a:cubicBezTo>
                  <a:cubicBezTo>
                    <a:pt x="137" y="207"/>
                    <a:pt x="137" y="207"/>
                    <a:pt x="137" y="207"/>
                  </a:cubicBezTo>
                  <a:lnTo>
                    <a:pt x="229" y="20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256;p152"/>
            <p:cNvSpPr/>
            <p:nvPr/>
          </p:nvSpPr>
          <p:spPr>
            <a:xfrm>
              <a:off x="7589838" y="776288"/>
              <a:ext cx="1073150" cy="1252538"/>
            </a:xfrm>
            <a:custGeom>
              <a:avLst/>
              <a:gdLst/>
              <a:ahLst/>
              <a:cxnLst/>
              <a:rect l="l" t="t" r="r" b="b"/>
              <a:pathLst>
                <a:path w="285" h="332" extrusionOk="0">
                  <a:moveTo>
                    <a:pt x="182" y="332"/>
                  </a:moveTo>
                  <a:cubicBezTo>
                    <a:pt x="102" y="332"/>
                    <a:pt x="102" y="332"/>
                    <a:pt x="102" y="332"/>
                  </a:cubicBezTo>
                  <a:cubicBezTo>
                    <a:pt x="100" y="332"/>
                    <a:pt x="98" y="331"/>
                    <a:pt x="98" y="329"/>
                  </a:cubicBezTo>
                  <a:cubicBezTo>
                    <a:pt x="98" y="72"/>
                    <a:pt x="98" y="72"/>
                    <a:pt x="98" y="72"/>
                  </a:cubicBezTo>
                  <a:cubicBezTo>
                    <a:pt x="3" y="72"/>
                    <a:pt x="3" y="72"/>
                    <a:pt x="3" y="72"/>
                  </a:cubicBezTo>
                  <a:cubicBezTo>
                    <a:pt x="1" y="72"/>
                    <a:pt x="0" y="70"/>
                    <a:pt x="0" y="68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282" y="0"/>
                    <a:pt x="282" y="0"/>
                    <a:pt x="282" y="0"/>
                  </a:cubicBezTo>
                  <a:cubicBezTo>
                    <a:pt x="284" y="0"/>
                    <a:pt x="285" y="2"/>
                    <a:pt x="285" y="4"/>
                  </a:cubicBezTo>
                  <a:cubicBezTo>
                    <a:pt x="285" y="68"/>
                    <a:pt x="285" y="68"/>
                    <a:pt x="285" y="68"/>
                  </a:cubicBezTo>
                  <a:cubicBezTo>
                    <a:pt x="285" y="70"/>
                    <a:pt x="284" y="72"/>
                    <a:pt x="282" y="72"/>
                  </a:cubicBezTo>
                  <a:cubicBezTo>
                    <a:pt x="185" y="72"/>
                    <a:pt x="185" y="72"/>
                    <a:pt x="185" y="72"/>
                  </a:cubicBezTo>
                  <a:cubicBezTo>
                    <a:pt x="185" y="329"/>
                    <a:pt x="185" y="329"/>
                    <a:pt x="185" y="329"/>
                  </a:cubicBezTo>
                  <a:cubicBezTo>
                    <a:pt x="185" y="331"/>
                    <a:pt x="184" y="332"/>
                    <a:pt x="182" y="33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57;p152"/>
            <p:cNvSpPr/>
            <p:nvPr/>
          </p:nvSpPr>
          <p:spPr>
            <a:xfrm>
              <a:off x="8509000" y="776288"/>
              <a:ext cx="1395412" cy="1252538"/>
            </a:xfrm>
            <a:custGeom>
              <a:avLst/>
              <a:gdLst/>
              <a:ahLst/>
              <a:cxnLst/>
              <a:rect l="l" t="t" r="r" b="b"/>
              <a:pathLst>
                <a:path w="370" h="332" extrusionOk="0">
                  <a:moveTo>
                    <a:pt x="365" y="332"/>
                  </a:moveTo>
                  <a:cubicBezTo>
                    <a:pt x="281" y="332"/>
                    <a:pt x="281" y="332"/>
                    <a:pt x="281" y="332"/>
                  </a:cubicBezTo>
                  <a:cubicBezTo>
                    <a:pt x="279" y="332"/>
                    <a:pt x="278" y="331"/>
                    <a:pt x="277" y="330"/>
                  </a:cubicBezTo>
                  <a:cubicBezTo>
                    <a:pt x="255" y="274"/>
                    <a:pt x="255" y="274"/>
                    <a:pt x="255" y="274"/>
                  </a:cubicBezTo>
                  <a:cubicBezTo>
                    <a:pt x="112" y="274"/>
                    <a:pt x="112" y="274"/>
                    <a:pt x="112" y="274"/>
                  </a:cubicBezTo>
                  <a:cubicBezTo>
                    <a:pt x="89" y="330"/>
                    <a:pt x="89" y="330"/>
                    <a:pt x="89" y="330"/>
                  </a:cubicBezTo>
                  <a:cubicBezTo>
                    <a:pt x="89" y="331"/>
                    <a:pt x="87" y="332"/>
                    <a:pt x="86" y="332"/>
                  </a:cubicBezTo>
                  <a:cubicBezTo>
                    <a:pt x="4" y="332"/>
                    <a:pt x="4" y="332"/>
                    <a:pt x="4" y="332"/>
                  </a:cubicBezTo>
                  <a:cubicBezTo>
                    <a:pt x="2" y="332"/>
                    <a:pt x="0" y="330"/>
                    <a:pt x="1" y="327"/>
                  </a:cubicBezTo>
                  <a:cubicBezTo>
                    <a:pt x="141" y="2"/>
                    <a:pt x="141" y="2"/>
                    <a:pt x="141" y="2"/>
                  </a:cubicBezTo>
                  <a:cubicBezTo>
                    <a:pt x="142" y="1"/>
                    <a:pt x="143" y="0"/>
                    <a:pt x="144" y="0"/>
                  </a:cubicBezTo>
                  <a:cubicBezTo>
                    <a:pt x="229" y="0"/>
                    <a:pt x="229" y="0"/>
                    <a:pt x="229" y="0"/>
                  </a:cubicBezTo>
                  <a:cubicBezTo>
                    <a:pt x="230" y="0"/>
                    <a:pt x="232" y="1"/>
                    <a:pt x="232" y="2"/>
                  </a:cubicBezTo>
                  <a:cubicBezTo>
                    <a:pt x="369" y="327"/>
                    <a:pt x="369" y="327"/>
                    <a:pt x="369" y="327"/>
                  </a:cubicBezTo>
                  <a:cubicBezTo>
                    <a:pt x="370" y="330"/>
                    <a:pt x="368" y="332"/>
                    <a:pt x="365" y="332"/>
                  </a:cubicBezTo>
                  <a:close/>
                  <a:moveTo>
                    <a:pt x="230" y="207"/>
                  </a:moveTo>
                  <a:cubicBezTo>
                    <a:pt x="184" y="89"/>
                    <a:pt x="184" y="89"/>
                    <a:pt x="184" y="89"/>
                  </a:cubicBezTo>
                  <a:cubicBezTo>
                    <a:pt x="138" y="207"/>
                    <a:pt x="138" y="207"/>
                    <a:pt x="138" y="207"/>
                  </a:cubicBezTo>
                  <a:lnTo>
                    <a:pt x="230" y="20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258;p152"/>
            <p:cNvSpPr/>
            <p:nvPr/>
          </p:nvSpPr>
          <p:spPr>
            <a:xfrm>
              <a:off x="5094288" y="2324101"/>
              <a:ext cx="923925" cy="1181100"/>
            </a:xfrm>
            <a:custGeom>
              <a:avLst/>
              <a:gdLst/>
              <a:ahLst/>
              <a:cxnLst/>
              <a:rect l="l" t="t" r="r" b="b"/>
              <a:pathLst>
                <a:path w="245" h="313" extrusionOk="0">
                  <a:moveTo>
                    <a:pt x="197" y="143"/>
                  </a:moveTo>
                  <a:cubicBezTo>
                    <a:pt x="184" y="136"/>
                    <a:pt x="170" y="130"/>
                    <a:pt x="154" y="125"/>
                  </a:cubicBezTo>
                  <a:cubicBezTo>
                    <a:pt x="154" y="125"/>
                    <a:pt x="154" y="125"/>
                    <a:pt x="154" y="125"/>
                  </a:cubicBezTo>
                  <a:cubicBezTo>
                    <a:pt x="138" y="120"/>
                    <a:pt x="126" y="117"/>
                    <a:pt x="116" y="113"/>
                  </a:cubicBezTo>
                  <a:cubicBezTo>
                    <a:pt x="107" y="110"/>
                    <a:pt x="99" y="106"/>
                    <a:pt x="94" y="102"/>
                  </a:cubicBezTo>
                  <a:cubicBezTo>
                    <a:pt x="91" y="100"/>
                    <a:pt x="88" y="96"/>
                    <a:pt x="88" y="88"/>
                  </a:cubicBezTo>
                  <a:cubicBezTo>
                    <a:pt x="88" y="80"/>
                    <a:pt x="90" y="76"/>
                    <a:pt x="96" y="72"/>
                  </a:cubicBezTo>
                  <a:cubicBezTo>
                    <a:pt x="102" y="68"/>
                    <a:pt x="110" y="65"/>
                    <a:pt x="120" y="66"/>
                  </a:cubicBezTo>
                  <a:cubicBezTo>
                    <a:pt x="120" y="66"/>
                    <a:pt x="120" y="66"/>
                    <a:pt x="120" y="66"/>
                  </a:cubicBezTo>
                  <a:cubicBezTo>
                    <a:pt x="132" y="66"/>
                    <a:pt x="140" y="68"/>
                    <a:pt x="146" y="74"/>
                  </a:cubicBezTo>
                  <a:cubicBezTo>
                    <a:pt x="152" y="80"/>
                    <a:pt x="155" y="86"/>
                    <a:pt x="155" y="93"/>
                  </a:cubicBezTo>
                  <a:cubicBezTo>
                    <a:pt x="155" y="100"/>
                    <a:pt x="155" y="100"/>
                    <a:pt x="155" y="100"/>
                  </a:cubicBezTo>
                  <a:cubicBezTo>
                    <a:pt x="155" y="102"/>
                    <a:pt x="157" y="103"/>
                    <a:pt x="159" y="103"/>
                  </a:cubicBezTo>
                  <a:cubicBezTo>
                    <a:pt x="234" y="103"/>
                    <a:pt x="234" y="103"/>
                    <a:pt x="234" y="103"/>
                  </a:cubicBezTo>
                  <a:cubicBezTo>
                    <a:pt x="236" y="103"/>
                    <a:pt x="237" y="102"/>
                    <a:pt x="237" y="100"/>
                  </a:cubicBezTo>
                  <a:cubicBezTo>
                    <a:pt x="237" y="92"/>
                    <a:pt x="237" y="92"/>
                    <a:pt x="237" y="92"/>
                  </a:cubicBezTo>
                  <a:cubicBezTo>
                    <a:pt x="236" y="73"/>
                    <a:pt x="231" y="57"/>
                    <a:pt x="221" y="43"/>
                  </a:cubicBezTo>
                  <a:cubicBezTo>
                    <a:pt x="211" y="29"/>
                    <a:pt x="197" y="18"/>
                    <a:pt x="179" y="11"/>
                  </a:cubicBezTo>
                  <a:cubicBezTo>
                    <a:pt x="162" y="4"/>
                    <a:pt x="143" y="0"/>
                    <a:pt x="121" y="0"/>
                  </a:cubicBezTo>
                  <a:cubicBezTo>
                    <a:pt x="99" y="0"/>
                    <a:pt x="80" y="4"/>
                    <a:pt x="64" y="11"/>
                  </a:cubicBezTo>
                  <a:cubicBezTo>
                    <a:pt x="46" y="18"/>
                    <a:pt x="33" y="29"/>
                    <a:pt x="22" y="42"/>
                  </a:cubicBezTo>
                  <a:cubicBezTo>
                    <a:pt x="12" y="56"/>
                    <a:pt x="7" y="73"/>
                    <a:pt x="7" y="92"/>
                  </a:cubicBezTo>
                  <a:cubicBezTo>
                    <a:pt x="7" y="114"/>
                    <a:pt x="15" y="133"/>
                    <a:pt x="29" y="146"/>
                  </a:cubicBezTo>
                  <a:cubicBezTo>
                    <a:pt x="43" y="159"/>
                    <a:pt x="63" y="170"/>
                    <a:pt x="88" y="178"/>
                  </a:cubicBezTo>
                  <a:cubicBezTo>
                    <a:pt x="100" y="182"/>
                    <a:pt x="100" y="182"/>
                    <a:pt x="100" y="182"/>
                  </a:cubicBezTo>
                  <a:cubicBezTo>
                    <a:pt x="110" y="185"/>
                    <a:pt x="120" y="188"/>
                    <a:pt x="129" y="191"/>
                  </a:cubicBezTo>
                  <a:cubicBezTo>
                    <a:pt x="140" y="194"/>
                    <a:pt x="149" y="199"/>
                    <a:pt x="156" y="204"/>
                  </a:cubicBezTo>
                  <a:cubicBezTo>
                    <a:pt x="162" y="209"/>
                    <a:pt x="163" y="217"/>
                    <a:pt x="163" y="223"/>
                  </a:cubicBezTo>
                  <a:cubicBezTo>
                    <a:pt x="163" y="230"/>
                    <a:pt x="161" y="235"/>
                    <a:pt x="155" y="240"/>
                  </a:cubicBezTo>
                  <a:cubicBezTo>
                    <a:pt x="148" y="245"/>
                    <a:pt x="138" y="248"/>
                    <a:pt x="126" y="248"/>
                  </a:cubicBezTo>
                  <a:cubicBezTo>
                    <a:pt x="111" y="248"/>
                    <a:pt x="101" y="244"/>
                    <a:pt x="93" y="237"/>
                  </a:cubicBezTo>
                  <a:cubicBezTo>
                    <a:pt x="85" y="230"/>
                    <a:pt x="81" y="222"/>
                    <a:pt x="81" y="212"/>
                  </a:cubicBezTo>
                  <a:cubicBezTo>
                    <a:pt x="81" y="205"/>
                    <a:pt x="81" y="205"/>
                    <a:pt x="81" y="205"/>
                  </a:cubicBezTo>
                  <a:cubicBezTo>
                    <a:pt x="81" y="203"/>
                    <a:pt x="79" y="201"/>
                    <a:pt x="77" y="201"/>
                  </a:cubicBezTo>
                  <a:cubicBezTo>
                    <a:pt x="4" y="201"/>
                    <a:pt x="4" y="201"/>
                    <a:pt x="4" y="201"/>
                  </a:cubicBezTo>
                  <a:cubicBezTo>
                    <a:pt x="2" y="201"/>
                    <a:pt x="0" y="203"/>
                    <a:pt x="0" y="205"/>
                  </a:cubicBezTo>
                  <a:cubicBezTo>
                    <a:pt x="0" y="212"/>
                    <a:pt x="0" y="212"/>
                    <a:pt x="0" y="212"/>
                  </a:cubicBezTo>
                  <a:cubicBezTo>
                    <a:pt x="0" y="234"/>
                    <a:pt x="6" y="252"/>
                    <a:pt x="18" y="267"/>
                  </a:cubicBezTo>
                  <a:cubicBezTo>
                    <a:pt x="29" y="282"/>
                    <a:pt x="44" y="293"/>
                    <a:pt x="63" y="301"/>
                  </a:cubicBezTo>
                  <a:cubicBezTo>
                    <a:pt x="81" y="309"/>
                    <a:pt x="103" y="313"/>
                    <a:pt x="126" y="313"/>
                  </a:cubicBezTo>
                  <a:cubicBezTo>
                    <a:pt x="137" y="313"/>
                    <a:pt x="137" y="313"/>
                    <a:pt x="137" y="313"/>
                  </a:cubicBezTo>
                  <a:cubicBezTo>
                    <a:pt x="137" y="312"/>
                    <a:pt x="137" y="312"/>
                    <a:pt x="137" y="312"/>
                  </a:cubicBezTo>
                  <a:cubicBezTo>
                    <a:pt x="158" y="311"/>
                    <a:pt x="175" y="307"/>
                    <a:pt x="190" y="300"/>
                  </a:cubicBezTo>
                  <a:cubicBezTo>
                    <a:pt x="208" y="291"/>
                    <a:pt x="222" y="280"/>
                    <a:pt x="231" y="266"/>
                  </a:cubicBezTo>
                  <a:cubicBezTo>
                    <a:pt x="240" y="251"/>
                    <a:pt x="245" y="236"/>
                    <a:pt x="245" y="219"/>
                  </a:cubicBezTo>
                  <a:cubicBezTo>
                    <a:pt x="245" y="200"/>
                    <a:pt x="240" y="184"/>
                    <a:pt x="231" y="172"/>
                  </a:cubicBezTo>
                  <a:cubicBezTo>
                    <a:pt x="223" y="160"/>
                    <a:pt x="211" y="150"/>
                    <a:pt x="197" y="14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59;p152"/>
            <p:cNvSpPr/>
            <p:nvPr/>
          </p:nvSpPr>
          <p:spPr>
            <a:xfrm>
              <a:off x="6172200" y="2343151"/>
              <a:ext cx="995362" cy="1162050"/>
            </a:xfrm>
            <a:custGeom>
              <a:avLst/>
              <a:gdLst/>
              <a:ahLst/>
              <a:cxnLst/>
              <a:rect l="l" t="t" r="r" b="b"/>
              <a:pathLst>
                <a:path w="264" h="308" extrusionOk="0">
                  <a:moveTo>
                    <a:pt x="186" y="185"/>
                  </a:moveTo>
                  <a:cubicBezTo>
                    <a:pt x="186" y="203"/>
                    <a:pt x="182" y="217"/>
                    <a:pt x="172" y="225"/>
                  </a:cubicBezTo>
                  <a:cubicBezTo>
                    <a:pt x="163" y="234"/>
                    <a:pt x="150" y="238"/>
                    <a:pt x="132" y="238"/>
                  </a:cubicBezTo>
                  <a:cubicBezTo>
                    <a:pt x="115" y="238"/>
                    <a:pt x="101" y="234"/>
                    <a:pt x="92" y="225"/>
                  </a:cubicBezTo>
                  <a:cubicBezTo>
                    <a:pt x="83" y="217"/>
                    <a:pt x="78" y="203"/>
                    <a:pt x="78" y="185"/>
                  </a:cubicBezTo>
                  <a:cubicBezTo>
                    <a:pt x="78" y="4"/>
                    <a:pt x="78" y="4"/>
                    <a:pt x="78" y="4"/>
                  </a:cubicBezTo>
                  <a:cubicBezTo>
                    <a:pt x="78" y="2"/>
                    <a:pt x="77" y="0"/>
                    <a:pt x="75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184"/>
                    <a:pt x="0" y="184"/>
                    <a:pt x="0" y="184"/>
                  </a:cubicBezTo>
                  <a:cubicBezTo>
                    <a:pt x="0" y="212"/>
                    <a:pt x="6" y="235"/>
                    <a:pt x="18" y="253"/>
                  </a:cubicBezTo>
                  <a:cubicBezTo>
                    <a:pt x="30" y="272"/>
                    <a:pt x="46" y="285"/>
                    <a:pt x="66" y="294"/>
                  </a:cubicBezTo>
                  <a:cubicBezTo>
                    <a:pt x="85" y="303"/>
                    <a:pt x="107" y="308"/>
                    <a:pt x="131" y="308"/>
                  </a:cubicBezTo>
                  <a:cubicBezTo>
                    <a:pt x="131" y="308"/>
                    <a:pt x="131" y="308"/>
                    <a:pt x="131" y="308"/>
                  </a:cubicBezTo>
                  <a:cubicBezTo>
                    <a:pt x="155" y="308"/>
                    <a:pt x="177" y="303"/>
                    <a:pt x="197" y="294"/>
                  </a:cubicBezTo>
                  <a:cubicBezTo>
                    <a:pt x="217" y="285"/>
                    <a:pt x="234" y="272"/>
                    <a:pt x="246" y="253"/>
                  </a:cubicBezTo>
                  <a:cubicBezTo>
                    <a:pt x="258" y="235"/>
                    <a:pt x="264" y="212"/>
                    <a:pt x="264" y="184"/>
                  </a:cubicBezTo>
                  <a:cubicBezTo>
                    <a:pt x="264" y="4"/>
                    <a:pt x="264" y="4"/>
                    <a:pt x="264" y="4"/>
                  </a:cubicBezTo>
                  <a:cubicBezTo>
                    <a:pt x="264" y="2"/>
                    <a:pt x="263" y="0"/>
                    <a:pt x="261" y="0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88" y="0"/>
                    <a:pt x="186" y="2"/>
                    <a:pt x="186" y="4"/>
                  </a:cubicBezTo>
                  <a:cubicBezTo>
                    <a:pt x="186" y="185"/>
                    <a:pt x="186" y="185"/>
                    <a:pt x="186" y="18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260;p152"/>
            <p:cNvSpPr/>
            <p:nvPr/>
          </p:nvSpPr>
          <p:spPr>
            <a:xfrm>
              <a:off x="7362825" y="2343151"/>
              <a:ext cx="1316037" cy="1143000"/>
            </a:xfrm>
            <a:custGeom>
              <a:avLst/>
              <a:gdLst/>
              <a:ahLst/>
              <a:cxnLst/>
              <a:rect l="l" t="t" r="r" b="b"/>
              <a:pathLst>
                <a:path w="349" h="303" extrusionOk="0">
                  <a:moveTo>
                    <a:pt x="172" y="160"/>
                  </a:moveTo>
                  <a:cubicBezTo>
                    <a:pt x="86" y="2"/>
                    <a:pt x="86" y="2"/>
                    <a:pt x="86" y="2"/>
                  </a:cubicBezTo>
                  <a:cubicBezTo>
                    <a:pt x="85" y="1"/>
                    <a:pt x="84" y="0"/>
                    <a:pt x="82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292"/>
                    <a:pt x="0" y="292"/>
                    <a:pt x="0" y="292"/>
                  </a:cubicBezTo>
                  <a:cubicBezTo>
                    <a:pt x="1" y="299"/>
                    <a:pt x="1" y="299"/>
                    <a:pt x="1" y="299"/>
                  </a:cubicBezTo>
                  <a:cubicBezTo>
                    <a:pt x="1" y="301"/>
                    <a:pt x="2" y="303"/>
                    <a:pt x="4" y="303"/>
                  </a:cubicBezTo>
                  <a:cubicBezTo>
                    <a:pt x="75" y="303"/>
                    <a:pt x="75" y="303"/>
                    <a:pt x="75" y="303"/>
                  </a:cubicBezTo>
                  <a:cubicBezTo>
                    <a:pt x="77" y="303"/>
                    <a:pt x="79" y="301"/>
                    <a:pt x="79" y="299"/>
                  </a:cubicBezTo>
                  <a:cubicBezTo>
                    <a:pt x="79" y="155"/>
                    <a:pt x="79" y="155"/>
                    <a:pt x="79" y="155"/>
                  </a:cubicBezTo>
                  <a:cubicBezTo>
                    <a:pt x="79" y="151"/>
                    <a:pt x="84" y="150"/>
                    <a:pt x="85" y="153"/>
                  </a:cubicBezTo>
                  <a:cubicBezTo>
                    <a:pt x="145" y="261"/>
                    <a:pt x="145" y="261"/>
                    <a:pt x="145" y="261"/>
                  </a:cubicBezTo>
                  <a:cubicBezTo>
                    <a:pt x="146" y="262"/>
                    <a:pt x="147" y="263"/>
                    <a:pt x="148" y="263"/>
                  </a:cubicBezTo>
                  <a:cubicBezTo>
                    <a:pt x="201" y="263"/>
                    <a:pt x="201" y="263"/>
                    <a:pt x="201" y="263"/>
                  </a:cubicBezTo>
                  <a:cubicBezTo>
                    <a:pt x="202" y="263"/>
                    <a:pt x="204" y="262"/>
                    <a:pt x="204" y="261"/>
                  </a:cubicBezTo>
                  <a:cubicBezTo>
                    <a:pt x="264" y="153"/>
                    <a:pt x="264" y="153"/>
                    <a:pt x="264" y="153"/>
                  </a:cubicBezTo>
                  <a:cubicBezTo>
                    <a:pt x="266" y="150"/>
                    <a:pt x="271" y="151"/>
                    <a:pt x="271" y="155"/>
                  </a:cubicBezTo>
                  <a:cubicBezTo>
                    <a:pt x="271" y="299"/>
                    <a:pt x="271" y="299"/>
                    <a:pt x="271" y="299"/>
                  </a:cubicBezTo>
                  <a:cubicBezTo>
                    <a:pt x="271" y="301"/>
                    <a:pt x="273" y="303"/>
                    <a:pt x="275" y="303"/>
                  </a:cubicBezTo>
                  <a:cubicBezTo>
                    <a:pt x="345" y="303"/>
                    <a:pt x="345" y="303"/>
                    <a:pt x="345" y="303"/>
                  </a:cubicBezTo>
                  <a:cubicBezTo>
                    <a:pt x="347" y="303"/>
                    <a:pt x="349" y="301"/>
                    <a:pt x="349" y="299"/>
                  </a:cubicBezTo>
                  <a:cubicBezTo>
                    <a:pt x="349" y="4"/>
                    <a:pt x="349" y="4"/>
                    <a:pt x="349" y="4"/>
                  </a:cubicBezTo>
                  <a:cubicBezTo>
                    <a:pt x="349" y="2"/>
                    <a:pt x="347" y="0"/>
                    <a:pt x="345" y="0"/>
                  </a:cubicBezTo>
                  <a:cubicBezTo>
                    <a:pt x="267" y="0"/>
                    <a:pt x="267" y="0"/>
                    <a:pt x="267" y="0"/>
                  </a:cubicBezTo>
                  <a:cubicBezTo>
                    <a:pt x="266" y="0"/>
                    <a:pt x="264" y="1"/>
                    <a:pt x="264" y="2"/>
                  </a:cubicBezTo>
                  <a:cubicBezTo>
                    <a:pt x="178" y="160"/>
                    <a:pt x="178" y="160"/>
                    <a:pt x="178" y="160"/>
                  </a:cubicBezTo>
                  <a:cubicBezTo>
                    <a:pt x="177" y="163"/>
                    <a:pt x="173" y="163"/>
                    <a:pt x="172" y="16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1;p152"/>
            <p:cNvSpPr/>
            <p:nvPr/>
          </p:nvSpPr>
          <p:spPr>
            <a:xfrm>
              <a:off x="8897938" y="2343151"/>
              <a:ext cx="1314450" cy="1143000"/>
            </a:xfrm>
            <a:custGeom>
              <a:avLst/>
              <a:gdLst/>
              <a:ahLst/>
              <a:cxnLst/>
              <a:rect l="l" t="t" r="r" b="b"/>
              <a:pathLst>
                <a:path w="349" h="303" extrusionOk="0">
                  <a:moveTo>
                    <a:pt x="172" y="160"/>
                  </a:moveTo>
                  <a:cubicBezTo>
                    <a:pt x="85" y="2"/>
                    <a:pt x="85" y="2"/>
                    <a:pt x="85" y="2"/>
                  </a:cubicBezTo>
                  <a:cubicBezTo>
                    <a:pt x="85" y="1"/>
                    <a:pt x="83" y="0"/>
                    <a:pt x="82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292"/>
                    <a:pt x="0" y="292"/>
                    <a:pt x="0" y="292"/>
                  </a:cubicBezTo>
                  <a:cubicBezTo>
                    <a:pt x="0" y="299"/>
                    <a:pt x="0" y="299"/>
                    <a:pt x="0" y="299"/>
                  </a:cubicBezTo>
                  <a:cubicBezTo>
                    <a:pt x="0" y="301"/>
                    <a:pt x="2" y="303"/>
                    <a:pt x="4" y="303"/>
                  </a:cubicBezTo>
                  <a:cubicBezTo>
                    <a:pt x="75" y="303"/>
                    <a:pt x="75" y="303"/>
                    <a:pt x="75" y="303"/>
                  </a:cubicBezTo>
                  <a:cubicBezTo>
                    <a:pt x="77" y="303"/>
                    <a:pt x="78" y="301"/>
                    <a:pt x="78" y="299"/>
                  </a:cubicBezTo>
                  <a:cubicBezTo>
                    <a:pt x="78" y="155"/>
                    <a:pt x="78" y="155"/>
                    <a:pt x="78" y="155"/>
                  </a:cubicBezTo>
                  <a:cubicBezTo>
                    <a:pt x="78" y="151"/>
                    <a:pt x="83" y="150"/>
                    <a:pt x="85" y="153"/>
                  </a:cubicBezTo>
                  <a:cubicBezTo>
                    <a:pt x="145" y="261"/>
                    <a:pt x="145" y="261"/>
                    <a:pt x="145" y="261"/>
                  </a:cubicBezTo>
                  <a:cubicBezTo>
                    <a:pt x="146" y="262"/>
                    <a:pt x="147" y="263"/>
                    <a:pt x="148" y="263"/>
                  </a:cubicBezTo>
                  <a:cubicBezTo>
                    <a:pt x="201" y="263"/>
                    <a:pt x="201" y="263"/>
                    <a:pt x="201" y="263"/>
                  </a:cubicBezTo>
                  <a:cubicBezTo>
                    <a:pt x="202" y="263"/>
                    <a:pt x="203" y="262"/>
                    <a:pt x="204" y="261"/>
                  </a:cubicBezTo>
                  <a:cubicBezTo>
                    <a:pt x="264" y="153"/>
                    <a:pt x="264" y="153"/>
                    <a:pt x="264" y="153"/>
                  </a:cubicBezTo>
                  <a:cubicBezTo>
                    <a:pt x="266" y="150"/>
                    <a:pt x="271" y="151"/>
                    <a:pt x="271" y="155"/>
                  </a:cubicBezTo>
                  <a:cubicBezTo>
                    <a:pt x="271" y="299"/>
                    <a:pt x="271" y="299"/>
                    <a:pt x="271" y="299"/>
                  </a:cubicBezTo>
                  <a:cubicBezTo>
                    <a:pt x="271" y="301"/>
                    <a:pt x="272" y="303"/>
                    <a:pt x="274" y="303"/>
                  </a:cubicBezTo>
                  <a:cubicBezTo>
                    <a:pt x="345" y="303"/>
                    <a:pt x="345" y="303"/>
                    <a:pt x="345" y="303"/>
                  </a:cubicBezTo>
                  <a:cubicBezTo>
                    <a:pt x="347" y="303"/>
                    <a:pt x="349" y="301"/>
                    <a:pt x="349" y="299"/>
                  </a:cubicBezTo>
                  <a:cubicBezTo>
                    <a:pt x="349" y="4"/>
                    <a:pt x="349" y="4"/>
                    <a:pt x="349" y="4"/>
                  </a:cubicBezTo>
                  <a:cubicBezTo>
                    <a:pt x="349" y="2"/>
                    <a:pt x="347" y="0"/>
                    <a:pt x="345" y="0"/>
                  </a:cubicBezTo>
                  <a:cubicBezTo>
                    <a:pt x="267" y="0"/>
                    <a:pt x="267" y="0"/>
                    <a:pt x="267" y="0"/>
                  </a:cubicBezTo>
                  <a:cubicBezTo>
                    <a:pt x="265" y="0"/>
                    <a:pt x="264" y="1"/>
                    <a:pt x="264" y="2"/>
                  </a:cubicBezTo>
                  <a:cubicBezTo>
                    <a:pt x="178" y="160"/>
                    <a:pt x="178" y="160"/>
                    <a:pt x="178" y="160"/>
                  </a:cubicBezTo>
                  <a:cubicBezTo>
                    <a:pt x="177" y="163"/>
                    <a:pt x="173" y="163"/>
                    <a:pt x="172" y="16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262;p152"/>
            <p:cNvSpPr/>
            <p:nvPr/>
          </p:nvSpPr>
          <p:spPr>
            <a:xfrm>
              <a:off x="10434638" y="2343151"/>
              <a:ext cx="293687" cy="1143000"/>
            </a:xfrm>
            <a:custGeom>
              <a:avLst/>
              <a:gdLst/>
              <a:ahLst/>
              <a:cxnLst/>
              <a:rect l="l" t="t" r="r" b="b"/>
              <a:pathLst>
                <a:path w="78" h="303" extrusionOk="0">
                  <a:moveTo>
                    <a:pt x="74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ubicBezTo>
                    <a:pt x="0" y="299"/>
                    <a:pt x="0" y="299"/>
                    <a:pt x="0" y="299"/>
                  </a:cubicBezTo>
                  <a:cubicBezTo>
                    <a:pt x="0" y="301"/>
                    <a:pt x="1" y="303"/>
                    <a:pt x="3" y="303"/>
                  </a:cubicBezTo>
                  <a:cubicBezTo>
                    <a:pt x="74" y="303"/>
                    <a:pt x="74" y="303"/>
                    <a:pt x="74" y="303"/>
                  </a:cubicBezTo>
                  <a:cubicBezTo>
                    <a:pt x="76" y="303"/>
                    <a:pt x="78" y="301"/>
                    <a:pt x="78" y="299"/>
                  </a:cubicBezTo>
                  <a:cubicBezTo>
                    <a:pt x="78" y="4"/>
                    <a:pt x="78" y="4"/>
                    <a:pt x="78" y="4"/>
                  </a:cubicBezTo>
                  <a:cubicBezTo>
                    <a:pt x="78" y="2"/>
                    <a:pt x="76" y="0"/>
                    <a:pt x="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63;p152"/>
            <p:cNvSpPr/>
            <p:nvPr/>
          </p:nvSpPr>
          <p:spPr>
            <a:xfrm>
              <a:off x="10933113" y="2343151"/>
              <a:ext cx="968375" cy="1143000"/>
            </a:xfrm>
            <a:custGeom>
              <a:avLst/>
              <a:gdLst/>
              <a:ahLst/>
              <a:cxnLst/>
              <a:rect l="l" t="t" r="r" b="b"/>
              <a:pathLst>
                <a:path w="257" h="303" extrusionOk="0">
                  <a:moveTo>
                    <a:pt x="0" y="4"/>
                  </a:moveTo>
                  <a:cubicBezTo>
                    <a:pt x="0" y="60"/>
                    <a:pt x="0" y="60"/>
                    <a:pt x="0" y="60"/>
                  </a:cubicBezTo>
                  <a:cubicBezTo>
                    <a:pt x="0" y="62"/>
                    <a:pt x="2" y="63"/>
                    <a:pt x="4" y="63"/>
                  </a:cubicBezTo>
                  <a:cubicBezTo>
                    <a:pt x="86" y="63"/>
                    <a:pt x="86" y="63"/>
                    <a:pt x="86" y="63"/>
                  </a:cubicBezTo>
                  <a:cubicBezTo>
                    <a:pt x="88" y="63"/>
                    <a:pt x="89" y="65"/>
                    <a:pt x="89" y="67"/>
                  </a:cubicBezTo>
                  <a:cubicBezTo>
                    <a:pt x="89" y="299"/>
                    <a:pt x="89" y="299"/>
                    <a:pt x="89" y="299"/>
                  </a:cubicBezTo>
                  <a:cubicBezTo>
                    <a:pt x="89" y="301"/>
                    <a:pt x="91" y="303"/>
                    <a:pt x="93" y="303"/>
                  </a:cubicBezTo>
                  <a:cubicBezTo>
                    <a:pt x="164" y="303"/>
                    <a:pt x="164" y="303"/>
                    <a:pt x="164" y="303"/>
                  </a:cubicBezTo>
                  <a:cubicBezTo>
                    <a:pt x="166" y="303"/>
                    <a:pt x="167" y="301"/>
                    <a:pt x="167" y="299"/>
                  </a:cubicBezTo>
                  <a:cubicBezTo>
                    <a:pt x="167" y="67"/>
                    <a:pt x="167" y="67"/>
                    <a:pt x="167" y="67"/>
                  </a:cubicBezTo>
                  <a:cubicBezTo>
                    <a:pt x="167" y="65"/>
                    <a:pt x="169" y="63"/>
                    <a:pt x="171" y="63"/>
                  </a:cubicBezTo>
                  <a:cubicBezTo>
                    <a:pt x="253" y="63"/>
                    <a:pt x="253" y="63"/>
                    <a:pt x="253" y="63"/>
                  </a:cubicBezTo>
                  <a:cubicBezTo>
                    <a:pt x="255" y="63"/>
                    <a:pt x="257" y="62"/>
                    <a:pt x="257" y="60"/>
                  </a:cubicBezTo>
                  <a:cubicBezTo>
                    <a:pt x="257" y="4"/>
                    <a:pt x="257" y="4"/>
                    <a:pt x="257" y="4"/>
                  </a:cubicBezTo>
                  <a:cubicBezTo>
                    <a:pt x="257" y="2"/>
                    <a:pt x="255" y="0"/>
                    <a:pt x="253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64;p152"/>
            <p:cNvSpPr/>
            <p:nvPr/>
          </p:nvSpPr>
          <p:spPr>
            <a:xfrm>
              <a:off x="7645400" y="3814763"/>
              <a:ext cx="3181350" cy="501650"/>
            </a:xfrm>
            <a:custGeom>
              <a:avLst/>
              <a:gdLst/>
              <a:ahLst/>
              <a:cxnLst/>
              <a:rect l="l" t="t" r="r" b="b"/>
              <a:pathLst>
                <a:path w="844" h="133" extrusionOk="0">
                  <a:moveTo>
                    <a:pt x="96" y="130"/>
                  </a:moveTo>
                  <a:cubicBezTo>
                    <a:pt x="96" y="0"/>
                    <a:pt x="96" y="0"/>
                    <a:pt x="96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77" y="49"/>
                    <a:pt x="77" y="49"/>
                    <a:pt x="77" y="49"/>
                  </a:cubicBezTo>
                  <a:cubicBezTo>
                    <a:pt x="77" y="50"/>
                    <a:pt x="76" y="51"/>
                    <a:pt x="76" y="51"/>
                  </a:cubicBezTo>
                  <a:cubicBezTo>
                    <a:pt x="75" y="51"/>
                    <a:pt x="75" y="51"/>
                    <a:pt x="75" y="51"/>
                  </a:cubicBezTo>
                  <a:cubicBezTo>
                    <a:pt x="74" y="51"/>
                    <a:pt x="73" y="51"/>
                    <a:pt x="73" y="50"/>
                  </a:cubicBezTo>
                  <a:cubicBezTo>
                    <a:pt x="66" y="43"/>
                    <a:pt x="56" y="38"/>
                    <a:pt x="44" y="38"/>
                  </a:cubicBezTo>
                  <a:cubicBezTo>
                    <a:pt x="19" y="38"/>
                    <a:pt x="0" y="59"/>
                    <a:pt x="0" y="85"/>
                  </a:cubicBezTo>
                  <a:cubicBezTo>
                    <a:pt x="0" y="98"/>
                    <a:pt x="5" y="110"/>
                    <a:pt x="13" y="119"/>
                  </a:cubicBezTo>
                  <a:cubicBezTo>
                    <a:pt x="21" y="128"/>
                    <a:pt x="32" y="133"/>
                    <a:pt x="44" y="133"/>
                  </a:cubicBezTo>
                  <a:cubicBezTo>
                    <a:pt x="55" y="133"/>
                    <a:pt x="66" y="128"/>
                    <a:pt x="73" y="120"/>
                  </a:cubicBezTo>
                  <a:cubicBezTo>
                    <a:pt x="73" y="119"/>
                    <a:pt x="74" y="119"/>
                    <a:pt x="75" y="119"/>
                  </a:cubicBezTo>
                  <a:cubicBezTo>
                    <a:pt x="75" y="119"/>
                    <a:pt x="75" y="119"/>
                    <a:pt x="76" y="119"/>
                  </a:cubicBezTo>
                  <a:cubicBezTo>
                    <a:pt x="77" y="119"/>
                    <a:pt x="77" y="120"/>
                    <a:pt x="77" y="121"/>
                  </a:cubicBezTo>
                  <a:cubicBezTo>
                    <a:pt x="77" y="130"/>
                    <a:pt x="77" y="130"/>
                    <a:pt x="77" y="130"/>
                  </a:cubicBezTo>
                  <a:cubicBezTo>
                    <a:pt x="96" y="130"/>
                    <a:pt x="96" y="130"/>
                    <a:pt x="96" y="130"/>
                  </a:cubicBezTo>
                  <a:close/>
                  <a:moveTo>
                    <a:pt x="49" y="116"/>
                  </a:moveTo>
                  <a:cubicBezTo>
                    <a:pt x="32" y="116"/>
                    <a:pt x="19" y="102"/>
                    <a:pt x="19" y="85"/>
                  </a:cubicBezTo>
                  <a:cubicBezTo>
                    <a:pt x="19" y="68"/>
                    <a:pt x="32" y="55"/>
                    <a:pt x="49" y="55"/>
                  </a:cubicBezTo>
                  <a:cubicBezTo>
                    <a:pt x="65" y="55"/>
                    <a:pt x="78" y="68"/>
                    <a:pt x="78" y="85"/>
                  </a:cubicBezTo>
                  <a:cubicBezTo>
                    <a:pt x="78" y="102"/>
                    <a:pt x="65" y="116"/>
                    <a:pt x="49" y="116"/>
                  </a:cubicBezTo>
                  <a:close/>
                  <a:moveTo>
                    <a:pt x="204" y="130"/>
                  </a:moveTo>
                  <a:cubicBezTo>
                    <a:pt x="204" y="40"/>
                    <a:pt x="204" y="40"/>
                    <a:pt x="204" y="40"/>
                  </a:cubicBezTo>
                  <a:cubicBezTo>
                    <a:pt x="186" y="40"/>
                    <a:pt x="186" y="40"/>
                    <a:pt x="186" y="40"/>
                  </a:cubicBezTo>
                  <a:cubicBezTo>
                    <a:pt x="186" y="49"/>
                    <a:pt x="186" y="49"/>
                    <a:pt x="186" y="49"/>
                  </a:cubicBezTo>
                  <a:cubicBezTo>
                    <a:pt x="186" y="50"/>
                    <a:pt x="185" y="51"/>
                    <a:pt x="184" y="51"/>
                  </a:cubicBezTo>
                  <a:cubicBezTo>
                    <a:pt x="184" y="51"/>
                    <a:pt x="183" y="51"/>
                    <a:pt x="183" y="51"/>
                  </a:cubicBezTo>
                  <a:cubicBezTo>
                    <a:pt x="182" y="51"/>
                    <a:pt x="182" y="51"/>
                    <a:pt x="181" y="50"/>
                  </a:cubicBezTo>
                  <a:cubicBezTo>
                    <a:pt x="175" y="42"/>
                    <a:pt x="164" y="38"/>
                    <a:pt x="153" y="38"/>
                  </a:cubicBezTo>
                  <a:cubicBezTo>
                    <a:pt x="128" y="38"/>
                    <a:pt x="109" y="59"/>
                    <a:pt x="109" y="85"/>
                  </a:cubicBezTo>
                  <a:cubicBezTo>
                    <a:pt x="109" y="112"/>
                    <a:pt x="128" y="133"/>
                    <a:pt x="153" y="133"/>
                  </a:cubicBezTo>
                  <a:cubicBezTo>
                    <a:pt x="164" y="133"/>
                    <a:pt x="174" y="128"/>
                    <a:pt x="181" y="120"/>
                  </a:cubicBezTo>
                  <a:cubicBezTo>
                    <a:pt x="182" y="119"/>
                    <a:pt x="182" y="119"/>
                    <a:pt x="183" y="119"/>
                  </a:cubicBezTo>
                  <a:cubicBezTo>
                    <a:pt x="183" y="119"/>
                    <a:pt x="184" y="119"/>
                    <a:pt x="184" y="119"/>
                  </a:cubicBezTo>
                  <a:cubicBezTo>
                    <a:pt x="185" y="119"/>
                    <a:pt x="186" y="120"/>
                    <a:pt x="186" y="121"/>
                  </a:cubicBezTo>
                  <a:cubicBezTo>
                    <a:pt x="186" y="130"/>
                    <a:pt x="186" y="130"/>
                    <a:pt x="186" y="130"/>
                  </a:cubicBezTo>
                  <a:cubicBezTo>
                    <a:pt x="204" y="130"/>
                    <a:pt x="204" y="130"/>
                    <a:pt x="204" y="130"/>
                  </a:cubicBezTo>
                  <a:cubicBezTo>
                    <a:pt x="204" y="130"/>
                    <a:pt x="204" y="130"/>
                    <a:pt x="204" y="130"/>
                  </a:cubicBezTo>
                  <a:close/>
                  <a:moveTo>
                    <a:pt x="157" y="116"/>
                  </a:moveTo>
                  <a:cubicBezTo>
                    <a:pt x="141" y="116"/>
                    <a:pt x="128" y="102"/>
                    <a:pt x="128" y="85"/>
                  </a:cubicBezTo>
                  <a:cubicBezTo>
                    <a:pt x="128" y="68"/>
                    <a:pt x="141" y="55"/>
                    <a:pt x="157" y="55"/>
                  </a:cubicBezTo>
                  <a:cubicBezTo>
                    <a:pt x="174" y="55"/>
                    <a:pt x="187" y="68"/>
                    <a:pt x="187" y="85"/>
                  </a:cubicBezTo>
                  <a:cubicBezTo>
                    <a:pt x="187" y="102"/>
                    <a:pt x="174" y="116"/>
                    <a:pt x="157" y="116"/>
                  </a:cubicBezTo>
                  <a:close/>
                  <a:moveTo>
                    <a:pt x="376" y="130"/>
                  </a:moveTo>
                  <a:cubicBezTo>
                    <a:pt x="376" y="40"/>
                    <a:pt x="376" y="40"/>
                    <a:pt x="376" y="40"/>
                  </a:cubicBezTo>
                  <a:cubicBezTo>
                    <a:pt x="357" y="40"/>
                    <a:pt x="357" y="40"/>
                    <a:pt x="357" y="40"/>
                  </a:cubicBezTo>
                  <a:cubicBezTo>
                    <a:pt x="357" y="49"/>
                    <a:pt x="357" y="49"/>
                    <a:pt x="357" y="49"/>
                  </a:cubicBezTo>
                  <a:cubicBezTo>
                    <a:pt x="357" y="50"/>
                    <a:pt x="357" y="51"/>
                    <a:pt x="356" y="51"/>
                  </a:cubicBezTo>
                  <a:cubicBezTo>
                    <a:pt x="355" y="51"/>
                    <a:pt x="355" y="51"/>
                    <a:pt x="355" y="51"/>
                  </a:cubicBezTo>
                  <a:cubicBezTo>
                    <a:pt x="354" y="51"/>
                    <a:pt x="353" y="51"/>
                    <a:pt x="353" y="50"/>
                  </a:cubicBezTo>
                  <a:cubicBezTo>
                    <a:pt x="346" y="42"/>
                    <a:pt x="336" y="38"/>
                    <a:pt x="324" y="38"/>
                  </a:cubicBezTo>
                  <a:cubicBezTo>
                    <a:pt x="300" y="38"/>
                    <a:pt x="280" y="59"/>
                    <a:pt x="280" y="85"/>
                  </a:cubicBezTo>
                  <a:cubicBezTo>
                    <a:pt x="280" y="112"/>
                    <a:pt x="300" y="133"/>
                    <a:pt x="324" y="133"/>
                  </a:cubicBezTo>
                  <a:cubicBezTo>
                    <a:pt x="336" y="133"/>
                    <a:pt x="346" y="128"/>
                    <a:pt x="353" y="120"/>
                  </a:cubicBezTo>
                  <a:cubicBezTo>
                    <a:pt x="353" y="119"/>
                    <a:pt x="354" y="119"/>
                    <a:pt x="355" y="119"/>
                  </a:cubicBezTo>
                  <a:cubicBezTo>
                    <a:pt x="355" y="119"/>
                    <a:pt x="355" y="119"/>
                    <a:pt x="356" y="119"/>
                  </a:cubicBezTo>
                  <a:cubicBezTo>
                    <a:pt x="357" y="119"/>
                    <a:pt x="357" y="120"/>
                    <a:pt x="357" y="121"/>
                  </a:cubicBezTo>
                  <a:cubicBezTo>
                    <a:pt x="357" y="130"/>
                    <a:pt x="357" y="130"/>
                    <a:pt x="357" y="130"/>
                  </a:cubicBezTo>
                  <a:cubicBezTo>
                    <a:pt x="376" y="130"/>
                    <a:pt x="376" y="130"/>
                    <a:pt x="376" y="130"/>
                  </a:cubicBezTo>
                  <a:close/>
                  <a:moveTo>
                    <a:pt x="329" y="116"/>
                  </a:moveTo>
                  <a:cubicBezTo>
                    <a:pt x="312" y="116"/>
                    <a:pt x="299" y="102"/>
                    <a:pt x="299" y="85"/>
                  </a:cubicBezTo>
                  <a:cubicBezTo>
                    <a:pt x="299" y="68"/>
                    <a:pt x="312" y="55"/>
                    <a:pt x="329" y="55"/>
                  </a:cubicBezTo>
                  <a:cubicBezTo>
                    <a:pt x="345" y="55"/>
                    <a:pt x="358" y="68"/>
                    <a:pt x="358" y="85"/>
                  </a:cubicBezTo>
                  <a:cubicBezTo>
                    <a:pt x="358" y="102"/>
                    <a:pt x="345" y="116"/>
                    <a:pt x="329" y="116"/>
                  </a:cubicBezTo>
                  <a:close/>
                  <a:moveTo>
                    <a:pt x="476" y="51"/>
                  </a:moveTo>
                  <a:cubicBezTo>
                    <a:pt x="468" y="43"/>
                    <a:pt x="457" y="38"/>
                    <a:pt x="445" y="38"/>
                  </a:cubicBezTo>
                  <a:cubicBezTo>
                    <a:pt x="433" y="38"/>
                    <a:pt x="423" y="43"/>
                    <a:pt x="416" y="51"/>
                  </a:cubicBezTo>
                  <a:cubicBezTo>
                    <a:pt x="415" y="51"/>
                    <a:pt x="415" y="52"/>
                    <a:pt x="414" y="52"/>
                  </a:cubicBezTo>
                  <a:cubicBezTo>
                    <a:pt x="414" y="52"/>
                    <a:pt x="413" y="52"/>
                    <a:pt x="413" y="52"/>
                  </a:cubicBezTo>
                  <a:cubicBezTo>
                    <a:pt x="412" y="51"/>
                    <a:pt x="411" y="50"/>
                    <a:pt x="411" y="49"/>
                  </a:cubicBezTo>
                  <a:cubicBezTo>
                    <a:pt x="411" y="0"/>
                    <a:pt x="411" y="0"/>
                    <a:pt x="411" y="0"/>
                  </a:cubicBezTo>
                  <a:cubicBezTo>
                    <a:pt x="393" y="0"/>
                    <a:pt x="393" y="0"/>
                    <a:pt x="393" y="0"/>
                  </a:cubicBezTo>
                  <a:cubicBezTo>
                    <a:pt x="393" y="130"/>
                    <a:pt x="393" y="130"/>
                    <a:pt x="393" y="130"/>
                  </a:cubicBezTo>
                  <a:cubicBezTo>
                    <a:pt x="411" y="130"/>
                    <a:pt x="411" y="130"/>
                    <a:pt x="411" y="130"/>
                  </a:cubicBezTo>
                  <a:cubicBezTo>
                    <a:pt x="411" y="122"/>
                    <a:pt x="411" y="122"/>
                    <a:pt x="411" y="122"/>
                  </a:cubicBezTo>
                  <a:cubicBezTo>
                    <a:pt x="411" y="121"/>
                    <a:pt x="412" y="120"/>
                    <a:pt x="413" y="120"/>
                  </a:cubicBezTo>
                  <a:cubicBezTo>
                    <a:pt x="413" y="119"/>
                    <a:pt x="414" y="119"/>
                    <a:pt x="414" y="119"/>
                  </a:cubicBezTo>
                  <a:cubicBezTo>
                    <a:pt x="415" y="119"/>
                    <a:pt x="415" y="120"/>
                    <a:pt x="416" y="120"/>
                  </a:cubicBezTo>
                  <a:cubicBezTo>
                    <a:pt x="423" y="128"/>
                    <a:pt x="433" y="133"/>
                    <a:pt x="445" y="133"/>
                  </a:cubicBezTo>
                  <a:cubicBezTo>
                    <a:pt x="469" y="133"/>
                    <a:pt x="488" y="112"/>
                    <a:pt x="488" y="85"/>
                  </a:cubicBezTo>
                  <a:cubicBezTo>
                    <a:pt x="488" y="72"/>
                    <a:pt x="484" y="60"/>
                    <a:pt x="476" y="51"/>
                  </a:cubicBezTo>
                  <a:close/>
                  <a:moveTo>
                    <a:pt x="440" y="116"/>
                  </a:moveTo>
                  <a:cubicBezTo>
                    <a:pt x="423" y="116"/>
                    <a:pt x="411" y="102"/>
                    <a:pt x="411" y="85"/>
                  </a:cubicBezTo>
                  <a:cubicBezTo>
                    <a:pt x="411" y="68"/>
                    <a:pt x="423" y="55"/>
                    <a:pt x="440" y="55"/>
                  </a:cubicBezTo>
                  <a:cubicBezTo>
                    <a:pt x="457" y="55"/>
                    <a:pt x="469" y="68"/>
                    <a:pt x="469" y="85"/>
                  </a:cubicBezTo>
                  <a:cubicBezTo>
                    <a:pt x="469" y="102"/>
                    <a:pt x="457" y="116"/>
                    <a:pt x="440" y="116"/>
                  </a:cubicBezTo>
                  <a:close/>
                  <a:moveTo>
                    <a:pt x="548" y="58"/>
                  </a:moveTo>
                  <a:cubicBezTo>
                    <a:pt x="549" y="58"/>
                    <a:pt x="550" y="58"/>
                    <a:pt x="552" y="58"/>
                  </a:cubicBezTo>
                  <a:cubicBezTo>
                    <a:pt x="552" y="39"/>
                    <a:pt x="552" y="39"/>
                    <a:pt x="552" y="39"/>
                  </a:cubicBezTo>
                  <a:cubicBezTo>
                    <a:pt x="551" y="38"/>
                    <a:pt x="550" y="38"/>
                    <a:pt x="549" y="38"/>
                  </a:cubicBezTo>
                  <a:cubicBezTo>
                    <a:pt x="539" y="38"/>
                    <a:pt x="529" y="44"/>
                    <a:pt x="524" y="52"/>
                  </a:cubicBezTo>
                  <a:cubicBezTo>
                    <a:pt x="524" y="53"/>
                    <a:pt x="523" y="53"/>
                    <a:pt x="522" y="53"/>
                  </a:cubicBezTo>
                  <a:cubicBezTo>
                    <a:pt x="522" y="53"/>
                    <a:pt x="522" y="53"/>
                    <a:pt x="522" y="53"/>
                  </a:cubicBezTo>
                  <a:cubicBezTo>
                    <a:pt x="521" y="53"/>
                    <a:pt x="520" y="52"/>
                    <a:pt x="520" y="51"/>
                  </a:cubicBezTo>
                  <a:cubicBezTo>
                    <a:pt x="520" y="40"/>
                    <a:pt x="520" y="40"/>
                    <a:pt x="520" y="40"/>
                  </a:cubicBezTo>
                  <a:cubicBezTo>
                    <a:pt x="501" y="40"/>
                    <a:pt x="501" y="40"/>
                    <a:pt x="501" y="40"/>
                  </a:cubicBezTo>
                  <a:cubicBezTo>
                    <a:pt x="501" y="130"/>
                    <a:pt x="501" y="130"/>
                    <a:pt x="501" y="130"/>
                  </a:cubicBezTo>
                  <a:cubicBezTo>
                    <a:pt x="520" y="130"/>
                    <a:pt x="520" y="130"/>
                    <a:pt x="520" y="130"/>
                  </a:cubicBezTo>
                  <a:cubicBezTo>
                    <a:pt x="520" y="91"/>
                    <a:pt x="520" y="91"/>
                    <a:pt x="520" y="91"/>
                  </a:cubicBezTo>
                  <a:cubicBezTo>
                    <a:pt x="520" y="70"/>
                    <a:pt x="531" y="57"/>
                    <a:pt x="548" y="57"/>
                  </a:cubicBezTo>
                  <a:cubicBezTo>
                    <a:pt x="548" y="57"/>
                    <a:pt x="548" y="57"/>
                    <a:pt x="548" y="57"/>
                  </a:cubicBezTo>
                  <a:lnTo>
                    <a:pt x="548" y="58"/>
                  </a:lnTo>
                  <a:close/>
                  <a:moveTo>
                    <a:pt x="566" y="40"/>
                  </a:moveTo>
                  <a:cubicBezTo>
                    <a:pt x="566" y="130"/>
                    <a:pt x="566" y="130"/>
                    <a:pt x="566" y="130"/>
                  </a:cubicBezTo>
                  <a:cubicBezTo>
                    <a:pt x="585" y="130"/>
                    <a:pt x="585" y="130"/>
                    <a:pt x="585" y="130"/>
                  </a:cubicBezTo>
                  <a:cubicBezTo>
                    <a:pt x="585" y="40"/>
                    <a:pt x="585" y="40"/>
                    <a:pt x="585" y="40"/>
                  </a:cubicBezTo>
                  <a:lnTo>
                    <a:pt x="566" y="40"/>
                  </a:lnTo>
                  <a:close/>
                  <a:moveTo>
                    <a:pt x="575" y="0"/>
                  </a:moveTo>
                  <a:cubicBezTo>
                    <a:pt x="569" y="0"/>
                    <a:pt x="563" y="6"/>
                    <a:pt x="563" y="12"/>
                  </a:cubicBezTo>
                  <a:cubicBezTo>
                    <a:pt x="563" y="18"/>
                    <a:pt x="569" y="24"/>
                    <a:pt x="575" y="24"/>
                  </a:cubicBezTo>
                  <a:cubicBezTo>
                    <a:pt x="581" y="24"/>
                    <a:pt x="587" y="18"/>
                    <a:pt x="587" y="12"/>
                  </a:cubicBezTo>
                  <a:cubicBezTo>
                    <a:pt x="587" y="6"/>
                    <a:pt x="581" y="0"/>
                    <a:pt x="575" y="0"/>
                  </a:cubicBezTo>
                  <a:close/>
                  <a:moveTo>
                    <a:pt x="611" y="119"/>
                  </a:moveTo>
                  <a:cubicBezTo>
                    <a:pt x="620" y="128"/>
                    <a:pt x="632" y="133"/>
                    <a:pt x="645" y="133"/>
                  </a:cubicBezTo>
                  <a:cubicBezTo>
                    <a:pt x="656" y="133"/>
                    <a:pt x="665" y="130"/>
                    <a:pt x="681" y="119"/>
                  </a:cubicBezTo>
                  <a:cubicBezTo>
                    <a:pt x="671" y="108"/>
                    <a:pt x="671" y="108"/>
                    <a:pt x="671" y="108"/>
                  </a:cubicBezTo>
                  <a:cubicBezTo>
                    <a:pt x="663" y="113"/>
                    <a:pt x="655" y="116"/>
                    <a:pt x="648" y="116"/>
                  </a:cubicBezTo>
                  <a:cubicBezTo>
                    <a:pt x="630" y="116"/>
                    <a:pt x="617" y="102"/>
                    <a:pt x="617" y="85"/>
                  </a:cubicBezTo>
                  <a:cubicBezTo>
                    <a:pt x="617" y="68"/>
                    <a:pt x="630" y="55"/>
                    <a:pt x="648" y="55"/>
                  </a:cubicBezTo>
                  <a:cubicBezTo>
                    <a:pt x="656" y="55"/>
                    <a:pt x="663" y="58"/>
                    <a:pt x="670" y="63"/>
                  </a:cubicBezTo>
                  <a:cubicBezTo>
                    <a:pt x="682" y="52"/>
                    <a:pt x="682" y="52"/>
                    <a:pt x="682" y="52"/>
                  </a:cubicBezTo>
                  <a:cubicBezTo>
                    <a:pt x="668" y="39"/>
                    <a:pt x="654" y="38"/>
                    <a:pt x="646" y="38"/>
                  </a:cubicBezTo>
                  <a:cubicBezTo>
                    <a:pt x="618" y="38"/>
                    <a:pt x="598" y="58"/>
                    <a:pt x="598" y="85"/>
                  </a:cubicBezTo>
                  <a:cubicBezTo>
                    <a:pt x="598" y="99"/>
                    <a:pt x="603" y="111"/>
                    <a:pt x="611" y="119"/>
                  </a:cubicBezTo>
                  <a:cubicBezTo>
                    <a:pt x="611" y="119"/>
                    <a:pt x="611" y="119"/>
                    <a:pt x="611" y="119"/>
                  </a:cubicBezTo>
                  <a:close/>
                  <a:moveTo>
                    <a:pt x="717" y="90"/>
                  </a:moveTo>
                  <a:cubicBezTo>
                    <a:pt x="718" y="90"/>
                    <a:pt x="719" y="89"/>
                    <a:pt x="719" y="89"/>
                  </a:cubicBezTo>
                  <a:cubicBezTo>
                    <a:pt x="719" y="89"/>
                    <a:pt x="719" y="89"/>
                    <a:pt x="719" y="89"/>
                  </a:cubicBezTo>
                  <a:cubicBezTo>
                    <a:pt x="720" y="89"/>
                    <a:pt x="721" y="90"/>
                    <a:pt x="721" y="90"/>
                  </a:cubicBezTo>
                  <a:cubicBezTo>
                    <a:pt x="753" y="130"/>
                    <a:pt x="753" y="130"/>
                    <a:pt x="753" y="130"/>
                  </a:cubicBezTo>
                  <a:cubicBezTo>
                    <a:pt x="776" y="130"/>
                    <a:pt x="776" y="130"/>
                    <a:pt x="776" y="130"/>
                  </a:cubicBezTo>
                  <a:cubicBezTo>
                    <a:pt x="735" y="81"/>
                    <a:pt x="735" y="81"/>
                    <a:pt x="735" y="81"/>
                  </a:cubicBezTo>
                  <a:cubicBezTo>
                    <a:pt x="735" y="80"/>
                    <a:pt x="735" y="78"/>
                    <a:pt x="736" y="77"/>
                  </a:cubicBezTo>
                  <a:cubicBezTo>
                    <a:pt x="773" y="40"/>
                    <a:pt x="773" y="40"/>
                    <a:pt x="773" y="40"/>
                  </a:cubicBezTo>
                  <a:cubicBezTo>
                    <a:pt x="750" y="40"/>
                    <a:pt x="750" y="40"/>
                    <a:pt x="750" y="40"/>
                  </a:cubicBezTo>
                  <a:cubicBezTo>
                    <a:pt x="717" y="73"/>
                    <a:pt x="717" y="73"/>
                    <a:pt x="717" y="73"/>
                  </a:cubicBezTo>
                  <a:cubicBezTo>
                    <a:pt x="717" y="74"/>
                    <a:pt x="716" y="74"/>
                    <a:pt x="715" y="74"/>
                  </a:cubicBezTo>
                  <a:cubicBezTo>
                    <a:pt x="715" y="74"/>
                    <a:pt x="715" y="74"/>
                    <a:pt x="714" y="74"/>
                  </a:cubicBezTo>
                  <a:cubicBezTo>
                    <a:pt x="714" y="74"/>
                    <a:pt x="713" y="73"/>
                    <a:pt x="713" y="72"/>
                  </a:cubicBezTo>
                  <a:cubicBezTo>
                    <a:pt x="713" y="0"/>
                    <a:pt x="713" y="0"/>
                    <a:pt x="713" y="0"/>
                  </a:cubicBezTo>
                  <a:cubicBezTo>
                    <a:pt x="694" y="0"/>
                    <a:pt x="694" y="0"/>
                    <a:pt x="694" y="0"/>
                  </a:cubicBezTo>
                  <a:cubicBezTo>
                    <a:pt x="694" y="130"/>
                    <a:pt x="694" y="130"/>
                    <a:pt x="694" y="130"/>
                  </a:cubicBezTo>
                  <a:cubicBezTo>
                    <a:pt x="713" y="130"/>
                    <a:pt x="713" y="130"/>
                    <a:pt x="713" y="130"/>
                  </a:cubicBezTo>
                  <a:cubicBezTo>
                    <a:pt x="713" y="95"/>
                    <a:pt x="713" y="95"/>
                    <a:pt x="713" y="95"/>
                  </a:cubicBezTo>
                  <a:cubicBezTo>
                    <a:pt x="713" y="95"/>
                    <a:pt x="713" y="94"/>
                    <a:pt x="714" y="94"/>
                  </a:cubicBezTo>
                  <a:cubicBezTo>
                    <a:pt x="717" y="90"/>
                    <a:pt x="717" y="90"/>
                    <a:pt x="717" y="90"/>
                  </a:cubicBezTo>
                  <a:cubicBezTo>
                    <a:pt x="717" y="90"/>
                    <a:pt x="717" y="90"/>
                    <a:pt x="717" y="90"/>
                  </a:cubicBezTo>
                  <a:close/>
                  <a:moveTo>
                    <a:pt x="811" y="133"/>
                  </a:moveTo>
                  <a:cubicBezTo>
                    <a:pt x="827" y="133"/>
                    <a:pt x="844" y="123"/>
                    <a:pt x="844" y="104"/>
                  </a:cubicBezTo>
                  <a:cubicBezTo>
                    <a:pt x="844" y="92"/>
                    <a:pt x="836" y="83"/>
                    <a:pt x="820" y="78"/>
                  </a:cubicBezTo>
                  <a:cubicBezTo>
                    <a:pt x="809" y="75"/>
                    <a:pt x="809" y="75"/>
                    <a:pt x="809" y="75"/>
                  </a:cubicBezTo>
                  <a:cubicBezTo>
                    <a:pt x="801" y="72"/>
                    <a:pt x="798" y="68"/>
                    <a:pt x="798" y="63"/>
                  </a:cubicBezTo>
                  <a:cubicBezTo>
                    <a:pt x="798" y="57"/>
                    <a:pt x="803" y="53"/>
                    <a:pt x="810" y="53"/>
                  </a:cubicBezTo>
                  <a:cubicBezTo>
                    <a:pt x="817" y="53"/>
                    <a:pt x="823" y="57"/>
                    <a:pt x="827" y="65"/>
                  </a:cubicBezTo>
                  <a:cubicBezTo>
                    <a:pt x="842" y="57"/>
                    <a:pt x="842" y="57"/>
                    <a:pt x="842" y="57"/>
                  </a:cubicBezTo>
                  <a:cubicBezTo>
                    <a:pt x="836" y="45"/>
                    <a:pt x="824" y="38"/>
                    <a:pt x="810" y="38"/>
                  </a:cubicBezTo>
                  <a:cubicBezTo>
                    <a:pt x="793" y="38"/>
                    <a:pt x="780" y="49"/>
                    <a:pt x="780" y="65"/>
                  </a:cubicBezTo>
                  <a:cubicBezTo>
                    <a:pt x="780" y="77"/>
                    <a:pt x="787" y="86"/>
                    <a:pt x="802" y="90"/>
                  </a:cubicBezTo>
                  <a:cubicBezTo>
                    <a:pt x="814" y="94"/>
                    <a:pt x="814" y="94"/>
                    <a:pt x="814" y="94"/>
                  </a:cubicBezTo>
                  <a:cubicBezTo>
                    <a:pt x="822" y="97"/>
                    <a:pt x="825" y="100"/>
                    <a:pt x="825" y="106"/>
                  </a:cubicBezTo>
                  <a:cubicBezTo>
                    <a:pt x="825" y="114"/>
                    <a:pt x="818" y="117"/>
                    <a:pt x="811" y="117"/>
                  </a:cubicBezTo>
                  <a:cubicBezTo>
                    <a:pt x="803" y="117"/>
                    <a:pt x="796" y="112"/>
                    <a:pt x="792" y="103"/>
                  </a:cubicBezTo>
                  <a:cubicBezTo>
                    <a:pt x="777" y="111"/>
                    <a:pt x="777" y="111"/>
                    <a:pt x="777" y="111"/>
                  </a:cubicBezTo>
                  <a:cubicBezTo>
                    <a:pt x="782" y="124"/>
                    <a:pt x="795" y="133"/>
                    <a:pt x="811" y="133"/>
                  </a:cubicBezTo>
                  <a:cubicBezTo>
                    <a:pt x="811" y="133"/>
                    <a:pt x="811" y="133"/>
                    <a:pt x="811" y="133"/>
                  </a:cubicBezTo>
                  <a:close/>
                  <a:moveTo>
                    <a:pt x="261" y="132"/>
                  </a:moveTo>
                  <a:cubicBezTo>
                    <a:pt x="267" y="132"/>
                    <a:pt x="272" y="131"/>
                    <a:pt x="276" y="131"/>
                  </a:cubicBezTo>
                  <a:cubicBezTo>
                    <a:pt x="276" y="115"/>
                    <a:pt x="276" y="115"/>
                    <a:pt x="276" y="115"/>
                  </a:cubicBezTo>
                  <a:cubicBezTo>
                    <a:pt x="273" y="115"/>
                    <a:pt x="269" y="115"/>
                    <a:pt x="266" y="115"/>
                  </a:cubicBezTo>
                  <a:cubicBezTo>
                    <a:pt x="258" y="115"/>
                    <a:pt x="251" y="114"/>
                    <a:pt x="251" y="95"/>
                  </a:cubicBezTo>
                  <a:cubicBezTo>
                    <a:pt x="251" y="58"/>
                    <a:pt x="251" y="58"/>
                    <a:pt x="251" y="58"/>
                  </a:cubicBezTo>
                  <a:cubicBezTo>
                    <a:pt x="251" y="56"/>
                    <a:pt x="252" y="55"/>
                    <a:pt x="253" y="55"/>
                  </a:cubicBezTo>
                  <a:cubicBezTo>
                    <a:pt x="272" y="55"/>
                    <a:pt x="272" y="55"/>
                    <a:pt x="272" y="55"/>
                  </a:cubicBezTo>
                  <a:cubicBezTo>
                    <a:pt x="272" y="40"/>
                    <a:pt x="272" y="40"/>
                    <a:pt x="272" y="40"/>
                  </a:cubicBezTo>
                  <a:cubicBezTo>
                    <a:pt x="253" y="40"/>
                    <a:pt x="253" y="40"/>
                    <a:pt x="253" y="40"/>
                  </a:cubicBezTo>
                  <a:cubicBezTo>
                    <a:pt x="252" y="40"/>
                    <a:pt x="251" y="39"/>
                    <a:pt x="251" y="38"/>
                  </a:cubicBezTo>
                  <a:cubicBezTo>
                    <a:pt x="251" y="12"/>
                    <a:pt x="251" y="12"/>
                    <a:pt x="251" y="12"/>
                  </a:cubicBezTo>
                  <a:cubicBezTo>
                    <a:pt x="232" y="12"/>
                    <a:pt x="232" y="12"/>
                    <a:pt x="232" y="12"/>
                  </a:cubicBezTo>
                  <a:cubicBezTo>
                    <a:pt x="232" y="38"/>
                    <a:pt x="232" y="38"/>
                    <a:pt x="232" y="38"/>
                  </a:cubicBezTo>
                  <a:cubicBezTo>
                    <a:pt x="232" y="39"/>
                    <a:pt x="231" y="40"/>
                    <a:pt x="230" y="40"/>
                  </a:cubicBezTo>
                  <a:cubicBezTo>
                    <a:pt x="216" y="40"/>
                    <a:pt x="216" y="40"/>
                    <a:pt x="216" y="40"/>
                  </a:cubicBezTo>
                  <a:cubicBezTo>
                    <a:pt x="216" y="55"/>
                    <a:pt x="216" y="55"/>
                    <a:pt x="216" y="55"/>
                  </a:cubicBezTo>
                  <a:cubicBezTo>
                    <a:pt x="230" y="55"/>
                    <a:pt x="230" y="55"/>
                    <a:pt x="230" y="55"/>
                  </a:cubicBezTo>
                  <a:cubicBezTo>
                    <a:pt x="231" y="55"/>
                    <a:pt x="232" y="56"/>
                    <a:pt x="232" y="58"/>
                  </a:cubicBezTo>
                  <a:cubicBezTo>
                    <a:pt x="232" y="100"/>
                    <a:pt x="232" y="100"/>
                    <a:pt x="232" y="100"/>
                  </a:cubicBezTo>
                  <a:cubicBezTo>
                    <a:pt x="232" y="132"/>
                    <a:pt x="253" y="132"/>
                    <a:pt x="261" y="132"/>
                  </a:cubicBezTo>
                  <a:cubicBezTo>
                    <a:pt x="261" y="132"/>
                    <a:pt x="261" y="132"/>
                    <a:pt x="261" y="13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65;p152"/>
            <p:cNvSpPr/>
            <p:nvPr/>
          </p:nvSpPr>
          <p:spPr>
            <a:xfrm>
              <a:off x="6896100" y="3779838"/>
              <a:ext cx="573087" cy="619125"/>
            </a:xfrm>
            <a:custGeom>
              <a:avLst/>
              <a:gdLst/>
              <a:ahLst/>
              <a:cxnLst/>
              <a:rect l="l" t="t" r="r" b="b"/>
              <a:pathLst>
                <a:path w="361" h="390" extrusionOk="0">
                  <a:moveTo>
                    <a:pt x="361" y="288"/>
                  </a:moveTo>
                  <a:lnTo>
                    <a:pt x="361" y="219"/>
                  </a:lnTo>
                  <a:lnTo>
                    <a:pt x="356" y="217"/>
                  </a:lnTo>
                  <a:lnTo>
                    <a:pt x="180" y="314"/>
                  </a:lnTo>
                  <a:lnTo>
                    <a:pt x="17" y="221"/>
                  </a:lnTo>
                  <a:lnTo>
                    <a:pt x="17" y="178"/>
                  </a:lnTo>
                  <a:lnTo>
                    <a:pt x="180" y="271"/>
                  </a:lnTo>
                  <a:lnTo>
                    <a:pt x="361" y="169"/>
                  </a:lnTo>
                  <a:lnTo>
                    <a:pt x="361" y="102"/>
                  </a:lnTo>
                  <a:lnTo>
                    <a:pt x="354" y="98"/>
                  </a:lnTo>
                  <a:lnTo>
                    <a:pt x="180" y="195"/>
                  </a:lnTo>
                  <a:lnTo>
                    <a:pt x="24" y="107"/>
                  </a:lnTo>
                  <a:lnTo>
                    <a:pt x="180" y="17"/>
                  </a:lnTo>
                  <a:lnTo>
                    <a:pt x="309" y="88"/>
                  </a:lnTo>
                  <a:lnTo>
                    <a:pt x="318" y="83"/>
                  </a:lnTo>
                  <a:lnTo>
                    <a:pt x="318" y="76"/>
                  </a:lnTo>
                  <a:lnTo>
                    <a:pt x="180" y="0"/>
                  </a:lnTo>
                  <a:lnTo>
                    <a:pt x="0" y="102"/>
                  </a:lnTo>
                  <a:lnTo>
                    <a:pt x="0" y="110"/>
                  </a:lnTo>
                  <a:lnTo>
                    <a:pt x="180" y="212"/>
                  </a:lnTo>
                  <a:lnTo>
                    <a:pt x="347" y="119"/>
                  </a:lnTo>
                  <a:lnTo>
                    <a:pt x="347" y="162"/>
                  </a:lnTo>
                  <a:lnTo>
                    <a:pt x="180" y="255"/>
                  </a:lnTo>
                  <a:lnTo>
                    <a:pt x="7" y="157"/>
                  </a:lnTo>
                  <a:lnTo>
                    <a:pt x="0" y="159"/>
                  </a:lnTo>
                  <a:lnTo>
                    <a:pt x="0" y="228"/>
                  </a:lnTo>
                  <a:lnTo>
                    <a:pt x="180" y="331"/>
                  </a:lnTo>
                  <a:lnTo>
                    <a:pt x="347" y="238"/>
                  </a:lnTo>
                  <a:lnTo>
                    <a:pt x="347" y="281"/>
                  </a:lnTo>
                  <a:lnTo>
                    <a:pt x="180" y="373"/>
                  </a:lnTo>
                  <a:lnTo>
                    <a:pt x="7" y="274"/>
                  </a:lnTo>
                  <a:lnTo>
                    <a:pt x="0" y="278"/>
                  </a:lnTo>
                  <a:lnTo>
                    <a:pt x="0" y="288"/>
                  </a:lnTo>
                  <a:lnTo>
                    <a:pt x="180" y="390"/>
                  </a:lnTo>
                  <a:lnTo>
                    <a:pt x="361" y="288"/>
                  </a:lnTo>
                  <a:lnTo>
                    <a:pt x="361" y="28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66;p152"/>
            <p:cNvSpPr/>
            <p:nvPr/>
          </p:nvSpPr>
          <p:spPr>
            <a:xfrm>
              <a:off x="6164263" y="3968751"/>
              <a:ext cx="252412" cy="339725"/>
            </a:xfrm>
            <a:custGeom>
              <a:avLst/>
              <a:gdLst/>
              <a:ahLst/>
              <a:cxnLst/>
              <a:rect l="l" t="t" r="r" b="b"/>
              <a:pathLst>
                <a:path w="67" h="90" extrusionOk="0">
                  <a:moveTo>
                    <a:pt x="0" y="9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45" y="0"/>
                    <a:pt x="52" y="3"/>
                    <a:pt x="57" y="7"/>
                  </a:cubicBezTo>
                  <a:cubicBezTo>
                    <a:pt x="62" y="11"/>
                    <a:pt x="65" y="17"/>
                    <a:pt x="65" y="23"/>
                  </a:cubicBezTo>
                  <a:cubicBezTo>
                    <a:pt x="65" y="29"/>
                    <a:pt x="63" y="34"/>
                    <a:pt x="60" y="37"/>
                  </a:cubicBezTo>
                  <a:cubicBezTo>
                    <a:pt x="57" y="40"/>
                    <a:pt x="53" y="43"/>
                    <a:pt x="49" y="44"/>
                  </a:cubicBezTo>
                  <a:cubicBezTo>
                    <a:pt x="54" y="45"/>
                    <a:pt x="58" y="47"/>
                    <a:pt x="62" y="51"/>
                  </a:cubicBezTo>
                  <a:cubicBezTo>
                    <a:pt x="65" y="55"/>
                    <a:pt x="67" y="60"/>
                    <a:pt x="67" y="65"/>
                  </a:cubicBezTo>
                  <a:cubicBezTo>
                    <a:pt x="67" y="73"/>
                    <a:pt x="64" y="78"/>
                    <a:pt x="59" y="83"/>
                  </a:cubicBezTo>
                  <a:cubicBezTo>
                    <a:pt x="54" y="88"/>
                    <a:pt x="47" y="90"/>
                    <a:pt x="37" y="90"/>
                  </a:cubicBezTo>
                  <a:lnTo>
                    <a:pt x="0" y="90"/>
                  </a:lnTo>
                  <a:close/>
                  <a:moveTo>
                    <a:pt x="16" y="38"/>
                  </a:moveTo>
                  <a:cubicBezTo>
                    <a:pt x="34" y="38"/>
                    <a:pt x="34" y="38"/>
                    <a:pt x="34" y="38"/>
                  </a:cubicBezTo>
                  <a:cubicBezTo>
                    <a:pt x="38" y="38"/>
                    <a:pt x="42" y="37"/>
                    <a:pt x="44" y="35"/>
                  </a:cubicBezTo>
                  <a:cubicBezTo>
                    <a:pt x="47" y="33"/>
                    <a:pt x="48" y="30"/>
                    <a:pt x="48" y="26"/>
                  </a:cubicBezTo>
                  <a:cubicBezTo>
                    <a:pt x="48" y="22"/>
                    <a:pt x="47" y="19"/>
                    <a:pt x="44" y="17"/>
                  </a:cubicBezTo>
                  <a:cubicBezTo>
                    <a:pt x="42" y="15"/>
                    <a:pt x="38" y="14"/>
                    <a:pt x="33" y="14"/>
                  </a:cubicBezTo>
                  <a:cubicBezTo>
                    <a:pt x="16" y="14"/>
                    <a:pt x="16" y="14"/>
                    <a:pt x="16" y="14"/>
                  </a:cubicBezTo>
                  <a:lnTo>
                    <a:pt x="16" y="38"/>
                  </a:lnTo>
                  <a:close/>
                  <a:moveTo>
                    <a:pt x="16" y="77"/>
                  </a:moveTo>
                  <a:cubicBezTo>
                    <a:pt x="35" y="77"/>
                    <a:pt x="35" y="77"/>
                    <a:pt x="35" y="77"/>
                  </a:cubicBezTo>
                  <a:cubicBezTo>
                    <a:pt x="40" y="77"/>
                    <a:pt x="43" y="76"/>
                    <a:pt x="46" y="73"/>
                  </a:cubicBezTo>
                  <a:cubicBezTo>
                    <a:pt x="49" y="71"/>
                    <a:pt x="50" y="68"/>
                    <a:pt x="50" y="64"/>
                  </a:cubicBezTo>
                  <a:cubicBezTo>
                    <a:pt x="50" y="60"/>
                    <a:pt x="49" y="56"/>
                    <a:pt x="46" y="54"/>
                  </a:cubicBezTo>
                  <a:cubicBezTo>
                    <a:pt x="43" y="51"/>
                    <a:pt x="39" y="50"/>
                    <a:pt x="34" y="50"/>
                  </a:cubicBezTo>
                  <a:cubicBezTo>
                    <a:pt x="16" y="50"/>
                    <a:pt x="16" y="50"/>
                    <a:pt x="16" y="50"/>
                  </a:cubicBezTo>
                  <a:lnTo>
                    <a:pt x="16" y="7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67;p152"/>
            <p:cNvSpPr/>
            <p:nvPr/>
          </p:nvSpPr>
          <p:spPr>
            <a:xfrm>
              <a:off x="6429375" y="3968751"/>
              <a:ext cx="285750" cy="339725"/>
            </a:xfrm>
            <a:custGeom>
              <a:avLst/>
              <a:gdLst/>
              <a:ahLst/>
              <a:cxnLst/>
              <a:rect l="l" t="t" r="r" b="b"/>
              <a:pathLst>
                <a:path w="180" h="214" extrusionOk="0">
                  <a:moveTo>
                    <a:pt x="71" y="214"/>
                  </a:moveTo>
                  <a:lnTo>
                    <a:pt x="71" y="138"/>
                  </a:lnTo>
                  <a:lnTo>
                    <a:pt x="0" y="0"/>
                  </a:lnTo>
                  <a:lnTo>
                    <a:pt x="45" y="0"/>
                  </a:lnTo>
                  <a:lnTo>
                    <a:pt x="90" y="100"/>
                  </a:lnTo>
                  <a:lnTo>
                    <a:pt x="137" y="0"/>
                  </a:lnTo>
                  <a:lnTo>
                    <a:pt x="180" y="0"/>
                  </a:lnTo>
                  <a:lnTo>
                    <a:pt x="109" y="138"/>
                  </a:lnTo>
                  <a:lnTo>
                    <a:pt x="109" y="214"/>
                  </a:lnTo>
                  <a:lnTo>
                    <a:pt x="71" y="2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8" name="Google Shape;268;p152"/>
          <p:cNvSpPr/>
          <p:nvPr/>
        </p:nvSpPr>
        <p:spPr>
          <a:xfrm>
            <a:off x="319313" y="348872"/>
            <a:ext cx="11550197" cy="6189811"/>
          </a:xfrm>
          <a:prstGeom prst="rect">
            <a:avLst/>
          </a:prstGeom>
          <a:noFill/>
          <a:ln w="127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ntent F - Artistic Divider 1">
  <p:cSld name="1_Content F - Artistic Divider 1">
    <p:bg>
      <p:bgPr>
        <a:solidFill>
          <a:schemeClr val="dk2"/>
        </a:solidFill>
        <a:effectLst/>
      </p:bgPr>
    </p:bg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154" descr="A picture containing 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962020" y="1244600"/>
            <a:ext cx="4907482" cy="5289928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154"/>
          <p:cNvSpPr txBox="1">
            <a:spLocks noGrp="1"/>
          </p:cNvSpPr>
          <p:nvPr>
            <p:ph type="title"/>
          </p:nvPr>
        </p:nvSpPr>
        <p:spPr>
          <a:xfrm>
            <a:off x="568031" y="609599"/>
            <a:ext cx="6133265" cy="5638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Font typeface="DM Sans Medium"/>
              <a:buNone/>
              <a:defRPr sz="6400" i="0" u="none" strike="noStrike" cap="none">
                <a:solidFill>
                  <a:schemeClr val="l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9pPr>
          </a:lstStyle>
          <a:p>
            <a:endParaRPr/>
          </a:p>
        </p:txBody>
      </p:sp>
      <p:sp>
        <p:nvSpPr>
          <p:cNvPr id="272" name="Google Shape;272;p154"/>
          <p:cNvSpPr/>
          <p:nvPr/>
        </p:nvSpPr>
        <p:spPr>
          <a:xfrm>
            <a:off x="319313" y="348872"/>
            <a:ext cx="11550197" cy="6189811"/>
          </a:xfrm>
          <a:prstGeom prst="rect">
            <a:avLst/>
          </a:prstGeom>
          <a:noFill/>
          <a:ln w="127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73" name="Google Shape;273;p154"/>
          <p:cNvCxnSpPr/>
          <p:nvPr/>
        </p:nvCxnSpPr>
        <p:spPr>
          <a:xfrm>
            <a:off x="6962023" y="348872"/>
            <a:ext cx="0" cy="6189811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74" name="Google Shape;274;p154"/>
          <p:cNvSpPr txBox="1"/>
          <p:nvPr/>
        </p:nvSpPr>
        <p:spPr>
          <a:xfrm>
            <a:off x="3048000" y="3275112"/>
            <a:ext cx="609600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1_DAIS_Title_Slide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ntent F - Artistic Divider 1">
  <p:cSld name="1_Content F - Artistic Divider 1 2">
    <p:bg>
      <p:bgPr>
        <a:solidFill>
          <a:schemeClr val="dk2"/>
        </a:solidFill>
        <a:effectLst/>
      </p:bgPr>
    </p:bg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Google Shape;276;p125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962023" y="2118820"/>
            <a:ext cx="4907484" cy="4419863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125"/>
          <p:cNvSpPr txBox="1">
            <a:spLocks noGrp="1"/>
          </p:cNvSpPr>
          <p:nvPr>
            <p:ph type="title"/>
          </p:nvPr>
        </p:nvSpPr>
        <p:spPr>
          <a:xfrm>
            <a:off x="568031" y="609599"/>
            <a:ext cx="6133265" cy="5638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Font typeface="DM Sans Medium"/>
              <a:buNone/>
              <a:defRPr sz="6400" i="0" u="none" strike="noStrike" cap="none">
                <a:solidFill>
                  <a:schemeClr val="l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9pPr>
          </a:lstStyle>
          <a:p>
            <a:endParaRPr/>
          </a:p>
        </p:txBody>
      </p:sp>
      <p:sp>
        <p:nvSpPr>
          <p:cNvPr id="278" name="Google Shape;278;p125"/>
          <p:cNvSpPr/>
          <p:nvPr/>
        </p:nvSpPr>
        <p:spPr>
          <a:xfrm>
            <a:off x="319313" y="348872"/>
            <a:ext cx="11550197" cy="6189811"/>
          </a:xfrm>
          <a:prstGeom prst="rect">
            <a:avLst/>
          </a:prstGeom>
          <a:noFill/>
          <a:ln w="127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79" name="Google Shape;279;p125"/>
          <p:cNvCxnSpPr/>
          <p:nvPr/>
        </p:nvCxnSpPr>
        <p:spPr>
          <a:xfrm>
            <a:off x="6962023" y="348872"/>
            <a:ext cx="0" cy="6189811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ntent F - Artistic Divider 1">
  <p:cSld name="1_Content F - Artistic Divider 1 3">
    <p:bg>
      <p:bgPr>
        <a:solidFill>
          <a:schemeClr val="dk2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Google Shape;281;p147" descr="Shap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962020" y="1155701"/>
            <a:ext cx="4907479" cy="5378827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147"/>
          <p:cNvSpPr txBox="1">
            <a:spLocks noGrp="1"/>
          </p:cNvSpPr>
          <p:nvPr>
            <p:ph type="title"/>
          </p:nvPr>
        </p:nvSpPr>
        <p:spPr>
          <a:xfrm>
            <a:off x="568031" y="609599"/>
            <a:ext cx="6133265" cy="5638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Font typeface="DM Sans Medium"/>
              <a:buNone/>
              <a:defRPr sz="6400" i="0" u="none" strike="noStrike" cap="none">
                <a:solidFill>
                  <a:schemeClr val="l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9pPr>
          </a:lstStyle>
          <a:p>
            <a:endParaRPr/>
          </a:p>
        </p:txBody>
      </p:sp>
      <p:sp>
        <p:nvSpPr>
          <p:cNvPr id="283" name="Google Shape;283;p147"/>
          <p:cNvSpPr/>
          <p:nvPr/>
        </p:nvSpPr>
        <p:spPr>
          <a:xfrm>
            <a:off x="319313" y="348872"/>
            <a:ext cx="11550197" cy="6189811"/>
          </a:xfrm>
          <a:prstGeom prst="rect">
            <a:avLst/>
          </a:prstGeom>
          <a:noFill/>
          <a:ln w="127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84" name="Google Shape;284;p147"/>
          <p:cNvCxnSpPr/>
          <p:nvPr/>
        </p:nvCxnSpPr>
        <p:spPr>
          <a:xfrm>
            <a:off x="6962023" y="348872"/>
            <a:ext cx="0" cy="6189811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85" name="Google Shape;285;p147"/>
          <p:cNvSpPr txBox="1"/>
          <p:nvPr/>
        </p:nvSpPr>
        <p:spPr>
          <a:xfrm>
            <a:off x="3048000" y="3275112"/>
            <a:ext cx="609600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1_DAIS_Title_Slide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7 Content A - Basic">
  <p:cSld name="1_7 Content A - Basic">
    <p:bg>
      <p:bgPr>
        <a:solidFill>
          <a:schemeClr val="dk2"/>
        </a:solidFill>
        <a:effectLst/>
      </p:bgPr>
    </p:bg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61"/>
          <p:cNvSpPr txBox="1">
            <a:spLocks noGrp="1"/>
          </p:cNvSpPr>
          <p:nvPr>
            <p:ph type="title"/>
          </p:nvPr>
        </p:nvSpPr>
        <p:spPr>
          <a:xfrm>
            <a:off x="749245" y="535597"/>
            <a:ext cx="10659300" cy="5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DM Sans Medium"/>
              <a:buNone/>
              <a:defRPr sz="4000" i="0" u="none" strike="noStrike" cap="none">
                <a:solidFill>
                  <a:schemeClr val="l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9pPr>
          </a:lstStyle>
          <a:p>
            <a:endParaRPr/>
          </a:p>
        </p:txBody>
      </p:sp>
      <p:sp>
        <p:nvSpPr>
          <p:cNvPr id="288" name="Google Shape;288;p161"/>
          <p:cNvSpPr txBox="1">
            <a:spLocks noGrp="1"/>
          </p:cNvSpPr>
          <p:nvPr>
            <p:ph type="subTitle" idx="1"/>
          </p:nvPr>
        </p:nvSpPr>
        <p:spPr>
          <a:xfrm>
            <a:off x="749245" y="1174702"/>
            <a:ext cx="10659300" cy="5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2400"/>
              <a:buFont typeface="DM Sans Medium"/>
              <a:buNone/>
              <a:defRPr sz="2400">
                <a:solidFill>
                  <a:schemeClr val="accent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89" name="Google Shape;289;p161"/>
          <p:cNvSpPr txBox="1">
            <a:spLocks noGrp="1"/>
          </p:cNvSpPr>
          <p:nvPr>
            <p:ph type="body" idx="2"/>
          </p:nvPr>
        </p:nvSpPr>
        <p:spPr>
          <a:xfrm>
            <a:off x="749245" y="1988833"/>
            <a:ext cx="10659300" cy="414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8100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DM Sans"/>
              <a:buChar char="•"/>
              <a:defRPr sz="240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556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DM Sans"/>
              <a:buChar char="•"/>
              <a:defRPr sz="20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sz="16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sz="16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sz="16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sz="16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sz="16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sz="16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sz="16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ntent F - Artistic Divider 1">
  <p:cSld name="1_Content F - Artistic Divider 1 2">
    <p:bg>
      <p:bgPr>
        <a:solidFill>
          <a:schemeClr val="dk2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41;p149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962023" y="2118820"/>
            <a:ext cx="4907484" cy="4419863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149"/>
          <p:cNvSpPr txBox="1">
            <a:spLocks noGrp="1"/>
          </p:cNvSpPr>
          <p:nvPr>
            <p:ph type="title"/>
          </p:nvPr>
        </p:nvSpPr>
        <p:spPr>
          <a:xfrm>
            <a:off x="568031" y="609599"/>
            <a:ext cx="6133265" cy="5638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Font typeface="DM Sans Medium"/>
              <a:buNone/>
              <a:defRPr sz="6400" i="0" u="none" strike="noStrike" cap="none">
                <a:solidFill>
                  <a:schemeClr val="l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9pPr>
          </a:lstStyle>
          <a:p>
            <a:endParaRPr/>
          </a:p>
        </p:txBody>
      </p:sp>
      <p:sp>
        <p:nvSpPr>
          <p:cNvPr id="43" name="Google Shape;43;p149"/>
          <p:cNvSpPr/>
          <p:nvPr/>
        </p:nvSpPr>
        <p:spPr>
          <a:xfrm>
            <a:off x="319313" y="348872"/>
            <a:ext cx="11550197" cy="6189811"/>
          </a:xfrm>
          <a:prstGeom prst="rect">
            <a:avLst/>
          </a:prstGeom>
          <a:noFill/>
          <a:ln w="127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4" name="Google Shape;44;p149"/>
          <p:cNvCxnSpPr/>
          <p:nvPr/>
        </p:nvCxnSpPr>
        <p:spPr>
          <a:xfrm>
            <a:off x="6962023" y="348872"/>
            <a:ext cx="0" cy="6189811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 Content C - 3 Column Cards">
  <p:cSld name="1_13 Content C - 3 Column Cards">
    <p:bg>
      <p:bgPr>
        <a:solidFill>
          <a:schemeClr val="dk2"/>
        </a:solidFill>
        <a:effectLst/>
      </p:bgPr>
    </p:bg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173"/>
          <p:cNvSpPr/>
          <p:nvPr/>
        </p:nvSpPr>
        <p:spPr>
          <a:xfrm>
            <a:off x="7980003" y="1825633"/>
            <a:ext cx="3599400" cy="44229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428625" dist="95250" dir="5400000" algn="bl" rotWithShape="0">
              <a:srgbClr val="000000">
                <a:alpha val="10980"/>
              </a:srgbClr>
            </a:outerShdw>
          </a:effectLst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173"/>
          <p:cNvSpPr/>
          <p:nvPr/>
        </p:nvSpPr>
        <p:spPr>
          <a:xfrm>
            <a:off x="4294659" y="1825633"/>
            <a:ext cx="3599400" cy="44229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428625" dist="95250" dir="5400000" algn="bl" rotWithShape="0">
              <a:srgbClr val="000000">
                <a:alpha val="10980"/>
              </a:srgbClr>
            </a:outerShdw>
          </a:effectLst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" name="Google Shape;293;p173"/>
          <p:cNvSpPr/>
          <p:nvPr/>
        </p:nvSpPr>
        <p:spPr>
          <a:xfrm>
            <a:off x="609447" y="1825633"/>
            <a:ext cx="3599400" cy="44229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428625" dist="95250" dir="5400000" algn="bl" rotWithShape="0">
              <a:srgbClr val="000000">
                <a:alpha val="10980"/>
              </a:srgbClr>
            </a:outerShdw>
          </a:effectLst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p173"/>
          <p:cNvSpPr txBox="1">
            <a:spLocks noGrp="1"/>
          </p:cNvSpPr>
          <p:nvPr>
            <p:ph type="title"/>
          </p:nvPr>
        </p:nvSpPr>
        <p:spPr>
          <a:xfrm>
            <a:off x="749245" y="535597"/>
            <a:ext cx="10659300" cy="5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DM Sans Medium"/>
              <a:buNone/>
              <a:defRPr i="0" u="none" strike="noStrike" cap="none">
                <a:solidFill>
                  <a:schemeClr val="l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9pPr>
          </a:lstStyle>
          <a:p>
            <a:endParaRPr/>
          </a:p>
        </p:txBody>
      </p:sp>
      <p:sp>
        <p:nvSpPr>
          <p:cNvPr id="295" name="Google Shape;295;p173"/>
          <p:cNvSpPr txBox="1">
            <a:spLocks noGrp="1"/>
          </p:cNvSpPr>
          <p:nvPr>
            <p:ph type="body" idx="1"/>
          </p:nvPr>
        </p:nvSpPr>
        <p:spPr>
          <a:xfrm>
            <a:off x="749245" y="2825567"/>
            <a:ext cx="3224100" cy="32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accent2"/>
              </a:buClr>
              <a:buSzPts val="2400"/>
              <a:buChar char="•"/>
              <a:defRPr sz="1600">
                <a:latin typeface="DM Sans"/>
                <a:ea typeface="DM Sans"/>
                <a:cs typeface="DM Sans"/>
                <a:sym typeface="DM Sans"/>
              </a:defRPr>
            </a:lvl1pPr>
            <a:lvl2pPr marL="914400" lvl="1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5pPr>
            <a:lvl6pPr marL="2743200" lvl="5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6pPr>
            <a:lvl7pPr marL="3200400" lvl="6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7pPr>
            <a:lvl8pPr marL="3657600" lvl="7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8pPr>
            <a:lvl9pPr marL="4114800" lvl="8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9pPr>
          </a:lstStyle>
          <a:p>
            <a:endParaRPr/>
          </a:p>
        </p:txBody>
      </p:sp>
      <p:sp>
        <p:nvSpPr>
          <p:cNvPr id="296" name="Google Shape;296;p173"/>
          <p:cNvSpPr txBox="1">
            <a:spLocks noGrp="1"/>
          </p:cNvSpPr>
          <p:nvPr>
            <p:ph type="subTitle" idx="2"/>
          </p:nvPr>
        </p:nvSpPr>
        <p:spPr>
          <a:xfrm>
            <a:off x="749245" y="1174702"/>
            <a:ext cx="10659300" cy="5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2400"/>
              <a:buFont typeface="DM Sans Medium"/>
              <a:buNone/>
              <a:defRPr>
                <a:solidFill>
                  <a:schemeClr val="accent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97" name="Google Shape;297;p173"/>
          <p:cNvSpPr txBox="1">
            <a:spLocks noGrp="1"/>
          </p:cNvSpPr>
          <p:nvPr>
            <p:ph type="body" idx="3"/>
          </p:nvPr>
        </p:nvSpPr>
        <p:spPr>
          <a:xfrm>
            <a:off x="4482478" y="2825567"/>
            <a:ext cx="3224100" cy="32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accent2"/>
              </a:buClr>
              <a:buSzPts val="2400"/>
              <a:buChar char="•"/>
              <a:defRPr sz="1600">
                <a:latin typeface="DM Sans"/>
                <a:ea typeface="DM Sans"/>
                <a:cs typeface="DM Sans"/>
                <a:sym typeface="DM Sans"/>
              </a:defRPr>
            </a:lvl1pPr>
            <a:lvl2pPr marL="914400" lvl="1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5pPr>
            <a:lvl6pPr marL="2743200" lvl="5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6pPr>
            <a:lvl7pPr marL="3200400" lvl="6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7pPr>
            <a:lvl8pPr marL="3657600" lvl="7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8pPr>
            <a:lvl9pPr marL="4114800" lvl="8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9pPr>
          </a:lstStyle>
          <a:p>
            <a:endParaRPr/>
          </a:p>
        </p:txBody>
      </p:sp>
      <p:sp>
        <p:nvSpPr>
          <p:cNvPr id="298" name="Google Shape;298;p173"/>
          <p:cNvSpPr txBox="1">
            <a:spLocks noGrp="1"/>
          </p:cNvSpPr>
          <p:nvPr>
            <p:ph type="body" idx="4"/>
          </p:nvPr>
        </p:nvSpPr>
        <p:spPr>
          <a:xfrm>
            <a:off x="8167756" y="2825567"/>
            <a:ext cx="3224100" cy="32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accent2"/>
              </a:buClr>
              <a:buSzPts val="2400"/>
              <a:buChar char="•"/>
              <a:defRPr sz="1600">
                <a:latin typeface="DM Sans"/>
                <a:ea typeface="DM Sans"/>
                <a:cs typeface="DM Sans"/>
                <a:sym typeface="DM Sans"/>
              </a:defRPr>
            </a:lvl1pPr>
            <a:lvl2pPr marL="914400" lvl="1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5pPr>
            <a:lvl6pPr marL="2743200" lvl="5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6pPr>
            <a:lvl7pPr marL="3200400" lvl="6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7pPr>
            <a:lvl8pPr marL="3657600" lvl="7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8pPr>
            <a:lvl9pPr marL="4114800" lvl="8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9pPr>
          </a:lstStyle>
          <a:p>
            <a:endParaRPr/>
          </a:p>
        </p:txBody>
      </p:sp>
      <p:sp>
        <p:nvSpPr>
          <p:cNvPr id="299" name="Google Shape;299;p173"/>
          <p:cNvSpPr txBox="1">
            <a:spLocks noGrp="1"/>
          </p:cNvSpPr>
          <p:nvPr>
            <p:ph type="subTitle" idx="5"/>
          </p:nvPr>
        </p:nvSpPr>
        <p:spPr>
          <a:xfrm>
            <a:off x="749245" y="1970336"/>
            <a:ext cx="31995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0"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2pPr>
            <a:lvl3pPr lvl="2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00" name="Google Shape;300;p173"/>
          <p:cNvSpPr txBox="1">
            <a:spLocks noGrp="1"/>
          </p:cNvSpPr>
          <p:nvPr>
            <p:ph type="subTitle" idx="6"/>
          </p:nvPr>
        </p:nvSpPr>
        <p:spPr>
          <a:xfrm>
            <a:off x="4482478" y="1970336"/>
            <a:ext cx="31995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0"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2pPr>
            <a:lvl3pPr lvl="2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01" name="Google Shape;301;p173"/>
          <p:cNvSpPr txBox="1">
            <a:spLocks noGrp="1"/>
          </p:cNvSpPr>
          <p:nvPr>
            <p:ph type="subTitle" idx="7"/>
          </p:nvPr>
        </p:nvSpPr>
        <p:spPr>
          <a:xfrm>
            <a:off x="8167756" y="1970336"/>
            <a:ext cx="31995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0"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2pPr>
            <a:lvl3pPr lvl="2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7 Content A - Basic">
  <p:cSld name="1_7 Content A - Basic 2">
    <p:bg>
      <p:bgPr>
        <a:solidFill>
          <a:schemeClr val="dk2"/>
        </a:solidFill>
        <a:effectLst/>
      </p:bgPr>
    </p:bg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163"/>
          <p:cNvSpPr txBox="1">
            <a:spLocks noGrp="1"/>
          </p:cNvSpPr>
          <p:nvPr>
            <p:ph type="title"/>
          </p:nvPr>
        </p:nvSpPr>
        <p:spPr>
          <a:xfrm>
            <a:off x="749245" y="535597"/>
            <a:ext cx="10659300" cy="5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DM Sans Medium"/>
              <a:buNone/>
              <a:defRPr sz="4000" i="0" u="none" strike="noStrike" cap="none">
                <a:solidFill>
                  <a:schemeClr val="l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9pPr>
          </a:lstStyle>
          <a:p>
            <a:endParaRPr/>
          </a:p>
        </p:txBody>
      </p:sp>
      <p:sp>
        <p:nvSpPr>
          <p:cNvPr id="304" name="Google Shape;304;p163"/>
          <p:cNvSpPr txBox="1">
            <a:spLocks noGrp="1"/>
          </p:cNvSpPr>
          <p:nvPr>
            <p:ph type="subTitle" idx="1"/>
          </p:nvPr>
        </p:nvSpPr>
        <p:spPr>
          <a:xfrm>
            <a:off x="749245" y="1174702"/>
            <a:ext cx="10659300" cy="5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2400"/>
              <a:buFont typeface="DM Sans Medium"/>
              <a:buNone/>
              <a:defRPr sz="2400">
                <a:solidFill>
                  <a:schemeClr val="accent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7 Content A - Basic">
  <p:cSld name="1_7 Content A - Basic 3">
    <p:bg>
      <p:bgPr>
        <a:solidFill>
          <a:schemeClr val="dk2"/>
        </a:solidFill>
        <a:effectLst/>
      </p:bgPr>
    </p:bg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165"/>
          <p:cNvSpPr txBox="1">
            <a:spLocks noGrp="1"/>
          </p:cNvSpPr>
          <p:nvPr>
            <p:ph type="title"/>
          </p:nvPr>
        </p:nvSpPr>
        <p:spPr>
          <a:xfrm>
            <a:off x="749245" y="535597"/>
            <a:ext cx="10659300" cy="5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DM Sans Medium"/>
              <a:buNone/>
              <a:defRPr sz="4000" i="0" u="none" strike="noStrike" cap="none">
                <a:solidFill>
                  <a:schemeClr val="l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7 Content A - Basic">
  <p:cSld name="1_7 Content A - Basic 4">
    <p:bg>
      <p:bgPr>
        <a:solidFill>
          <a:schemeClr val="dk2"/>
        </a:solidFill>
        <a:effectLst/>
      </p:bgPr>
    </p:bg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7 Content A - Basic">
  <p:cSld name="1_7 Content A - Basic 5">
    <p:bg>
      <p:bgPr>
        <a:solidFill>
          <a:schemeClr val="lt1"/>
        </a:solidFill>
        <a:effectLst/>
      </p:bgPr>
    </p:bg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157"/>
          <p:cNvSpPr txBox="1">
            <a:spLocks noGrp="1"/>
          </p:cNvSpPr>
          <p:nvPr>
            <p:ph type="title"/>
          </p:nvPr>
        </p:nvSpPr>
        <p:spPr>
          <a:xfrm>
            <a:off x="749245" y="535597"/>
            <a:ext cx="10659300" cy="5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DM Sans Medium"/>
              <a:buNone/>
              <a:defRPr sz="4000" i="0" u="none" strike="noStrike" cap="none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9pPr>
          </a:lstStyle>
          <a:p>
            <a:endParaRPr/>
          </a:p>
        </p:txBody>
      </p:sp>
      <p:sp>
        <p:nvSpPr>
          <p:cNvPr id="310" name="Google Shape;310;p157"/>
          <p:cNvSpPr txBox="1">
            <a:spLocks noGrp="1"/>
          </p:cNvSpPr>
          <p:nvPr>
            <p:ph type="subTitle" idx="1"/>
          </p:nvPr>
        </p:nvSpPr>
        <p:spPr>
          <a:xfrm>
            <a:off x="749245" y="1174702"/>
            <a:ext cx="10659300" cy="5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2400"/>
              <a:buFont typeface="DM Sans Medium"/>
              <a:buNone/>
              <a:defRPr sz="2400">
                <a:solidFill>
                  <a:schemeClr val="accen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7 Content A - Basic">
  <p:cSld name="1_7 Content A - Basic 6">
    <p:bg>
      <p:bgPr>
        <a:solidFill>
          <a:schemeClr val="lt1"/>
        </a:solidFill>
        <a:effectLst/>
      </p:bgPr>
    </p:bg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159"/>
          <p:cNvSpPr txBox="1">
            <a:spLocks noGrp="1"/>
          </p:cNvSpPr>
          <p:nvPr>
            <p:ph type="title"/>
          </p:nvPr>
        </p:nvSpPr>
        <p:spPr>
          <a:xfrm>
            <a:off x="749245" y="535597"/>
            <a:ext cx="10659300" cy="5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DM Sans Medium"/>
              <a:buNone/>
              <a:defRPr sz="4000" i="0" u="none" strike="noStrike" cap="none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ntent E - Power Statement 3">
  <p:cSld name="OBJECT_2_1_1_2_1_1_1_1_1">
    <p:bg>
      <p:bgPr>
        <a:solidFill>
          <a:schemeClr val="accent1"/>
        </a:solidFill>
        <a:effectLst/>
      </p:bgPr>
    </p:bg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" name="Google Shape;314;p113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893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113"/>
          <p:cNvSpPr/>
          <p:nvPr/>
        </p:nvSpPr>
        <p:spPr>
          <a:xfrm>
            <a:off x="0" y="0"/>
            <a:ext cx="12188825" cy="6857107"/>
          </a:xfrm>
          <a:prstGeom prst="rect">
            <a:avLst/>
          </a:prstGeom>
          <a:solidFill>
            <a:schemeClr val="accent1">
              <a:alpha val="49411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" name="Google Shape;316;p113"/>
          <p:cNvSpPr txBox="1">
            <a:spLocks noGrp="1"/>
          </p:cNvSpPr>
          <p:nvPr>
            <p:ph type="title"/>
          </p:nvPr>
        </p:nvSpPr>
        <p:spPr>
          <a:xfrm>
            <a:off x="1675975" y="535625"/>
            <a:ext cx="8837100" cy="57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DM Sans Medium"/>
              <a:buNone/>
              <a:defRPr sz="4800" i="0" u="none" strike="noStrike" cap="none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pic>
        <p:nvPicPr>
          <p:cNvPr id="317" name="Google Shape;317;p1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739388" y="6473302"/>
            <a:ext cx="186720" cy="1867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ntent E - Power Statement 4">
  <p:cSld name="OBJECT_2_1_1_2_1_1_1_1_1_1">
    <p:bg>
      <p:bgPr>
        <a:solidFill>
          <a:schemeClr val="accent2"/>
        </a:solidFill>
        <a:effectLst/>
      </p:bgPr>
    </p:bg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" name="Google Shape;319;p114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893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114"/>
          <p:cNvSpPr/>
          <p:nvPr/>
        </p:nvSpPr>
        <p:spPr>
          <a:xfrm>
            <a:off x="0" y="0"/>
            <a:ext cx="12188825" cy="6857107"/>
          </a:xfrm>
          <a:prstGeom prst="rect">
            <a:avLst/>
          </a:prstGeom>
          <a:solidFill>
            <a:schemeClr val="accent2">
              <a:alpha val="49411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p114"/>
          <p:cNvSpPr txBox="1">
            <a:spLocks noGrp="1"/>
          </p:cNvSpPr>
          <p:nvPr>
            <p:ph type="title"/>
          </p:nvPr>
        </p:nvSpPr>
        <p:spPr>
          <a:xfrm>
            <a:off x="1675975" y="535625"/>
            <a:ext cx="8837100" cy="57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DM Sans Medium"/>
              <a:buNone/>
              <a:defRPr sz="480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9pPr>
          </a:lstStyle>
          <a:p>
            <a:endParaRPr/>
          </a:p>
        </p:txBody>
      </p:sp>
      <p:pic>
        <p:nvPicPr>
          <p:cNvPr id="322" name="Google Shape;322;p1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739388" y="6473302"/>
            <a:ext cx="186720" cy="1867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ntent E - Power Statement 4">
  <p:cSld name="1_Content E - Power Statement 4">
    <p:bg>
      <p:bgPr>
        <a:solidFill>
          <a:schemeClr val="accent3"/>
        </a:solidFill>
        <a:effectLst/>
      </p:bgPr>
    </p:bg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p171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893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171"/>
          <p:cNvSpPr/>
          <p:nvPr/>
        </p:nvSpPr>
        <p:spPr>
          <a:xfrm>
            <a:off x="0" y="0"/>
            <a:ext cx="12188825" cy="6857107"/>
          </a:xfrm>
          <a:prstGeom prst="rect">
            <a:avLst/>
          </a:prstGeom>
          <a:solidFill>
            <a:schemeClr val="accent3">
              <a:alpha val="49411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171"/>
          <p:cNvSpPr txBox="1">
            <a:spLocks noGrp="1"/>
          </p:cNvSpPr>
          <p:nvPr>
            <p:ph type="title"/>
          </p:nvPr>
        </p:nvSpPr>
        <p:spPr>
          <a:xfrm>
            <a:off x="1675975" y="535625"/>
            <a:ext cx="8837100" cy="571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DM Sans Medium"/>
              <a:buNone/>
              <a:defRPr sz="4800" i="0" u="none" strike="noStrike" cap="none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9pPr>
          </a:lstStyle>
          <a:p>
            <a:endParaRPr/>
          </a:p>
        </p:txBody>
      </p:sp>
      <p:pic>
        <p:nvPicPr>
          <p:cNvPr id="327" name="Google Shape;327;p17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739388" y="6473302"/>
            <a:ext cx="186720" cy="1867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b Title">
  <p:cSld name="OBJECT_1_2_1">
    <p:bg>
      <p:bgPr>
        <a:solidFill>
          <a:schemeClr val="lt1"/>
        </a:solidFill>
        <a:effectLst/>
      </p:bgPr>
    </p:bg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252dc651d21_0_938"/>
          <p:cNvSpPr txBox="1">
            <a:spLocks noGrp="1"/>
          </p:cNvSpPr>
          <p:nvPr>
            <p:ph type="title"/>
          </p:nvPr>
        </p:nvSpPr>
        <p:spPr>
          <a:xfrm>
            <a:off x="749237" y="535597"/>
            <a:ext cx="10659300" cy="5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00"/>
              <a:buFont typeface="DM Sans Medium"/>
              <a:buNone/>
              <a:defRPr sz="4300" i="0" u="none" strike="noStrike" cap="none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9pPr>
          </a:lstStyle>
          <a:p>
            <a:endParaRPr/>
          </a:p>
        </p:txBody>
      </p:sp>
      <p:sp>
        <p:nvSpPr>
          <p:cNvPr id="330" name="Google Shape;330;g252dc651d21_0_938"/>
          <p:cNvSpPr txBox="1">
            <a:spLocks noGrp="1"/>
          </p:cNvSpPr>
          <p:nvPr>
            <p:ph type="sldNum" idx="12"/>
          </p:nvPr>
        </p:nvSpPr>
        <p:spPr>
          <a:xfrm>
            <a:off x="10866352" y="6351634"/>
            <a:ext cx="6666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CKO_Title">
  <p:cSld name="2_CKO_Title">
    <p:bg>
      <p:bgPr>
        <a:solidFill>
          <a:schemeClr val="dk2"/>
        </a:solid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151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7249783" y="947331"/>
            <a:ext cx="4619728" cy="5591352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151"/>
          <p:cNvSpPr txBox="1">
            <a:spLocks noGrp="1"/>
          </p:cNvSpPr>
          <p:nvPr>
            <p:ph type="ctrTitle"/>
          </p:nvPr>
        </p:nvSpPr>
        <p:spPr>
          <a:xfrm>
            <a:off x="555618" y="1821837"/>
            <a:ext cx="6170100" cy="1752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Arial"/>
              <a:buNone/>
              <a:defRPr sz="4800">
                <a:solidFill>
                  <a:schemeClr val="l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cxnSp>
        <p:nvCxnSpPr>
          <p:cNvPr id="48" name="Google Shape;48;p151"/>
          <p:cNvCxnSpPr/>
          <p:nvPr/>
        </p:nvCxnSpPr>
        <p:spPr>
          <a:xfrm>
            <a:off x="555627" y="5617267"/>
            <a:ext cx="560400" cy="0"/>
          </a:xfrm>
          <a:prstGeom prst="straightConnector1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9" name="Google Shape;49;p151"/>
          <p:cNvSpPr txBox="1">
            <a:spLocks noGrp="1"/>
          </p:cNvSpPr>
          <p:nvPr>
            <p:ph type="subTitle" idx="1"/>
          </p:nvPr>
        </p:nvSpPr>
        <p:spPr>
          <a:xfrm>
            <a:off x="555627" y="3835400"/>
            <a:ext cx="6170100" cy="122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151"/>
          <p:cNvSpPr txBox="1">
            <a:spLocks noGrp="1"/>
          </p:cNvSpPr>
          <p:nvPr>
            <p:ph type="body" idx="2"/>
          </p:nvPr>
        </p:nvSpPr>
        <p:spPr>
          <a:xfrm>
            <a:off x="555627" y="5783582"/>
            <a:ext cx="6170613" cy="518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1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lvl="1" indent="-35560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2000"/>
              <a:buChar char="•"/>
              <a:defRPr/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5pPr>
            <a:lvl6pPr marL="2743200" lvl="5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6pPr>
            <a:lvl7pPr marL="3200400" lvl="6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7pPr>
            <a:lvl8pPr marL="3657600" lvl="7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8pPr>
            <a:lvl9pPr marL="4114800" lvl="8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9pPr>
          </a:lstStyle>
          <a:p>
            <a:endParaRPr/>
          </a:p>
        </p:txBody>
      </p:sp>
      <p:grpSp>
        <p:nvGrpSpPr>
          <p:cNvPr id="51" name="Google Shape;51;p151"/>
          <p:cNvGrpSpPr/>
          <p:nvPr/>
        </p:nvGrpSpPr>
        <p:grpSpPr>
          <a:xfrm>
            <a:off x="555618" y="609599"/>
            <a:ext cx="1837621" cy="976811"/>
            <a:chOff x="5094288" y="776288"/>
            <a:chExt cx="6815137" cy="3622675"/>
          </a:xfrm>
        </p:grpSpPr>
        <p:sp>
          <p:nvSpPr>
            <p:cNvPr id="52" name="Google Shape;52;p151"/>
            <p:cNvSpPr/>
            <p:nvPr/>
          </p:nvSpPr>
          <p:spPr>
            <a:xfrm>
              <a:off x="9685338" y="776288"/>
              <a:ext cx="622300" cy="622300"/>
            </a:xfrm>
            <a:custGeom>
              <a:avLst/>
              <a:gdLst/>
              <a:ahLst/>
              <a:cxnLst/>
              <a:rect l="l" t="t" r="r" b="b"/>
              <a:pathLst>
                <a:path w="165" h="165" extrusionOk="0">
                  <a:moveTo>
                    <a:pt x="105" y="56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105" y="1"/>
                    <a:pt x="104" y="0"/>
                    <a:pt x="102" y="0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61" y="0"/>
                    <a:pt x="60" y="1"/>
                    <a:pt x="60" y="3"/>
                  </a:cubicBezTo>
                  <a:cubicBezTo>
                    <a:pt x="60" y="56"/>
                    <a:pt x="60" y="56"/>
                    <a:pt x="60" y="56"/>
                  </a:cubicBezTo>
                  <a:cubicBezTo>
                    <a:pt x="60" y="57"/>
                    <a:pt x="58" y="59"/>
                    <a:pt x="57" y="59"/>
                  </a:cubicBezTo>
                  <a:cubicBezTo>
                    <a:pt x="3" y="59"/>
                    <a:pt x="3" y="59"/>
                    <a:pt x="3" y="59"/>
                  </a:cubicBezTo>
                  <a:cubicBezTo>
                    <a:pt x="2" y="59"/>
                    <a:pt x="0" y="60"/>
                    <a:pt x="0" y="62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0" y="105"/>
                    <a:pt x="2" y="106"/>
                    <a:pt x="3" y="106"/>
                  </a:cubicBezTo>
                  <a:cubicBezTo>
                    <a:pt x="57" y="106"/>
                    <a:pt x="57" y="106"/>
                    <a:pt x="57" y="106"/>
                  </a:cubicBezTo>
                  <a:cubicBezTo>
                    <a:pt x="58" y="106"/>
                    <a:pt x="60" y="107"/>
                    <a:pt x="60" y="109"/>
                  </a:cubicBezTo>
                  <a:cubicBezTo>
                    <a:pt x="60" y="161"/>
                    <a:pt x="60" y="161"/>
                    <a:pt x="60" y="161"/>
                  </a:cubicBezTo>
                  <a:cubicBezTo>
                    <a:pt x="60" y="163"/>
                    <a:pt x="61" y="165"/>
                    <a:pt x="63" y="165"/>
                  </a:cubicBezTo>
                  <a:cubicBezTo>
                    <a:pt x="102" y="165"/>
                    <a:pt x="102" y="165"/>
                    <a:pt x="102" y="165"/>
                  </a:cubicBezTo>
                  <a:cubicBezTo>
                    <a:pt x="104" y="165"/>
                    <a:pt x="105" y="163"/>
                    <a:pt x="105" y="161"/>
                  </a:cubicBezTo>
                  <a:cubicBezTo>
                    <a:pt x="105" y="109"/>
                    <a:pt x="105" y="109"/>
                    <a:pt x="105" y="109"/>
                  </a:cubicBezTo>
                  <a:cubicBezTo>
                    <a:pt x="105" y="107"/>
                    <a:pt x="107" y="106"/>
                    <a:pt x="109" y="106"/>
                  </a:cubicBezTo>
                  <a:cubicBezTo>
                    <a:pt x="162" y="106"/>
                    <a:pt x="162" y="106"/>
                    <a:pt x="162" y="106"/>
                  </a:cubicBezTo>
                  <a:cubicBezTo>
                    <a:pt x="163" y="106"/>
                    <a:pt x="165" y="105"/>
                    <a:pt x="165" y="103"/>
                  </a:cubicBezTo>
                  <a:cubicBezTo>
                    <a:pt x="165" y="62"/>
                    <a:pt x="165" y="62"/>
                    <a:pt x="165" y="62"/>
                  </a:cubicBezTo>
                  <a:cubicBezTo>
                    <a:pt x="165" y="60"/>
                    <a:pt x="163" y="59"/>
                    <a:pt x="162" y="59"/>
                  </a:cubicBezTo>
                  <a:cubicBezTo>
                    <a:pt x="109" y="59"/>
                    <a:pt x="109" y="59"/>
                    <a:pt x="109" y="59"/>
                  </a:cubicBezTo>
                  <a:cubicBezTo>
                    <a:pt x="107" y="59"/>
                    <a:pt x="105" y="57"/>
                    <a:pt x="105" y="5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53;p151"/>
            <p:cNvSpPr/>
            <p:nvPr/>
          </p:nvSpPr>
          <p:spPr>
            <a:xfrm>
              <a:off x="10080625" y="776288"/>
              <a:ext cx="1387475" cy="1252538"/>
            </a:xfrm>
            <a:custGeom>
              <a:avLst/>
              <a:gdLst/>
              <a:ahLst/>
              <a:cxnLst/>
              <a:rect l="l" t="t" r="r" b="b"/>
              <a:pathLst>
                <a:path w="368" h="332" extrusionOk="0">
                  <a:moveTo>
                    <a:pt x="110" y="271"/>
                  </a:moveTo>
                  <a:cubicBezTo>
                    <a:pt x="87" y="330"/>
                    <a:pt x="87" y="330"/>
                    <a:pt x="87" y="330"/>
                  </a:cubicBezTo>
                  <a:cubicBezTo>
                    <a:pt x="86" y="331"/>
                    <a:pt x="85" y="332"/>
                    <a:pt x="84" y="332"/>
                  </a:cubicBezTo>
                  <a:cubicBezTo>
                    <a:pt x="5" y="332"/>
                    <a:pt x="5" y="332"/>
                    <a:pt x="5" y="332"/>
                  </a:cubicBezTo>
                  <a:cubicBezTo>
                    <a:pt x="2" y="332"/>
                    <a:pt x="0" y="329"/>
                    <a:pt x="1" y="327"/>
                  </a:cubicBezTo>
                  <a:cubicBezTo>
                    <a:pt x="142" y="2"/>
                    <a:pt x="142" y="2"/>
                    <a:pt x="142" y="2"/>
                  </a:cubicBezTo>
                  <a:cubicBezTo>
                    <a:pt x="142" y="1"/>
                    <a:pt x="143" y="0"/>
                    <a:pt x="145" y="0"/>
                  </a:cubicBezTo>
                  <a:cubicBezTo>
                    <a:pt x="227" y="0"/>
                    <a:pt x="227" y="0"/>
                    <a:pt x="227" y="0"/>
                  </a:cubicBezTo>
                  <a:cubicBezTo>
                    <a:pt x="229" y="0"/>
                    <a:pt x="230" y="1"/>
                    <a:pt x="230" y="2"/>
                  </a:cubicBezTo>
                  <a:cubicBezTo>
                    <a:pt x="367" y="327"/>
                    <a:pt x="367" y="327"/>
                    <a:pt x="367" y="327"/>
                  </a:cubicBezTo>
                  <a:cubicBezTo>
                    <a:pt x="368" y="329"/>
                    <a:pt x="367" y="332"/>
                    <a:pt x="364" y="332"/>
                  </a:cubicBezTo>
                  <a:cubicBezTo>
                    <a:pt x="282" y="332"/>
                    <a:pt x="282" y="332"/>
                    <a:pt x="282" y="332"/>
                  </a:cubicBezTo>
                  <a:cubicBezTo>
                    <a:pt x="280" y="332"/>
                    <a:pt x="279" y="331"/>
                    <a:pt x="278" y="330"/>
                  </a:cubicBezTo>
                  <a:cubicBezTo>
                    <a:pt x="255" y="271"/>
                    <a:pt x="255" y="271"/>
                    <a:pt x="255" y="271"/>
                  </a:cubicBezTo>
                  <a:cubicBezTo>
                    <a:pt x="110" y="271"/>
                    <a:pt x="110" y="271"/>
                    <a:pt x="110" y="271"/>
                  </a:cubicBezTo>
                  <a:close/>
                  <a:moveTo>
                    <a:pt x="183" y="84"/>
                  </a:moveTo>
                  <a:cubicBezTo>
                    <a:pt x="135" y="207"/>
                    <a:pt x="135" y="207"/>
                    <a:pt x="135" y="207"/>
                  </a:cubicBezTo>
                  <a:cubicBezTo>
                    <a:pt x="231" y="207"/>
                    <a:pt x="231" y="207"/>
                    <a:pt x="231" y="207"/>
                  </a:cubicBezTo>
                  <a:lnTo>
                    <a:pt x="183" y="8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54;p151"/>
            <p:cNvSpPr/>
            <p:nvPr/>
          </p:nvSpPr>
          <p:spPr>
            <a:xfrm>
              <a:off x="11588750" y="776288"/>
              <a:ext cx="320675" cy="1252538"/>
            </a:xfrm>
            <a:custGeom>
              <a:avLst/>
              <a:gdLst/>
              <a:ahLst/>
              <a:cxnLst/>
              <a:rect l="l" t="t" r="r" b="b"/>
              <a:pathLst>
                <a:path w="85" h="332" extrusionOk="0">
                  <a:moveTo>
                    <a:pt x="0" y="328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3" y="0"/>
                    <a:pt x="85" y="2"/>
                    <a:pt x="85" y="4"/>
                  </a:cubicBezTo>
                  <a:cubicBezTo>
                    <a:pt x="85" y="328"/>
                    <a:pt x="85" y="328"/>
                    <a:pt x="85" y="328"/>
                  </a:cubicBezTo>
                  <a:cubicBezTo>
                    <a:pt x="85" y="330"/>
                    <a:pt x="83" y="332"/>
                    <a:pt x="81" y="332"/>
                  </a:cubicBezTo>
                  <a:cubicBezTo>
                    <a:pt x="4" y="332"/>
                    <a:pt x="4" y="332"/>
                    <a:pt x="4" y="332"/>
                  </a:cubicBezTo>
                  <a:cubicBezTo>
                    <a:pt x="2" y="332"/>
                    <a:pt x="0" y="330"/>
                    <a:pt x="0" y="3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55;p151"/>
            <p:cNvSpPr/>
            <p:nvPr/>
          </p:nvSpPr>
          <p:spPr>
            <a:xfrm>
              <a:off x="5140325" y="776288"/>
              <a:ext cx="1209675" cy="1252538"/>
            </a:xfrm>
            <a:custGeom>
              <a:avLst/>
              <a:gdLst/>
              <a:ahLst/>
              <a:cxnLst/>
              <a:rect l="l" t="t" r="r" b="b"/>
              <a:pathLst>
                <a:path w="321" h="332" extrusionOk="0">
                  <a:moveTo>
                    <a:pt x="140" y="332"/>
                  </a:moveTo>
                  <a:cubicBezTo>
                    <a:pt x="4" y="332"/>
                    <a:pt x="4" y="332"/>
                    <a:pt x="4" y="332"/>
                  </a:cubicBezTo>
                  <a:cubicBezTo>
                    <a:pt x="2" y="332"/>
                    <a:pt x="0" y="331"/>
                    <a:pt x="0" y="329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43" y="0"/>
                    <a:pt x="143" y="0"/>
                    <a:pt x="143" y="0"/>
                  </a:cubicBezTo>
                  <a:cubicBezTo>
                    <a:pt x="182" y="0"/>
                    <a:pt x="214" y="8"/>
                    <a:pt x="240" y="22"/>
                  </a:cubicBezTo>
                  <a:cubicBezTo>
                    <a:pt x="268" y="38"/>
                    <a:pt x="288" y="59"/>
                    <a:pt x="301" y="84"/>
                  </a:cubicBezTo>
                  <a:cubicBezTo>
                    <a:pt x="314" y="109"/>
                    <a:pt x="321" y="137"/>
                    <a:pt x="321" y="166"/>
                  </a:cubicBezTo>
                  <a:cubicBezTo>
                    <a:pt x="321" y="202"/>
                    <a:pt x="313" y="232"/>
                    <a:pt x="297" y="257"/>
                  </a:cubicBezTo>
                  <a:cubicBezTo>
                    <a:pt x="280" y="283"/>
                    <a:pt x="257" y="302"/>
                    <a:pt x="230" y="314"/>
                  </a:cubicBezTo>
                  <a:cubicBezTo>
                    <a:pt x="202" y="326"/>
                    <a:pt x="172" y="332"/>
                    <a:pt x="140" y="332"/>
                  </a:cubicBezTo>
                  <a:cubicBezTo>
                    <a:pt x="140" y="332"/>
                    <a:pt x="140" y="332"/>
                    <a:pt x="140" y="332"/>
                  </a:cubicBezTo>
                  <a:close/>
                  <a:moveTo>
                    <a:pt x="146" y="262"/>
                  </a:moveTo>
                  <a:cubicBezTo>
                    <a:pt x="160" y="262"/>
                    <a:pt x="174" y="259"/>
                    <a:pt x="187" y="252"/>
                  </a:cubicBezTo>
                  <a:cubicBezTo>
                    <a:pt x="200" y="246"/>
                    <a:pt x="211" y="235"/>
                    <a:pt x="220" y="220"/>
                  </a:cubicBezTo>
                  <a:cubicBezTo>
                    <a:pt x="228" y="206"/>
                    <a:pt x="232" y="188"/>
                    <a:pt x="232" y="167"/>
                  </a:cubicBezTo>
                  <a:cubicBezTo>
                    <a:pt x="232" y="145"/>
                    <a:pt x="228" y="127"/>
                    <a:pt x="219" y="113"/>
                  </a:cubicBezTo>
                  <a:cubicBezTo>
                    <a:pt x="210" y="98"/>
                    <a:pt x="198" y="87"/>
                    <a:pt x="184" y="80"/>
                  </a:cubicBezTo>
                  <a:cubicBezTo>
                    <a:pt x="171" y="74"/>
                    <a:pt x="156" y="71"/>
                    <a:pt x="142" y="71"/>
                  </a:cubicBezTo>
                  <a:cubicBezTo>
                    <a:pt x="87" y="71"/>
                    <a:pt x="87" y="71"/>
                    <a:pt x="87" y="71"/>
                  </a:cubicBezTo>
                  <a:cubicBezTo>
                    <a:pt x="87" y="262"/>
                    <a:pt x="87" y="262"/>
                    <a:pt x="87" y="262"/>
                  </a:cubicBezTo>
                  <a:cubicBezTo>
                    <a:pt x="146" y="262"/>
                    <a:pt x="146" y="262"/>
                    <a:pt x="146" y="26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56;p151"/>
            <p:cNvSpPr/>
            <p:nvPr/>
          </p:nvSpPr>
          <p:spPr>
            <a:xfrm>
              <a:off x="6350000" y="776288"/>
              <a:ext cx="1390650" cy="1252538"/>
            </a:xfrm>
            <a:custGeom>
              <a:avLst/>
              <a:gdLst/>
              <a:ahLst/>
              <a:cxnLst/>
              <a:rect l="l" t="t" r="r" b="b"/>
              <a:pathLst>
                <a:path w="369" h="332" extrusionOk="0">
                  <a:moveTo>
                    <a:pt x="365" y="332"/>
                  </a:moveTo>
                  <a:cubicBezTo>
                    <a:pt x="280" y="332"/>
                    <a:pt x="280" y="332"/>
                    <a:pt x="280" y="332"/>
                  </a:cubicBezTo>
                  <a:cubicBezTo>
                    <a:pt x="279" y="332"/>
                    <a:pt x="278" y="331"/>
                    <a:pt x="277" y="330"/>
                  </a:cubicBezTo>
                  <a:cubicBezTo>
                    <a:pt x="255" y="274"/>
                    <a:pt x="255" y="274"/>
                    <a:pt x="255" y="274"/>
                  </a:cubicBezTo>
                  <a:cubicBezTo>
                    <a:pt x="111" y="274"/>
                    <a:pt x="111" y="274"/>
                    <a:pt x="111" y="274"/>
                  </a:cubicBezTo>
                  <a:cubicBezTo>
                    <a:pt x="89" y="330"/>
                    <a:pt x="89" y="330"/>
                    <a:pt x="89" y="330"/>
                  </a:cubicBezTo>
                  <a:cubicBezTo>
                    <a:pt x="88" y="331"/>
                    <a:pt x="87" y="332"/>
                    <a:pt x="85" y="332"/>
                  </a:cubicBezTo>
                  <a:cubicBezTo>
                    <a:pt x="4" y="332"/>
                    <a:pt x="4" y="332"/>
                    <a:pt x="4" y="332"/>
                  </a:cubicBezTo>
                  <a:cubicBezTo>
                    <a:pt x="2" y="332"/>
                    <a:pt x="0" y="330"/>
                    <a:pt x="1" y="327"/>
                  </a:cubicBezTo>
                  <a:cubicBezTo>
                    <a:pt x="141" y="2"/>
                    <a:pt x="141" y="2"/>
                    <a:pt x="141" y="2"/>
                  </a:cubicBezTo>
                  <a:cubicBezTo>
                    <a:pt x="141" y="1"/>
                    <a:pt x="143" y="0"/>
                    <a:pt x="144" y="0"/>
                  </a:cubicBezTo>
                  <a:cubicBezTo>
                    <a:pt x="229" y="0"/>
                    <a:pt x="229" y="0"/>
                    <a:pt x="229" y="0"/>
                  </a:cubicBezTo>
                  <a:cubicBezTo>
                    <a:pt x="230" y="0"/>
                    <a:pt x="231" y="1"/>
                    <a:pt x="232" y="2"/>
                  </a:cubicBezTo>
                  <a:cubicBezTo>
                    <a:pt x="368" y="327"/>
                    <a:pt x="368" y="327"/>
                    <a:pt x="368" y="327"/>
                  </a:cubicBezTo>
                  <a:cubicBezTo>
                    <a:pt x="369" y="330"/>
                    <a:pt x="368" y="332"/>
                    <a:pt x="365" y="332"/>
                  </a:cubicBezTo>
                  <a:close/>
                  <a:moveTo>
                    <a:pt x="229" y="207"/>
                  </a:moveTo>
                  <a:cubicBezTo>
                    <a:pt x="184" y="89"/>
                    <a:pt x="184" y="89"/>
                    <a:pt x="184" y="89"/>
                  </a:cubicBezTo>
                  <a:cubicBezTo>
                    <a:pt x="137" y="207"/>
                    <a:pt x="137" y="207"/>
                    <a:pt x="137" y="207"/>
                  </a:cubicBezTo>
                  <a:lnTo>
                    <a:pt x="229" y="20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57;p151"/>
            <p:cNvSpPr/>
            <p:nvPr/>
          </p:nvSpPr>
          <p:spPr>
            <a:xfrm>
              <a:off x="7589838" y="776288"/>
              <a:ext cx="1073150" cy="1252538"/>
            </a:xfrm>
            <a:custGeom>
              <a:avLst/>
              <a:gdLst/>
              <a:ahLst/>
              <a:cxnLst/>
              <a:rect l="l" t="t" r="r" b="b"/>
              <a:pathLst>
                <a:path w="285" h="332" extrusionOk="0">
                  <a:moveTo>
                    <a:pt x="182" y="332"/>
                  </a:moveTo>
                  <a:cubicBezTo>
                    <a:pt x="102" y="332"/>
                    <a:pt x="102" y="332"/>
                    <a:pt x="102" y="332"/>
                  </a:cubicBezTo>
                  <a:cubicBezTo>
                    <a:pt x="100" y="332"/>
                    <a:pt x="98" y="331"/>
                    <a:pt x="98" y="329"/>
                  </a:cubicBezTo>
                  <a:cubicBezTo>
                    <a:pt x="98" y="72"/>
                    <a:pt x="98" y="72"/>
                    <a:pt x="98" y="72"/>
                  </a:cubicBezTo>
                  <a:cubicBezTo>
                    <a:pt x="3" y="72"/>
                    <a:pt x="3" y="72"/>
                    <a:pt x="3" y="72"/>
                  </a:cubicBezTo>
                  <a:cubicBezTo>
                    <a:pt x="1" y="72"/>
                    <a:pt x="0" y="70"/>
                    <a:pt x="0" y="68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282" y="0"/>
                    <a:pt x="282" y="0"/>
                    <a:pt x="282" y="0"/>
                  </a:cubicBezTo>
                  <a:cubicBezTo>
                    <a:pt x="284" y="0"/>
                    <a:pt x="285" y="2"/>
                    <a:pt x="285" y="4"/>
                  </a:cubicBezTo>
                  <a:cubicBezTo>
                    <a:pt x="285" y="68"/>
                    <a:pt x="285" y="68"/>
                    <a:pt x="285" y="68"/>
                  </a:cubicBezTo>
                  <a:cubicBezTo>
                    <a:pt x="285" y="70"/>
                    <a:pt x="284" y="72"/>
                    <a:pt x="282" y="72"/>
                  </a:cubicBezTo>
                  <a:cubicBezTo>
                    <a:pt x="185" y="72"/>
                    <a:pt x="185" y="72"/>
                    <a:pt x="185" y="72"/>
                  </a:cubicBezTo>
                  <a:cubicBezTo>
                    <a:pt x="185" y="329"/>
                    <a:pt x="185" y="329"/>
                    <a:pt x="185" y="329"/>
                  </a:cubicBezTo>
                  <a:cubicBezTo>
                    <a:pt x="185" y="331"/>
                    <a:pt x="184" y="332"/>
                    <a:pt x="182" y="33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;p151"/>
            <p:cNvSpPr/>
            <p:nvPr/>
          </p:nvSpPr>
          <p:spPr>
            <a:xfrm>
              <a:off x="8509000" y="776288"/>
              <a:ext cx="1395412" cy="1252538"/>
            </a:xfrm>
            <a:custGeom>
              <a:avLst/>
              <a:gdLst/>
              <a:ahLst/>
              <a:cxnLst/>
              <a:rect l="l" t="t" r="r" b="b"/>
              <a:pathLst>
                <a:path w="370" h="332" extrusionOk="0">
                  <a:moveTo>
                    <a:pt x="365" y="332"/>
                  </a:moveTo>
                  <a:cubicBezTo>
                    <a:pt x="281" y="332"/>
                    <a:pt x="281" y="332"/>
                    <a:pt x="281" y="332"/>
                  </a:cubicBezTo>
                  <a:cubicBezTo>
                    <a:pt x="279" y="332"/>
                    <a:pt x="278" y="331"/>
                    <a:pt x="277" y="330"/>
                  </a:cubicBezTo>
                  <a:cubicBezTo>
                    <a:pt x="255" y="274"/>
                    <a:pt x="255" y="274"/>
                    <a:pt x="255" y="274"/>
                  </a:cubicBezTo>
                  <a:cubicBezTo>
                    <a:pt x="112" y="274"/>
                    <a:pt x="112" y="274"/>
                    <a:pt x="112" y="274"/>
                  </a:cubicBezTo>
                  <a:cubicBezTo>
                    <a:pt x="89" y="330"/>
                    <a:pt x="89" y="330"/>
                    <a:pt x="89" y="330"/>
                  </a:cubicBezTo>
                  <a:cubicBezTo>
                    <a:pt x="89" y="331"/>
                    <a:pt x="87" y="332"/>
                    <a:pt x="86" y="332"/>
                  </a:cubicBezTo>
                  <a:cubicBezTo>
                    <a:pt x="4" y="332"/>
                    <a:pt x="4" y="332"/>
                    <a:pt x="4" y="332"/>
                  </a:cubicBezTo>
                  <a:cubicBezTo>
                    <a:pt x="2" y="332"/>
                    <a:pt x="0" y="330"/>
                    <a:pt x="1" y="327"/>
                  </a:cubicBezTo>
                  <a:cubicBezTo>
                    <a:pt x="141" y="2"/>
                    <a:pt x="141" y="2"/>
                    <a:pt x="141" y="2"/>
                  </a:cubicBezTo>
                  <a:cubicBezTo>
                    <a:pt x="142" y="1"/>
                    <a:pt x="143" y="0"/>
                    <a:pt x="144" y="0"/>
                  </a:cubicBezTo>
                  <a:cubicBezTo>
                    <a:pt x="229" y="0"/>
                    <a:pt x="229" y="0"/>
                    <a:pt x="229" y="0"/>
                  </a:cubicBezTo>
                  <a:cubicBezTo>
                    <a:pt x="230" y="0"/>
                    <a:pt x="232" y="1"/>
                    <a:pt x="232" y="2"/>
                  </a:cubicBezTo>
                  <a:cubicBezTo>
                    <a:pt x="369" y="327"/>
                    <a:pt x="369" y="327"/>
                    <a:pt x="369" y="327"/>
                  </a:cubicBezTo>
                  <a:cubicBezTo>
                    <a:pt x="370" y="330"/>
                    <a:pt x="368" y="332"/>
                    <a:pt x="365" y="332"/>
                  </a:cubicBezTo>
                  <a:close/>
                  <a:moveTo>
                    <a:pt x="230" y="207"/>
                  </a:moveTo>
                  <a:cubicBezTo>
                    <a:pt x="184" y="89"/>
                    <a:pt x="184" y="89"/>
                    <a:pt x="184" y="89"/>
                  </a:cubicBezTo>
                  <a:cubicBezTo>
                    <a:pt x="138" y="207"/>
                    <a:pt x="138" y="207"/>
                    <a:pt x="138" y="207"/>
                  </a:cubicBezTo>
                  <a:lnTo>
                    <a:pt x="230" y="20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9;p151"/>
            <p:cNvSpPr/>
            <p:nvPr/>
          </p:nvSpPr>
          <p:spPr>
            <a:xfrm>
              <a:off x="5094288" y="2324101"/>
              <a:ext cx="923925" cy="1181100"/>
            </a:xfrm>
            <a:custGeom>
              <a:avLst/>
              <a:gdLst/>
              <a:ahLst/>
              <a:cxnLst/>
              <a:rect l="l" t="t" r="r" b="b"/>
              <a:pathLst>
                <a:path w="245" h="313" extrusionOk="0">
                  <a:moveTo>
                    <a:pt x="197" y="143"/>
                  </a:moveTo>
                  <a:cubicBezTo>
                    <a:pt x="184" y="136"/>
                    <a:pt x="170" y="130"/>
                    <a:pt x="154" y="125"/>
                  </a:cubicBezTo>
                  <a:cubicBezTo>
                    <a:pt x="154" y="125"/>
                    <a:pt x="154" y="125"/>
                    <a:pt x="154" y="125"/>
                  </a:cubicBezTo>
                  <a:cubicBezTo>
                    <a:pt x="138" y="120"/>
                    <a:pt x="126" y="117"/>
                    <a:pt x="116" y="113"/>
                  </a:cubicBezTo>
                  <a:cubicBezTo>
                    <a:pt x="107" y="110"/>
                    <a:pt x="99" y="106"/>
                    <a:pt x="94" y="102"/>
                  </a:cubicBezTo>
                  <a:cubicBezTo>
                    <a:pt x="91" y="100"/>
                    <a:pt x="88" y="96"/>
                    <a:pt x="88" y="88"/>
                  </a:cubicBezTo>
                  <a:cubicBezTo>
                    <a:pt x="88" y="80"/>
                    <a:pt x="90" y="76"/>
                    <a:pt x="96" y="72"/>
                  </a:cubicBezTo>
                  <a:cubicBezTo>
                    <a:pt x="102" y="68"/>
                    <a:pt x="110" y="65"/>
                    <a:pt x="120" y="66"/>
                  </a:cubicBezTo>
                  <a:cubicBezTo>
                    <a:pt x="120" y="66"/>
                    <a:pt x="120" y="66"/>
                    <a:pt x="120" y="66"/>
                  </a:cubicBezTo>
                  <a:cubicBezTo>
                    <a:pt x="132" y="66"/>
                    <a:pt x="140" y="68"/>
                    <a:pt x="146" y="74"/>
                  </a:cubicBezTo>
                  <a:cubicBezTo>
                    <a:pt x="152" y="80"/>
                    <a:pt x="155" y="86"/>
                    <a:pt x="155" y="93"/>
                  </a:cubicBezTo>
                  <a:cubicBezTo>
                    <a:pt x="155" y="100"/>
                    <a:pt x="155" y="100"/>
                    <a:pt x="155" y="100"/>
                  </a:cubicBezTo>
                  <a:cubicBezTo>
                    <a:pt x="155" y="102"/>
                    <a:pt x="157" y="103"/>
                    <a:pt x="159" y="103"/>
                  </a:cubicBezTo>
                  <a:cubicBezTo>
                    <a:pt x="234" y="103"/>
                    <a:pt x="234" y="103"/>
                    <a:pt x="234" y="103"/>
                  </a:cubicBezTo>
                  <a:cubicBezTo>
                    <a:pt x="236" y="103"/>
                    <a:pt x="237" y="102"/>
                    <a:pt x="237" y="100"/>
                  </a:cubicBezTo>
                  <a:cubicBezTo>
                    <a:pt x="237" y="92"/>
                    <a:pt x="237" y="92"/>
                    <a:pt x="237" y="92"/>
                  </a:cubicBezTo>
                  <a:cubicBezTo>
                    <a:pt x="236" y="73"/>
                    <a:pt x="231" y="57"/>
                    <a:pt x="221" y="43"/>
                  </a:cubicBezTo>
                  <a:cubicBezTo>
                    <a:pt x="211" y="29"/>
                    <a:pt x="197" y="18"/>
                    <a:pt x="179" y="11"/>
                  </a:cubicBezTo>
                  <a:cubicBezTo>
                    <a:pt x="162" y="4"/>
                    <a:pt x="143" y="0"/>
                    <a:pt x="121" y="0"/>
                  </a:cubicBezTo>
                  <a:cubicBezTo>
                    <a:pt x="99" y="0"/>
                    <a:pt x="80" y="4"/>
                    <a:pt x="64" y="11"/>
                  </a:cubicBezTo>
                  <a:cubicBezTo>
                    <a:pt x="46" y="18"/>
                    <a:pt x="33" y="29"/>
                    <a:pt x="22" y="42"/>
                  </a:cubicBezTo>
                  <a:cubicBezTo>
                    <a:pt x="12" y="56"/>
                    <a:pt x="7" y="73"/>
                    <a:pt x="7" y="92"/>
                  </a:cubicBezTo>
                  <a:cubicBezTo>
                    <a:pt x="7" y="114"/>
                    <a:pt x="15" y="133"/>
                    <a:pt x="29" y="146"/>
                  </a:cubicBezTo>
                  <a:cubicBezTo>
                    <a:pt x="43" y="159"/>
                    <a:pt x="63" y="170"/>
                    <a:pt x="88" y="178"/>
                  </a:cubicBezTo>
                  <a:cubicBezTo>
                    <a:pt x="100" y="182"/>
                    <a:pt x="100" y="182"/>
                    <a:pt x="100" y="182"/>
                  </a:cubicBezTo>
                  <a:cubicBezTo>
                    <a:pt x="110" y="185"/>
                    <a:pt x="120" y="188"/>
                    <a:pt x="129" y="191"/>
                  </a:cubicBezTo>
                  <a:cubicBezTo>
                    <a:pt x="140" y="194"/>
                    <a:pt x="149" y="199"/>
                    <a:pt x="156" y="204"/>
                  </a:cubicBezTo>
                  <a:cubicBezTo>
                    <a:pt x="162" y="209"/>
                    <a:pt x="163" y="217"/>
                    <a:pt x="163" y="223"/>
                  </a:cubicBezTo>
                  <a:cubicBezTo>
                    <a:pt x="163" y="230"/>
                    <a:pt x="161" y="235"/>
                    <a:pt x="155" y="240"/>
                  </a:cubicBezTo>
                  <a:cubicBezTo>
                    <a:pt x="148" y="245"/>
                    <a:pt x="138" y="248"/>
                    <a:pt x="126" y="248"/>
                  </a:cubicBezTo>
                  <a:cubicBezTo>
                    <a:pt x="111" y="248"/>
                    <a:pt x="101" y="244"/>
                    <a:pt x="93" y="237"/>
                  </a:cubicBezTo>
                  <a:cubicBezTo>
                    <a:pt x="85" y="230"/>
                    <a:pt x="81" y="222"/>
                    <a:pt x="81" y="212"/>
                  </a:cubicBezTo>
                  <a:cubicBezTo>
                    <a:pt x="81" y="205"/>
                    <a:pt x="81" y="205"/>
                    <a:pt x="81" y="205"/>
                  </a:cubicBezTo>
                  <a:cubicBezTo>
                    <a:pt x="81" y="203"/>
                    <a:pt x="79" y="201"/>
                    <a:pt x="77" y="201"/>
                  </a:cubicBezTo>
                  <a:cubicBezTo>
                    <a:pt x="4" y="201"/>
                    <a:pt x="4" y="201"/>
                    <a:pt x="4" y="201"/>
                  </a:cubicBezTo>
                  <a:cubicBezTo>
                    <a:pt x="2" y="201"/>
                    <a:pt x="0" y="203"/>
                    <a:pt x="0" y="205"/>
                  </a:cubicBezTo>
                  <a:cubicBezTo>
                    <a:pt x="0" y="212"/>
                    <a:pt x="0" y="212"/>
                    <a:pt x="0" y="212"/>
                  </a:cubicBezTo>
                  <a:cubicBezTo>
                    <a:pt x="0" y="234"/>
                    <a:pt x="6" y="252"/>
                    <a:pt x="18" y="267"/>
                  </a:cubicBezTo>
                  <a:cubicBezTo>
                    <a:pt x="29" y="282"/>
                    <a:pt x="44" y="293"/>
                    <a:pt x="63" y="301"/>
                  </a:cubicBezTo>
                  <a:cubicBezTo>
                    <a:pt x="81" y="309"/>
                    <a:pt x="103" y="313"/>
                    <a:pt x="126" y="313"/>
                  </a:cubicBezTo>
                  <a:cubicBezTo>
                    <a:pt x="137" y="313"/>
                    <a:pt x="137" y="313"/>
                    <a:pt x="137" y="313"/>
                  </a:cubicBezTo>
                  <a:cubicBezTo>
                    <a:pt x="137" y="312"/>
                    <a:pt x="137" y="312"/>
                    <a:pt x="137" y="312"/>
                  </a:cubicBezTo>
                  <a:cubicBezTo>
                    <a:pt x="158" y="311"/>
                    <a:pt x="175" y="307"/>
                    <a:pt x="190" y="300"/>
                  </a:cubicBezTo>
                  <a:cubicBezTo>
                    <a:pt x="208" y="291"/>
                    <a:pt x="222" y="280"/>
                    <a:pt x="231" y="266"/>
                  </a:cubicBezTo>
                  <a:cubicBezTo>
                    <a:pt x="240" y="251"/>
                    <a:pt x="245" y="236"/>
                    <a:pt x="245" y="219"/>
                  </a:cubicBezTo>
                  <a:cubicBezTo>
                    <a:pt x="245" y="200"/>
                    <a:pt x="240" y="184"/>
                    <a:pt x="231" y="172"/>
                  </a:cubicBezTo>
                  <a:cubicBezTo>
                    <a:pt x="223" y="160"/>
                    <a:pt x="211" y="150"/>
                    <a:pt x="197" y="14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60;p151"/>
            <p:cNvSpPr/>
            <p:nvPr/>
          </p:nvSpPr>
          <p:spPr>
            <a:xfrm>
              <a:off x="6172200" y="2343151"/>
              <a:ext cx="995362" cy="1162050"/>
            </a:xfrm>
            <a:custGeom>
              <a:avLst/>
              <a:gdLst/>
              <a:ahLst/>
              <a:cxnLst/>
              <a:rect l="l" t="t" r="r" b="b"/>
              <a:pathLst>
                <a:path w="264" h="308" extrusionOk="0">
                  <a:moveTo>
                    <a:pt x="186" y="185"/>
                  </a:moveTo>
                  <a:cubicBezTo>
                    <a:pt x="186" y="203"/>
                    <a:pt x="182" y="217"/>
                    <a:pt x="172" y="225"/>
                  </a:cubicBezTo>
                  <a:cubicBezTo>
                    <a:pt x="163" y="234"/>
                    <a:pt x="150" y="238"/>
                    <a:pt x="132" y="238"/>
                  </a:cubicBezTo>
                  <a:cubicBezTo>
                    <a:pt x="115" y="238"/>
                    <a:pt x="101" y="234"/>
                    <a:pt x="92" y="225"/>
                  </a:cubicBezTo>
                  <a:cubicBezTo>
                    <a:pt x="83" y="217"/>
                    <a:pt x="78" y="203"/>
                    <a:pt x="78" y="185"/>
                  </a:cubicBezTo>
                  <a:cubicBezTo>
                    <a:pt x="78" y="4"/>
                    <a:pt x="78" y="4"/>
                    <a:pt x="78" y="4"/>
                  </a:cubicBezTo>
                  <a:cubicBezTo>
                    <a:pt x="78" y="2"/>
                    <a:pt x="77" y="0"/>
                    <a:pt x="75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184"/>
                    <a:pt x="0" y="184"/>
                    <a:pt x="0" y="184"/>
                  </a:cubicBezTo>
                  <a:cubicBezTo>
                    <a:pt x="0" y="212"/>
                    <a:pt x="6" y="235"/>
                    <a:pt x="18" y="253"/>
                  </a:cubicBezTo>
                  <a:cubicBezTo>
                    <a:pt x="30" y="272"/>
                    <a:pt x="46" y="285"/>
                    <a:pt x="66" y="294"/>
                  </a:cubicBezTo>
                  <a:cubicBezTo>
                    <a:pt x="85" y="303"/>
                    <a:pt x="107" y="308"/>
                    <a:pt x="131" y="308"/>
                  </a:cubicBezTo>
                  <a:cubicBezTo>
                    <a:pt x="131" y="308"/>
                    <a:pt x="131" y="308"/>
                    <a:pt x="131" y="308"/>
                  </a:cubicBezTo>
                  <a:cubicBezTo>
                    <a:pt x="155" y="308"/>
                    <a:pt x="177" y="303"/>
                    <a:pt x="197" y="294"/>
                  </a:cubicBezTo>
                  <a:cubicBezTo>
                    <a:pt x="217" y="285"/>
                    <a:pt x="234" y="272"/>
                    <a:pt x="246" y="253"/>
                  </a:cubicBezTo>
                  <a:cubicBezTo>
                    <a:pt x="258" y="235"/>
                    <a:pt x="264" y="212"/>
                    <a:pt x="264" y="184"/>
                  </a:cubicBezTo>
                  <a:cubicBezTo>
                    <a:pt x="264" y="4"/>
                    <a:pt x="264" y="4"/>
                    <a:pt x="264" y="4"/>
                  </a:cubicBezTo>
                  <a:cubicBezTo>
                    <a:pt x="264" y="2"/>
                    <a:pt x="263" y="0"/>
                    <a:pt x="261" y="0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88" y="0"/>
                    <a:pt x="186" y="2"/>
                    <a:pt x="186" y="4"/>
                  </a:cubicBezTo>
                  <a:cubicBezTo>
                    <a:pt x="186" y="185"/>
                    <a:pt x="186" y="185"/>
                    <a:pt x="186" y="18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61;p151"/>
            <p:cNvSpPr/>
            <p:nvPr/>
          </p:nvSpPr>
          <p:spPr>
            <a:xfrm>
              <a:off x="7362825" y="2343151"/>
              <a:ext cx="1316037" cy="1143000"/>
            </a:xfrm>
            <a:custGeom>
              <a:avLst/>
              <a:gdLst/>
              <a:ahLst/>
              <a:cxnLst/>
              <a:rect l="l" t="t" r="r" b="b"/>
              <a:pathLst>
                <a:path w="349" h="303" extrusionOk="0">
                  <a:moveTo>
                    <a:pt x="172" y="160"/>
                  </a:moveTo>
                  <a:cubicBezTo>
                    <a:pt x="86" y="2"/>
                    <a:pt x="86" y="2"/>
                    <a:pt x="86" y="2"/>
                  </a:cubicBezTo>
                  <a:cubicBezTo>
                    <a:pt x="85" y="1"/>
                    <a:pt x="84" y="0"/>
                    <a:pt x="82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292"/>
                    <a:pt x="0" y="292"/>
                    <a:pt x="0" y="292"/>
                  </a:cubicBezTo>
                  <a:cubicBezTo>
                    <a:pt x="1" y="299"/>
                    <a:pt x="1" y="299"/>
                    <a:pt x="1" y="299"/>
                  </a:cubicBezTo>
                  <a:cubicBezTo>
                    <a:pt x="1" y="301"/>
                    <a:pt x="2" y="303"/>
                    <a:pt x="4" y="303"/>
                  </a:cubicBezTo>
                  <a:cubicBezTo>
                    <a:pt x="75" y="303"/>
                    <a:pt x="75" y="303"/>
                    <a:pt x="75" y="303"/>
                  </a:cubicBezTo>
                  <a:cubicBezTo>
                    <a:pt x="77" y="303"/>
                    <a:pt x="79" y="301"/>
                    <a:pt x="79" y="299"/>
                  </a:cubicBezTo>
                  <a:cubicBezTo>
                    <a:pt x="79" y="155"/>
                    <a:pt x="79" y="155"/>
                    <a:pt x="79" y="155"/>
                  </a:cubicBezTo>
                  <a:cubicBezTo>
                    <a:pt x="79" y="151"/>
                    <a:pt x="84" y="150"/>
                    <a:pt x="85" y="153"/>
                  </a:cubicBezTo>
                  <a:cubicBezTo>
                    <a:pt x="145" y="261"/>
                    <a:pt x="145" y="261"/>
                    <a:pt x="145" y="261"/>
                  </a:cubicBezTo>
                  <a:cubicBezTo>
                    <a:pt x="146" y="262"/>
                    <a:pt x="147" y="263"/>
                    <a:pt x="148" y="263"/>
                  </a:cubicBezTo>
                  <a:cubicBezTo>
                    <a:pt x="201" y="263"/>
                    <a:pt x="201" y="263"/>
                    <a:pt x="201" y="263"/>
                  </a:cubicBezTo>
                  <a:cubicBezTo>
                    <a:pt x="202" y="263"/>
                    <a:pt x="204" y="262"/>
                    <a:pt x="204" y="261"/>
                  </a:cubicBezTo>
                  <a:cubicBezTo>
                    <a:pt x="264" y="153"/>
                    <a:pt x="264" y="153"/>
                    <a:pt x="264" y="153"/>
                  </a:cubicBezTo>
                  <a:cubicBezTo>
                    <a:pt x="266" y="150"/>
                    <a:pt x="271" y="151"/>
                    <a:pt x="271" y="155"/>
                  </a:cubicBezTo>
                  <a:cubicBezTo>
                    <a:pt x="271" y="299"/>
                    <a:pt x="271" y="299"/>
                    <a:pt x="271" y="299"/>
                  </a:cubicBezTo>
                  <a:cubicBezTo>
                    <a:pt x="271" y="301"/>
                    <a:pt x="273" y="303"/>
                    <a:pt x="275" y="303"/>
                  </a:cubicBezTo>
                  <a:cubicBezTo>
                    <a:pt x="345" y="303"/>
                    <a:pt x="345" y="303"/>
                    <a:pt x="345" y="303"/>
                  </a:cubicBezTo>
                  <a:cubicBezTo>
                    <a:pt x="347" y="303"/>
                    <a:pt x="349" y="301"/>
                    <a:pt x="349" y="299"/>
                  </a:cubicBezTo>
                  <a:cubicBezTo>
                    <a:pt x="349" y="4"/>
                    <a:pt x="349" y="4"/>
                    <a:pt x="349" y="4"/>
                  </a:cubicBezTo>
                  <a:cubicBezTo>
                    <a:pt x="349" y="2"/>
                    <a:pt x="347" y="0"/>
                    <a:pt x="345" y="0"/>
                  </a:cubicBezTo>
                  <a:cubicBezTo>
                    <a:pt x="267" y="0"/>
                    <a:pt x="267" y="0"/>
                    <a:pt x="267" y="0"/>
                  </a:cubicBezTo>
                  <a:cubicBezTo>
                    <a:pt x="266" y="0"/>
                    <a:pt x="264" y="1"/>
                    <a:pt x="264" y="2"/>
                  </a:cubicBezTo>
                  <a:cubicBezTo>
                    <a:pt x="178" y="160"/>
                    <a:pt x="178" y="160"/>
                    <a:pt x="178" y="160"/>
                  </a:cubicBezTo>
                  <a:cubicBezTo>
                    <a:pt x="177" y="163"/>
                    <a:pt x="173" y="163"/>
                    <a:pt x="172" y="16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62;p151"/>
            <p:cNvSpPr/>
            <p:nvPr/>
          </p:nvSpPr>
          <p:spPr>
            <a:xfrm>
              <a:off x="8897938" y="2343151"/>
              <a:ext cx="1314450" cy="1143000"/>
            </a:xfrm>
            <a:custGeom>
              <a:avLst/>
              <a:gdLst/>
              <a:ahLst/>
              <a:cxnLst/>
              <a:rect l="l" t="t" r="r" b="b"/>
              <a:pathLst>
                <a:path w="349" h="303" extrusionOk="0">
                  <a:moveTo>
                    <a:pt x="172" y="160"/>
                  </a:moveTo>
                  <a:cubicBezTo>
                    <a:pt x="85" y="2"/>
                    <a:pt x="85" y="2"/>
                    <a:pt x="85" y="2"/>
                  </a:cubicBezTo>
                  <a:cubicBezTo>
                    <a:pt x="85" y="1"/>
                    <a:pt x="83" y="0"/>
                    <a:pt x="82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292"/>
                    <a:pt x="0" y="292"/>
                    <a:pt x="0" y="292"/>
                  </a:cubicBezTo>
                  <a:cubicBezTo>
                    <a:pt x="0" y="299"/>
                    <a:pt x="0" y="299"/>
                    <a:pt x="0" y="299"/>
                  </a:cubicBezTo>
                  <a:cubicBezTo>
                    <a:pt x="0" y="301"/>
                    <a:pt x="2" y="303"/>
                    <a:pt x="4" y="303"/>
                  </a:cubicBezTo>
                  <a:cubicBezTo>
                    <a:pt x="75" y="303"/>
                    <a:pt x="75" y="303"/>
                    <a:pt x="75" y="303"/>
                  </a:cubicBezTo>
                  <a:cubicBezTo>
                    <a:pt x="77" y="303"/>
                    <a:pt x="78" y="301"/>
                    <a:pt x="78" y="299"/>
                  </a:cubicBezTo>
                  <a:cubicBezTo>
                    <a:pt x="78" y="155"/>
                    <a:pt x="78" y="155"/>
                    <a:pt x="78" y="155"/>
                  </a:cubicBezTo>
                  <a:cubicBezTo>
                    <a:pt x="78" y="151"/>
                    <a:pt x="83" y="150"/>
                    <a:pt x="85" y="153"/>
                  </a:cubicBezTo>
                  <a:cubicBezTo>
                    <a:pt x="145" y="261"/>
                    <a:pt x="145" y="261"/>
                    <a:pt x="145" y="261"/>
                  </a:cubicBezTo>
                  <a:cubicBezTo>
                    <a:pt x="146" y="262"/>
                    <a:pt x="147" y="263"/>
                    <a:pt x="148" y="263"/>
                  </a:cubicBezTo>
                  <a:cubicBezTo>
                    <a:pt x="201" y="263"/>
                    <a:pt x="201" y="263"/>
                    <a:pt x="201" y="263"/>
                  </a:cubicBezTo>
                  <a:cubicBezTo>
                    <a:pt x="202" y="263"/>
                    <a:pt x="203" y="262"/>
                    <a:pt x="204" y="261"/>
                  </a:cubicBezTo>
                  <a:cubicBezTo>
                    <a:pt x="264" y="153"/>
                    <a:pt x="264" y="153"/>
                    <a:pt x="264" y="153"/>
                  </a:cubicBezTo>
                  <a:cubicBezTo>
                    <a:pt x="266" y="150"/>
                    <a:pt x="271" y="151"/>
                    <a:pt x="271" y="155"/>
                  </a:cubicBezTo>
                  <a:cubicBezTo>
                    <a:pt x="271" y="299"/>
                    <a:pt x="271" y="299"/>
                    <a:pt x="271" y="299"/>
                  </a:cubicBezTo>
                  <a:cubicBezTo>
                    <a:pt x="271" y="301"/>
                    <a:pt x="272" y="303"/>
                    <a:pt x="274" y="303"/>
                  </a:cubicBezTo>
                  <a:cubicBezTo>
                    <a:pt x="345" y="303"/>
                    <a:pt x="345" y="303"/>
                    <a:pt x="345" y="303"/>
                  </a:cubicBezTo>
                  <a:cubicBezTo>
                    <a:pt x="347" y="303"/>
                    <a:pt x="349" y="301"/>
                    <a:pt x="349" y="299"/>
                  </a:cubicBezTo>
                  <a:cubicBezTo>
                    <a:pt x="349" y="4"/>
                    <a:pt x="349" y="4"/>
                    <a:pt x="349" y="4"/>
                  </a:cubicBezTo>
                  <a:cubicBezTo>
                    <a:pt x="349" y="2"/>
                    <a:pt x="347" y="0"/>
                    <a:pt x="345" y="0"/>
                  </a:cubicBezTo>
                  <a:cubicBezTo>
                    <a:pt x="267" y="0"/>
                    <a:pt x="267" y="0"/>
                    <a:pt x="267" y="0"/>
                  </a:cubicBezTo>
                  <a:cubicBezTo>
                    <a:pt x="265" y="0"/>
                    <a:pt x="264" y="1"/>
                    <a:pt x="264" y="2"/>
                  </a:cubicBezTo>
                  <a:cubicBezTo>
                    <a:pt x="178" y="160"/>
                    <a:pt x="178" y="160"/>
                    <a:pt x="178" y="160"/>
                  </a:cubicBezTo>
                  <a:cubicBezTo>
                    <a:pt x="177" y="163"/>
                    <a:pt x="173" y="163"/>
                    <a:pt x="172" y="16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63;p151"/>
            <p:cNvSpPr/>
            <p:nvPr/>
          </p:nvSpPr>
          <p:spPr>
            <a:xfrm>
              <a:off x="10434638" y="2343151"/>
              <a:ext cx="293687" cy="1143000"/>
            </a:xfrm>
            <a:custGeom>
              <a:avLst/>
              <a:gdLst/>
              <a:ahLst/>
              <a:cxnLst/>
              <a:rect l="l" t="t" r="r" b="b"/>
              <a:pathLst>
                <a:path w="78" h="303" extrusionOk="0">
                  <a:moveTo>
                    <a:pt x="74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ubicBezTo>
                    <a:pt x="0" y="299"/>
                    <a:pt x="0" y="299"/>
                    <a:pt x="0" y="299"/>
                  </a:cubicBezTo>
                  <a:cubicBezTo>
                    <a:pt x="0" y="301"/>
                    <a:pt x="1" y="303"/>
                    <a:pt x="3" y="303"/>
                  </a:cubicBezTo>
                  <a:cubicBezTo>
                    <a:pt x="74" y="303"/>
                    <a:pt x="74" y="303"/>
                    <a:pt x="74" y="303"/>
                  </a:cubicBezTo>
                  <a:cubicBezTo>
                    <a:pt x="76" y="303"/>
                    <a:pt x="78" y="301"/>
                    <a:pt x="78" y="299"/>
                  </a:cubicBezTo>
                  <a:cubicBezTo>
                    <a:pt x="78" y="4"/>
                    <a:pt x="78" y="4"/>
                    <a:pt x="78" y="4"/>
                  </a:cubicBezTo>
                  <a:cubicBezTo>
                    <a:pt x="78" y="2"/>
                    <a:pt x="76" y="0"/>
                    <a:pt x="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64;p151"/>
            <p:cNvSpPr/>
            <p:nvPr/>
          </p:nvSpPr>
          <p:spPr>
            <a:xfrm>
              <a:off x="10933113" y="2343151"/>
              <a:ext cx="968375" cy="1143000"/>
            </a:xfrm>
            <a:custGeom>
              <a:avLst/>
              <a:gdLst/>
              <a:ahLst/>
              <a:cxnLst/>
              <a:rect l="l" t="t" r="r" b="b"/>
              <a:pathLst>
                <a:path w="257" h="303" extrusionOk="0">
                  <a:moveTo>
                    <a:pt x="0" y="4"/>
                  </a:moveTo>
                  <a:cubicBezTo>
                    <a:pt x="0" y="60"/>
                    <a:pt x="0" y="60"/>
                    <a:pt x="0" y="60"/>
                  </a:cubicBezTo>
                  <a:cubicBezTo>
                    <a:pt x="0" y="62"/>
                    <a:pt x="2" y="63"/>
                    <a:pt x="4" y="63"/>
                  </a:cubicBezTo>
                  <a:cubicBezTo>
                    <a:pt x="86" y="63"/>
                    <a:pt x="86" y="63"/>
                    <a:pt x="86" y="63"/>
                  </a:cubicBezTo>
                  <a:cubicBezTo>
                    <a:pt x="88" y="63"/>
                    <a:pt x="89" y="65"/>
                    <a:pt x="89" y="67"/>
                  </a:cubicBezTo>
                  <a:cubicBezTo>
                    <a:pt x="89" y="299"/>
                    <a:pt x="89" y="299"/>
                    <a:pt x="89" y="299"/>
                  </a:cubicBezTo>
                  <a:cubicBezTo>
                    <a:pt x="89" y="301"/>
                    <a:pt x="91" y="303"/>
                    <a:pt x="93" y="303"/>
                  </a:cubicBezTo>
                  <a:cubicBezTo>
                    <a:pt x="164" y="303"/>
                    <a:pt x="164" y="303"/>
                    <a:pt x="164" y="303"/>
                  </a:cubicBezTo>
                  <a:cubicBezTo>
                    <a:pt x="166" y="303"/>
                    <a:pt x="167" y="301"/>
                    <a:pt x="167" y="299"/>
                  </a:cubicBezTo>
                  <a:cubicBezTo>
                    <a:pt x="167" y="67"/>
                    <a:pt x="167" y="67"/>
                    <a:pt x="167" y="67"/>
                  </a:cubicBezTo>
                  <a:cubicBezTo>
                    <a:pt x="167" y="65"/>
                    <a:pt x="169" y="63"/>
                    <a:pt x="171" y="63"/>
                  </a:cubicBezTo>
                  <a:cubicBezTo>
                    <a:pt x="253" y="63"/>
                    <a:pt x="253" y="63"/>
                    <a:pt x="253" y="63"/>
                  </a:cubicBezTo>
                  <a:cubicBezTo>
                    <a:pt x="255" y="63"/>
                    <a:pt x="257" y="62"/>
                    <a:pt x="257" y="60"/>
                  </a:cubicBezTo>
                  <a:cubicBezTo>
                    <a:pt x="257" y="4"/>
                    <a:pt x="257" y="4"/>
                    <a:pt x="257" y="4"/>
                  </a:cubicBezTo>
                  <a:cubicBezTo>
                    <a:pt x="257" y="2"/>
                    <a:pt x="255" y="0"/>
                    <a:pt x="253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65;p151"/>
            <p:cNvSpPr/>
            <p:nvPr/>
          </p:nvSpPr>
          <p:spPr>
            <a:xfrm>
              <a:off x="7645400" y="3814763"/>
              <a:ext cx="3181350" cy="501650"/>
            </a:xfrm>
            <a:custGeom>
              <a:avLst/>
              <a:gdLst/>
              <a:ahLst/>
              <a:cxnLst/>
              <a:rect l="l" t="t" r="r" b="b"/>
              <a:pathLst>
                <a:path w="844" h="133" extrusionOk="0">
                  <a:moveTo>
                    <a:pt x="96" y="130"/>
                  </a:moveTo>
                  <a:cubicBezTo>
                    <a:pt x="96" y="0"/>
                    <a:pt x="96" y="0"/>
                    <a:pt x="96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77" y="49"/>
                    <a:pt x="77" y="49"/>
                    <a:pt x="77" y="49"/>
                  </a:cubicBezTo>
                  <a:cubicBezTo>
                    <a:pt x="77" y="50"/>
                    <a:pt x="76" y="51"/>
                    <a:pt x="76" y="51"/>
                  </a:cubicBezTo>
                  <a:cubicBezTo>
                    <a:pt x="75" y="51"/>
                    <a:pt x="75" y="51"/>
                    <a:pt x="75" y="51"/>
                  </a:cubicBezTo>
                  <a:cubicBezTo>
                    <a:pt x="74" y="51"/>
                    <a:pt x="73" y="51"/>
                    <a:pt x="73" y="50"/>
                  </a:cubicBezTo>
                  <a:cubicBezTo>
                    <a:pt x="66" y="43"/>
                    <a:pt x="56" y="38"/>
                    <a:pt x="44" y="38"/>
                  </a:cubicBezTo>
                  <a:cubicBezTo>
                    <a:pt x="19" y="38"/>
                    <a:pt x="0" y="59"/>
                    <a:pt x="0" y="85"/>
                  </a:cubicBezTo>
                  <a:cubicBezTo>
                    <a:pt x="0" y="98"/>
                    <a:pt x="5" y="110"/>
                    <a:pt x="13" y="119"/>
                  </a:cubicBezTo>
                  <a:cubicBezTo>
                    <a:pt x="21" y="128"/>
                    <a:pt x="32" y="133"/>
                    <a:pt x="44" y="133"/>
                  </a:cubicBezTo>
                  <a:cubicBezTo>
                    <a:pt x="55" y="133"/>
                    <a:pt x="66" y="128"/>
                    <a:pt x="73" y="120"/>
                  </a:cubicBezTo>
                  <a:cubicBezTo>
                    <a:pt x="73" y="119"/>
                    <a:pt x="74" y="119"/>
                    <a:pt x="75" y="119"/>
                  </a:cubicBezTo>
                  <a:cubicBezTo>
                    <a:pt x="75" y="119"/>
                    <a:pt x="75" y="119"/>
                    <a:pt x="76" y="119"/>
                  </a:cubicBezTo>
                  <a:cubicBezTo>
                    <a:pt x="77" y="119"/>
                    <a:pt x="77" y="120"/>
                    <a:pt x="77" y="121"/>
                  </a:cubicBezTo>
                  <a:cubicBezTo>
                    <a:pt x="77" y="130"/>
                    <a:pt x="77" y="130"/>
                    <a:pt x="77" y="130"/>
                  </a:cubicBezTo>
                  <a:cubicBezTo>
                    <a:pt x="96" y="130"/>
                    <a:pt x="96" y="130"/>
                    <a:pt x="96" y="130"/>
                  </a:cubicBezTo>
                  <a:close/>
                  <a:moveTo>
                    <a:pt x="49" y="116"/>
                  </a:moveTo>
                  <a:cubicBezTo>
                    <a:pt x="32" y="116"/>
                    <a:pt x="19" y="102"/>
                    <a:pt x="19" y="85"/>
                  </a:cubicBezTo>
                  <a:cubicBezTo>
                    <a:pt x="19" y="68"/>
                    <a:pt x="32" y="55"/>
                    <a:pt x="49" y="55"/>
                  </a:cubicBezTo>
                  <a:cubicBezTo>
                    <a:pt x="65" y="55"/>
                    <a:pt x="78" y="68"/>
                    <a:pt x="78" y="85"/>
                  </a:cubicBezTo>
                  <a:cubicBezTo>
                    <a:pt x="78" y="102"/>
                    <a:pt x="65" y="116"/>
                    <a:pt x="49" y="116"/>
                  </a:cubicBezTo>
                  <a:close/>
                  <a:moveTo>
                    <a:pt x="204" y="130"/>
                  </a:moveTo>
                  <a:cubicBezTo>
                    <a:pt x="204" y="40"/>
                    <a:pt x="204" y="40"/>
                    <a:pt x="204" y="40"/>
                  </a:cubicBezTo>
                  <a:cubicBezTo>
                    <a:pt x="186" y="40"/>
                    <a:pt x="186" y="40"/>
                    <a:pt x="186" y="40"/>
                  </a:cubicBezTo>
                  <a:cubicBezTo>
                    <a:pt x="186" y="49"/>
                    <a:pt x="186" y="49"/>
                    <a:pt x="186" y="49"/>
                  </a:cubicBezTo>
                  <a:cubicBezTo>
                    <a:pt x="186" y="50"/>
                    <a:pt x="185" y="51"/>
                    <a:pt x="184" y="51"/>
                  </a:cubicBezTo>
                  <a:cubicBezTo>
                    <a:pt x="184" y="51"/>
                    <a:pt x="183" y="51"/>
                    <a:pt x="183" y="51"/>
                  </a:cubicBezTo>
                  <a:cubicBezTo>
                    <a:pt x="182" y="51"/>
                    <a:pt x="182" y="51"/>
                    <a:pt x="181" y="50"/>
                  </a:cubicBezTo>
                  <a:cubicBezTo>
                    <a:pt x="175" y="42"/>
                    <a:pt x="164" y="38"/>
                    <a:pt x="153" y="38"/>
                  </a:cubicBezTo>
                  <a:cubicBezTo>
                    <a:pt x="128" y="38"/>
                    <a:pt x="109" y="59"/>
                    <a:pt x="109" y="85"/>
                  </a:cubicBezTo>
                  <a:cubicBezTo>
                    <a:pt x="109" y="112"/>
                    <a:pt x="128" y="133"/>
                    <a:pt x="153" y="133"/>
                  </a:cubicBezTo>
                  <a:cubicBezTo>
                    <a:pt x="164" y="133"/>
                    <a:pt x="174" y="128"/>
                    <a:pt x="181" y="120"/>
                  </a:cubicBezTo>
                  <a:cubicBezTo>
                    <a:pt x="182" y="119"/>
                    <a:pt x="182" y="119"/>
                    <a:pt x="183" y="119"/>
                  </a:cubicBezTo>
                  <a:cubicBezTo>
                    <a:pt x="183" y="119"/>
                    <a:pt x="184" y="119"/>
                    <a:pt x="184" y="119"/>
                  </a:cubicBezTo>
                  <a:cubicBezTo>
                    <a:pt x="185" y="119"/>
                    <a:pt x="186" y="120"/>
                    <a:pt x="186" y="121"/>
                  </a:cubicBezTo>
                  <a:cubicBezTo>
                    <a:pt x="186" y="130"/>
                    <a:pt x="186" y="130"/>
                    <a:pt x="186" y="130"/>
                  </a:cubicBezTo>
                  <a:cubicBezTo>
                    <a:pt x="204" y="130"/>
                    <a:pt x="204" y="130"/>
                    <a:pt x="204" y="130"/>
                  </a:cubicBezTo>
                  <a:cubicBezTo>
                    <a:pt x="204" y="130"/>
                    <a:pt x="204" y="130"/>
                    <a:pt x="204" y="130"/>
                  </a:cubicBezTo>
                  <a:close/>
                  <a:moveTo>
                    <a:pt x="157" y="116"/>
                  </a:moveTo>
                  <a:cubicBezTo>
                    <a:pt x="141" y="116"/>
                    <a:pt x="128" y="102"/>
                    <a:pt x="128" y="85"/>
                  </a:cubicBezTo>
                  <a:cubicBezTo>
                    <a:pt x="128" y="68"/>
                    <a:pt x="141" y="55"/>
                    <a:pt x="157" y="55"/>
                  </a:cubicBezTo>
                  <a:cubicBezTo>
                    <a:pt x="174" y="55"/>
                    <a:pt x="187" y="68"/>
                    <a:pt x="187" y="85"/>
                  </a:cubicBezTo>
                  <a:cubicBezTo>
                    <a:pt x="187" y="102"/>
                    <a:pt x="174" y="116"/>
                    <a:pt x="157" y="116"/>
                  </a:cubicBezTo>
                  <a:close/>
                  <a:moveTo>
                    <a:pt x="376" y="130"/>
                  </a:moveTo>
                  <a:cubicBezTo>
                    <a:pt x="376" y="40"/>
                    <a:pt x="376" y="40"/>
                    <a:pt x="376" y="40"/>
                  </a:cubicBezTo>
                  <a:cubicBezTo>
                    <a:pt x="357" y="40"/>
                    <a:pt x="357" y="40"/>
                    <a:pt x="357" y="40"/>
                  </a:cubicBezTo>
                  <a:cubicBezTo>
                    <a:pt x="357" y="49"/>
                    <a:pt x="357" y="49"/>
                    <a:pt x="357" y="49"/>
                  </a:cubicBezTo>
                  <a:cubicBezTo>
                    <a:pt x="357" y="50"/>
                    <a:pt x="357" y="51"/>
                    <a:pt x="356" y="51"/>
                  </a:cubicBezTo>
                  <a:cubicBezTo>
                    <a:pt x="355" y="51"/>
                    <a:pt x="355" y="51"/>
                    <a:pt x="355" y="51"/>
                  </a:cubicBezTo>
                  <a:cubicBezTo>
                    <a:pt x="354" y="51"/>
                    <a:pt x="353" y="51"/>
                    <a:pt x="353" y="50"/>
                  </a:cubicBezTo>
                  <a:cubicBezTo>
                    <a:pt x="346" y="42"/>
                    <a:pt x="336" y="38"/>
                    <a:pt x="324" y="38"/>
                  </a:cubicBezTo>
                  <a:cubicBezTo>
                    <a:pt x="300" y="38"/>
                    <a:pt x="280" y="59"/>
                    <a:pt x="280" y="85"/>
                  </a:cubicBezTo>
                  <a:cubicBezTo>
                    <a:pt x="280" y="112"/>
                    <a:pt x="300" y="133"/>
                    <a:pt x="324" y="133"/>
                  </a:cubicBezTo>
                  <a:cubicBezTo>
                    <a:pt x="336" y="133"/>
                    <a:pt x="346" y="128"/>
                    <a:pt x="353" y="120"/>
                  </a:cubicBezTo>
                  <a:cubicBezTo>
                    <a:pt x="353" y="119"/>
                    <a:pt x="354" y="119"/>
                    <a:pt x="355" y="119"/>
                  </a:cubicBezTo>
                  <a:cubicBezTo>
                    <a:pt x="355" y="119"/>
                    <a:pt x="355" y="119"/>
                    <a:pt x="356" y="119"/>
                  </a:cubicBezTo>
                  <a:cubicBezTo>
                    <a:pt x="357" y="119"/>
                    <a:pt x="357" y="120"/>
                    <a:pt x="357" y="121"/>
                  </a:cubicBezTo>
                  <a:cubicBezTo>
                    <a:pt x="357" y="130"/>
                    <a:pt x="357" y="130"/>
                    <a:pt x="357" y="130"/>
                  </a:cubicBezTo>
                  <a:cubicBezTo>
                    <a:pt x="376" y="130"/>
                    <a:pt x="376" y="130"/>
                    <a:pt x="376" y="130"/>
                  </a:cubicBezTo>
                  <a:close/>
                  <a:moveTo>
                    <a:pt x="329" y="116"/>
                  </a:moveTo>
                  <a:cubicBezTo>
                    <a:pt x="312" y="116"/>
                    <a:pt x="299" y="102"/>
                    <a:pt x="299" y="85"/>
                  </a:cubicBezTo>
                  <a:cubicBezTo>
                    <a:pt x="299" y="68"/>
                    <a:pt x="312" y="55"/>
                    <a:pt x="329" y="55"/>
                  </a:cubicBezTo>
                  <a:cubicBezTo>
                    <a:pt x="345" y="55"/>
                    <a:pt x="358" y="68"/>
                    <a:pt x="358" y="85"/>
                  </a:cubicBezTo>
                  <a:cubicBezTo>
                    <a:pt x="358" y="102"/>
                    <a:pt x="345" y="116"/>
                    <a:pt x="329" y="116"/>
                  </a:cubicBezTo>
                  <a:close/>
                  <a:moveTo>
                    <a:pt x="476" y="51"/>
                  </a:moveTo>
                  <a:cubicBezTo>
                    <a:pt x="468" y="43"/>
                    <a:pt x="457" y="38"/>
                    <a:pt x="445" y="38"/>
                  </a:cubicBezTo>
                  <a:cubicBezTo>
                    <a:pt x="433" y="38"/>
                    <a:pt x="423" y="43"/>
                    <a:pt x="416" y="51"/>
                  </a:cubicBezTo>
                  <a:cubicBezTo>
                    <a:pt x="415" y="51"/>
                    <a:pt x="415" y="52"/>
                    <a:pt x="414" y="52"/>
                  </a:cubicBezTo>
                  <a:cubicBezTo>
                    <a:pt x="414" y="52"/>
                    <a:pt x="413" y="52"/>
                    <a:pt x="413" y="52"/>
                  </a:cubicBezTo>
                  <a:cubicBezTo>
                    <a:pt x="412" y="51"/>
                    <a:pt x="411" y="50"/>
                    <a:pt x="411" y="49"/>
                  </a:cubicBezTo>
                  <a:cubicBezTo>
                    <a:pt x="411" y="0"/>
                    <a:pt x="411" y="0"/>
                    <a:pt x="411" y="0"/>
                  </a:cubicBezTo>
                  <a:cubicBezTo>
                    <a:pt x="393" y="0"/>
                    <a:pt x="393" y="0"/>
                    <a:pt x="393" y="0"/>
                  </a:cubicBezTo>
                  <a:cubicBezTo>
                    <a:pt x="393" y="130"/>
                    <a:pt x="393" y="130"/>
                    <a:pt x="393" y="130"/>
                  </a:cubicBezTo>
                  <a:cubicBezTo>
                    <a:pt x="411" y="130"/>
                    <a:pt x="411" y="130"/>
                    <a:pt x="411" y="130"/>
                  </a:cubicBezTo>
                  <a:cubicBezTo>
                    <a:pt x="411" y="122"/>
                    <a:pt x="411" y="122"/>
                    <a:pt x="411" y="122"/>
                  </a:cubicBezTo>
                  <a:cubicBezTo>
                    <a:pt x="411" y="121"/>
                    <a:pt x="412" y="120"/>
                    <a:pt x="413" y="120"/>
                  </a:cubicBezTo>
                  <a:cubicBezTo>
                    <a:pt x="413" y="119"/>
                    <a:pt x="414" y="119"/>
                    <a:pt x="414" y="119"/>
                  </a:cubicBezTo>
                  <a:cubicBezTo>
                    <a:pt x="415" y="119"/>
                    <a:pt x="415" y="120"/>
                    <a:pt x="416" y="120"/>
                  </a:cubicBezTo>
                  <a:cubicBezTo>
                    <a:pt x="423" y="128"/>
                    <a:pt x="433" y="133"/>
                    <a:pt x="445" y="133"/>
                  </a:cubicBezTo>
                  <a:cubicBezTo>
                    <a:pt x="469" y="133"/>
                    <a:pt x="488" y="112"/>
                    <a:pt x="488" y="85"/>
                  </a:cubicBezTo>
                  <a:cubicBezTo>
                    <a:pt x="488" y="72"/>
                    <a:pt x="484" y="60"/>
                    <a:pt x="476" y="51"/>
                  </a:cubicBezTo>
                  <a:close/>
                  <a:moveTo>
                    <a:pt x="440" y="116"/>
                  </a:moveTo>
                  <a:cubicBezTo>
                    <a:pt x="423" y="116"/>
                    <a:pt x="411" y="102"/>
                    <a:pt x="411" y="85"/>
                  </a:cubicBezTo>
                  <a:cubicBezTo>
                    <a:pt x="411" y="68"/>
                    <a:pt x="423" y="55"/>
                    <a:pt x="440" y="55"/>
                  </a:cubicBezTo>
                  <a:cubicBezTo>
                    <a:pt x="457" y="55"/>
                    <a:pt x="469" y="68"/>
                    <a:pt x="469" y="85"/>
                  </a:cubicBezTo>
                  <a:cubicBezTo>
                    <a:pt x="469" y="102"/>
                    <a:pt x="457" y="116"/>
                    <a:pt x="440" y="116"/>
                  </a:cubicBezTo>
                  <a:close/>
                  <a:moveTo>
                    <a:pt x="548" y="58"/>
                  </a:moveTo>
                  <a:cubicBezTo>
                    <a:pt x="549" y="58"/>
                    <a:pt x="550" y="58"/>
                    <a:pt x="552" y="58"/>
                  </a:cubicBezTo>
                  <a:cubicBezTo>
                    <a:pt x="552" y="39"/>
                    <a:pt x="552" y="39"/>
                    <a:pt x="552" y="39"/>
                  </a:cubicBezTo>
                  <a:cubicBezTo>
                    <a:pt x="551" y="38"/>
                    <a:pt x="550" y="38"/>
                    <a:pt x="549" y="38"/>
                  </a:cubicBezTo>
                  <a:cubicBezTo>
                    <a:pt x="539" y="38"/>
                    <a:pt x="529" y="44"/>
                    <a:pt x="524" y="52"/>
                  </a:cubicBezTo>
                  <a:cubicBezTo>
                    <a:pt x="524" y="53"/>
                    <a:pt x="523" y="53"/>
                    <a:pt x="522" y="53"/>
                  </a:cubicBezTo>
                  <a:cubicBezTo>
                    <a:pt x="522" y="53"/>
                    <a:pt x="522" y="53"/>
                    <a:pt x="522" y="53"/>
                  </a:cubicBezTo>
                  <a:cubicBezTo>
                    <a:pt x="521" y="53"/>
                    <a:pt x="520" y="52"/>
                    <a:pt x="520" y="51"/>
                  </a:cubicBezTo>
                  <a:cubicBezTo>
                    <a:pt x="520" y="40"/>
                    <a:pt x="520" y="40"/>
                    <a:pt x="520" y="40"/>
                  </a:cubicBezTo>
                  <a:cubicBezTo>
                    <a:pt x="501" y="40"/>
                    <a:pt x="501" y="40"/>
                    <a:pt x="501" y="40"/>
                  </a:cubicBezTo>
                  <a:cubicBezTo>
                    <a:pt x="501" y="130"/>
                    <a:pt x="501" y="130"/>
                    <a:pt x="501" y="130"/>
                  </a:cubicBezTo>
                  <a:cubicBezTo>
                    <a:pt x="520" y="130"/>
                    <a:pt x="520" y="130"/>
                    <a:pt x="520" y="130"/>
                  </a:cubicBezTo>
                  <a:cubicBezTo>
                    <a:pt x="520" y="91"/>
                    <a:pt x="520" y="91"/>
                    <a:pt x="520" y="91"/>
                  </a:cubicBezTo>
                  <a:cubicBezTo>
                    <a:pt x="520" y="70"/>
                    <a:pt x="531" y="57"/>
                    <a:pt x="548" y="57"/>
                  </a:cubicBezTo>
                  <a:cubicBezTo>
                    <a:pt x="548" y="57"/>
                    <a:pt x="548" y="57"/>
                    <a:pt x="548" y="57"/>
                  </a:cubicBezTo>
                  <a:lnTo>
                    <a:pt x="548" y="58"/>
                  </a:lnTo>
                  <a:close/>
                  <a:moveTo>
                    <a:pt x="566" y="40"/>
                  </a:moveTo>
                  <a:cubicBezTo>
                    <a:pt x="566" y="130"/>
                    <a:pt x="566" y="130"/>
                    <a:pt x="566" y="130"/>
                  </a:cubicBezTo>
                  <a:cubicBezTo>
                    <a:pt x="585" y="130"/>
                    <a:pt x="585" y="130"/>
                    <a:pt x="585" y="130"/>
                  </a:cubicBezTo>
                  <a:cubicBezTo>
                    <a:pt x="585" y="40"/>
                    <a:pt x="585" y="40"/>
                    <a:pt x="585" y="40"/>
                  </a:cubicBezTo>
                  <a:lnTo>
                    <a:pt x="566" y="40"/>
                  </a:lnTo>
                  <a:close/>
                  <a:moveTo>
                    <a:pt x="575" y="0"/>
                  </a:moveTo>
                  <a:cubicBezTo>
                    <a:pt x="569" y="0"/>
                    <a:pt x="563" y="6"/>
                    <a:pt x="563" y="12"/>
                  </a:cubicBezTo>
                  <a:cubicBezTo>
                    <a:pt x="563" y="18"/>
                    <a:pt x="569" y="24"/>
                    <a:pt x="575" y="24"/>
                  </a:cubicBezTo>
                  <a:cubicBezTo>
                    <a:pt x="581" y="24"/>
                    <a:pt x="587" y="18"/>
                    <a:pt x="587" y="12"/>
                  </a:cubicBezTo>
                  <a:cubicBezTo>
                    <a:pt x="587" y="6"/>
                    <a:pt x="581" y="0"/>
                    <a:pt x="575" y="0"/>
                  </a:cubicBezTo>
                  <a:close/>
                  <a:moveTo>
                    <a:pt x="611" y="119"/>
                  </a:moveTo>
                  <a:cubicBezTo>
                    <a:pt x="620" y="128"/>
                    <a:pt x="632" y="133"/>
                    <a:pt x="645" y="133"/>
                  </a:cubicBezTo>
                  <a:cubicBezTo>
                    <a:pt x="656" y="133"/>
                    <a:pt x="665" y="130"/>
                    <a:pt x="681" y="119"/>
                  </a:cubicBezTo>
                  <a:cubicBezTo>
                    <a:pt x="671" y="108"/>
                    <a:pt x="671" y="108"/>
                    <a:pt x="671" y="108"/>
                  </a:cubicBezTo>
                  <a:cubicBezTo>
                    <a:pt x="663" y="113"/>
                    <a:pt x="655" y="116"/>
                    <a:pt x="648" y="116"/>
                  </a:cubicBezTo>
                  <a:cubicBezTo>
                    <a:pt x="630" y="116"/>
                    <a:pt x="617" y="102"/>
                    <a:pt x="617" y="85"/>
                  </a:cubicBezTo>
                  <a:cubicBezTo>
                    <a:pt x="617" y="68"/>
                    <a:pt x="630" y="55"/>
                    <a:pt x="648" y="55"/>
                  </a:cubicBezTo>
                  <a:cubicBezTo>
                    <a:pt x="656" y="55"/>
                    <a:pt x="663" y="58"/>
                    <a:pt x="670" y="63"/>
                  </a:cubicBezTo>
                  <a:cubicBezTo>
                    <a:pt x="682" y="52"/>
                    <a:pt x="682" y="52"/>
                    <a:pt x="682" y="52"/>
                  </a:cubicBezTo>
                  <a:cubicBezTo>
                    <a:pt x="668" y="39"/>
                    <a:pt x="654" y="38"/>
                    <a:pt x="646" y="38"/>
                  </a:cubicBezTo>
                  <a:cubicBezTo>
                    <a:pt x="618" y="38"/>
                    <a:pt x="598" y="58"/>
                    <a:pt x="598" y="85"/>
                  </a:cubicBezTo>
                  <a:cubicBezTo>
                    <a:pt x="598" y="99"/>
                    <a:pt x="603" y="111"/>
                    <a:pt x="611" y="119"/>
                  </a:cubicBezTo>
                  <a:cubicBezTo>
                    <a:pt x="611" y="119"/>
                    <a:pt x="611" y="119"/>
                    <a:pt x="611" y="119"/>
                  </a:cubicBezTo>
                  <a:close/>
                  <a:moveTo>
                    <a:pt x="717" y="90"/>
                  </a:moveTo>
                  <a:cubicBezTo>
                    <a:pt x="718" y="90"/>
                    <a:pt x="719" y="89"/>
                    <a:pt x="719" y="89"/>
                  </a:cubicBezTo>
                  <a:cubicBezTo>
                    <a:pt x="719" y="89"/>
                    <a:pt x="719" y="89"/>
                    <a:pt x="719" y="89"/>
                  </a:cubicBezTo>
                  <a:cubicBezTo>
                    <a:pt x="720" y="89"/>
                    <a:pt x="721" y="90"/>
                    <a:pt x="721" y="90"/>
                  </a:cubicBezTo>
                  <a:cubicBezTo>
                    <a:pt x="753" y="130"/>
                    <a:pt x="753" y="130"/>
                    <a:pt x="753" y="130"/>
                  </a:cubicBezTo>
                  <a:cubicBezTo>
                    <a:pt x="776" y="130"/>
                    <a:pt x="776" y="130"/>
                    <a:pt x="776" y="130"/>
                  </a:cubicBezTo>
                  <a:cubicBezTo>
                    <a:pt x="735" y="81"/>
                    <a:pt x="735" y="81"/>
                    <a:pt x="735" y="81"/>
                  </a:cubicBezTo>
                  <a:cubicBezTo>
                    <a:pt x="735" y="80"/>
                    <a:pt x="735" y="78"/>
                    <a:pt x="736" y="77"/>
                  </a:cubicBezTo>
                  <a:cubicBezTo>
                    <a:pt x="773" y="40"/>
                    <a:pt x="773" y="40"/>
                    <a:pt x="773" y="40"/>
                  </a:cubicBezTo>
                  <a:cubicBezTo>
                    <a:pt x="750" y="40"/>
                    <a:pt x="750" y="40"/>
                    <a:pt x="750" y="40"/>
                  </a:cubicBezTo>
                  <a:cubicBezTo>
                    <a:pt x="717" y="73"/>
                    <a:pt x="717" y="73"/>
                    <a:pt x="717" y="73"/>
                  </a:cubicBezTo>
                  <a:cubicBezTo>
                    <a:pt x="717" y="74"/>
                    <a:pt x="716" y="74"/>
                    <a:pt x="715" y="74"/>
                  </a:cubicBezTo>
                  <a:cubicBezTo>
                    <a:pt x="715" y="74"/>
                    <a:pt x="715" y="74"/>
                    <a:pt x="714" y="74"/>
                  </a:cubicBezTo>
                  <a:cubicBezTo>
                    <a:pt x="714" y="74"/>
                    <a:pt x="713" y="73"/>
                    <a:pt x="713" y="72"/>
                  </a:cubicBezTo>
                  <a:cubicBezTo>
                    <a:pt x="713" y="0"/>
                    <a:pt x="713" y="0"/>
                    <a:pt x="713" y="0"/>
                  </a:cubicBezTo>
                  <a:cubicBezTo>
                    <a:pt x="694" y="0"/>
                    <a:pt x="694" y="0"/>
                    <a:pt x="694" y="0"/>
                  </a:cubicBezTo>
                  <a:cubicBezTo>
                    <a:pt x="694" y="130"/>
                    <a:pt x="694" y="130"/>
                    <a:pt x="694" y="130"/>
                  </a:cubicBezTo>
                  <a:cubicBezTo>
                    <a:pt x="713" y="130"/>
                    <a:pt x="713" y="130"/>
                    <a:pt x="713" y="130"/>
                  </a:cubicBezTo>
                  <a:cubicBezTo>
                    <a:pt x="713" y="95"/>
                    <a:pt x="713" y="95"/>
                    <a:pt x="713" y="95"/>
                  </a:cubicBezTo>
                  <a:cubicBezTo>
                    <a:pt x="713" y="95"/>
                    <a:pt x="713" y="94"/>
                    <a:pt x="714" y="94"/>
                  </a:cubicBezTo>
                  <a:cubicBezTo>
                    <a:pt x="717" y="90"/>
                    <a:pt x="717" y="90"/>
                    <a:pt x="717" y="90"/>
                  </a:cubicBezTo>
                  <a:cubicBezTo>
                    <a:pt x="717" y="90"/>
                    <a:pt x="717" y="90"/>
                    <a:pt x="717" y="90"/>
                  </a:cubicBezTo>
                  <a:close/>
                  <a:moveTo>
                    <a:pt x="811" y="133"/>
                  </a:moveTo>
                  <a:cubicBezTo>
                    <a:pt x="827" y="133"/>
                    <a:pt x="844" y="123"/>
                    <a:pt x="844" y="104"/>
                  </a:cubicBezTo>
                  <a:cubicBezTo>
                    <a:pt x="844" y="92"/>
                    <a:pt x="836" y="83"/>
                    <a:pt x="820" y="78"/>
                  </a:cubicBezTo>
                  <a:cubicBezTo>
                    <a:pt x="809" y="75"/>
                    <a:pt x="809" y="75"/>
                    <a:pt x="809" y="75"/>
                  </a:cubicBezTo>
                  <a:cubicBezTo>
                    <a:pt x="801" y="72"/>
                    <a:pt x="798" y="68"/>
                    <a:pt x="798" y="63"/>
                  </a:cubicBezTo>
                  <a:cubicBezTo>
                    <a:pt x="798" y="57"/>
                    <a:pt x="803" y="53"/>
                    <a:pt x="810" y="53"/>
                  </a:cubicBezTo>
                  <a:cubicBezTo>
                    <a:pt x="817" y="53"/>
                    <a:pt x="823" y="57"/>
                    <a:pt x="827" y="65"/>
                  </a:cubicBezTo>
                  <a:cubicBezTo>
                    <a:pt x="842" y="57"/>
                    <a:pt x="842" y="57"/>
                    <a:pt x="842" y="57"/>
                  </a:cubicBezTo>
                  <a:cubicBezTo>
                    <a:pt x="836" y="45"/>
                    <a:pt x="824" y="38"/>
                    <a:pt x="810" y="38"/>
                  </a:cubicBezTo>
                  <a:cubicBezTo>
                    <a:pt x="793" y="38"/>
                    <a:pt x="780" y="49"/>
                    <a:pt x="780" y="65"/>
                  </a:cubicBezTo>
                  <a:cubicBezTo>
                    <a:pt x="780" y="77"/>
                    <a:pt x="787" y="86"/>
                    <a:pt x="802" y="90"/>
                  </a:cubicBezTo>
                  <a:cubicBezTo>
                    <a:pt x="814" y="94"/>
                    <a:pt x="814" y="94"/>
                    <a:pt x="814" y="94"/>
                  </a:cubicBezTo>
                  <a:cubicBezTo>
                    <a:pt x="822" y="97"/>
                    <a:pt x="825" y="100"/>
                    <a:pt x="825" y="106"/>
                  </a:cubicBezTo>
                  <a:cubicBezTo>
                    <a:pt x="825" y="114"/>
                    <a:pt x="818" y="117"/>
                    <a:pt x="811" y="117"/>
                  </a:cubicBezTo>
                  <a:cubicBezTo>
                    <a:pt x="803" y="117"/>
                    <a:pt x="796" y="112"/>
                    <a:pt x="792" y="103"/>
                  </a:cubicBezTo>
                  <a:cubicBezTo>
                    <a:pt x="777" y="111"/>
                    <a:pt x="777" y="111"/>
                    <a:pt x="777" y="111"/>
                  </a:cubicBezTo>
                  <a:cubicBezTo>
                    <a:pt x="782" y="124"/>
                    <a:pt x="795" y="133"/>
                    <a:pt x="811" y="133"/>
                  </a:cubicBezTo>
                  <a:cubicBezTo>
                    <a:pt x="811" y="133"/>
                    <a:pt x="811" y="133"/>
                    <a:pt x="811" y="133"/>
                  </a:cubicBezTo>
                  <a:close/>
                  <a:moveTo>
                    <a:pt x="261" y="132"/>
                  </a:moveTo>
                  <a:cubicBezTo>
                    <a:pt x="267" y="132"/>
                    <a:pt x="272" y="131"/>
                    <a:pt x="276" y="131"/>
                  </a:cubicBezTo>
                  <a:cubicBezTo>
                    <a:pt x="276" y="115"/>
                    <a:pt x="276" y="115"/>
                    <a:pt x="276" y="115"/>
                  </a:cubicBezTo>
                  <a:cubicBezTo>
                    <a:pt x="273" y="115"/>
                    <a:pt x="269" y="115"/>
                    <a:pt x="266" y="115"/>
                  </a:cubicBezTo>
                  <a:cubicBezTo>
                    <a:pt x="258" y="115"/>
                    <a:pt x="251" y="114"/>
                    <a:pt x="251" y="95"/>
                  </a:cubicBezTo>
                  <a:cubicBezTo>
                    <a:pt x="251" y="58"/>
                    <a:pt x="251" y="58"/>
                    <a:pt x="251" y="58"/>
                  </a:cubicBezTo>
                  <a:cubicBezTo>
                    <a:pt x="251" y="56"/>
                    <a:pt x="252" y="55"/>
                    <a:pt x="253" y="55"/>
                  </a:cubicBezTo>
                  <a:cubicBezTo>
                    <a:pt x="272" y="55"/>
                    <a:pt x="272" y="55"/>
                    <a:pt x="272" y="55"/>
                  </a:cubicBezTo>
                  <a:cubicBezTo>
                    <a:pt x="272" y="40"/>
                    <a:pt x="272" y="40"/>
                    <a:pt x="272" y="40"/>
                  </a:cubicBezTo>
                  <a:cubicBezTo>
                    <a:pt x="253" y="40"/>
                    <a:pt x="253" y="40"/>
                    <a:pt x="253" y="40"/>
                  </a:cubicBezTo>
                  <a:cubicBezTo>
                    <a:pt x="252" y="40"/>
                    <a:pt x="251" y="39"/>
                    <a:pt x="251" y="38"/>
                  </a:cubicBezTo>
                  <a:cubicBezTo>
                    <a:pt x="251" y="12"/>
                    <a:pt x="251" y="12"/>
                    <a:pt x="251" y="12"/>
                  </a:cubicBezTo>
                  <a:cubicBezTo>
                    <a:pt x="232" y="12"/>
                    <a:pt x="232" y="12"/>
                    <a:pt x="232" y="12"/>
                  </a:cubicBezTo>
                  <a:cubicBezTo>
                    <a:pt x="232" y="38"/>
                    <a:pt x="232" y="38"/>
                    <a:pt x="232" y="38"/>
                  </a:cubicBezTo>
                  <a:cubicBezTo>
                    <a:pt x="232" y="39"/>
                    <a:pt x="231" y="40"/>
                    <a:pt x="230" y="40"/>
                  </a:cubicBezTo>
                  <a:cubicBezTo>
                    <a:pt x="216" y="40"/>
                    <a:pt x="216" y="40"/>
                    <a:pt x="216" y="40"/>
                  </a:cubicBezTo>
                  <a:cubicBezTo>
                    <a:pt x="216" y="55"/>
                    <a:pt x="216" y="55"/>
                    <a:pt x="216" y="55"/>
                  </a:cubicBezTo>
                  <a:cubicBezTo>
                    <a:pt x="230" y="55"/>
                    <a:pt x="230" y="55"/>
                    <a:pt x="230" y="55"/>
                  </a:cubicBezTo>
                  <a:cubicBezTo>
                    <a:pt x="231" y="55"/>
                    <a:pt x="232" y="56"/>
                    <a:pt x="232" y="58"/>
                  </a:cubicBezTo>
                  <a:cubicBezTo>
                    <a:pt x="232" y="100"/>
                    <a:pt x="232" y="100"/>
                    <a:pt x="232" y="100"/>
                  </a:cubicBezTo>
                  <a:cubicBezTo>
                    <a:pt x="232" y="132"/>
                    <a:pt x="253" y="132"/>
                    <a:pt x="261" y="132"/>
                  </a:cubicBezTo>
                  <a:cubicBezTo>
                    <a:pt x="261" y="132"/>
                    <a:pt x="261" y="132"/>
                    <a:pt x="261" y="13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66;p151"/>
            <p:cNvSpPr/>
            <p:nvPr/>
          </p:nvSpPr>
          <p:spPr>
            <a:xfrm>
              <a:off x="6896100" y="3779838"/>
              <a:ext cx="573087" cy="619125"/>
            </a:xfrm>
            <a:custGeom>
              <a:avLst/>
              <a:gdLst/>
              <a:ahLst/>
              <a:cxnLst/>
              <a:rect l="l" t="t" r="r" b="b"/>
              <a:pathLst>
                <a:path w="361" h="390" extrusionOk="0">
                  <a:moveTo>
                    <a:pt x="361" y="288"/>
                  </a:moveTo>
                  <a:lnTo>
                    <a:pt x="361" y="219"/>
                  </a:lnTo>
                  <a:lnTo>
                    <a:pt x="356" y="217"/>
                  </a:lnTo>
                  <a:lnTo>
                    <a:pt x="180" y="314"/>
                  </a:lnTo>
                  <a:lnTo>
                    <a:pt x="17" y="221"/>
                  </a:lnTo>
                  <a:lnTo>
                    <a:pt x="17" y="178"/>
                  </a:lnTo>
                  <a:lnTo>
                    <a:pt x="180" y="271"/>
                  </a:lnTo>
                  <a:lnTo>
                    <a:pt x="361" y="169"/>
                  </a:lnTo>
                  <a:lnTo>
                    <a:pt x="361" y="102"/>
                  </a:lnTo>
                  <a:lnTo>
                    <a:pt x="354" y="98"/>
                  </a:lnTo>
                  <a:lnTo>
                    <a:pt x="180" y="195"/>
                  </a:lnTo>
                  <a:lnTo>
                    <a:pt x="24" y="107"/>
                  </a:lnTo>
                  <a:lnTo>
                    <a:pt x="180" y="17"/>
                  </a:lnTo>
                  <a:lnTo>
                    <a:pt x="309" y="88"/>
                  </a:lnTo>
                  <a:lnTo>
                    <a:pt x="318" y="83"/>
                  </a:lnTo>
                  <a:lnTo>
                    <a:pt x="318" y="76"/>
                  </a:lnTo>
                  <a:lnTo>
                    <a:pt x="180" y="0"/>
                  </a:lnTo>
                  <a:lnTo>
                    <a:pt x="0" y="102"/>
                  </a:lnTo>
                  <a:lnTo>
                    <a:pt x="0" y="110"/>
                  </a:lnTo>
                  <a:lnTo>
                    <a:pt x="180" y="212"/>
                  </a:lnTo>
                  <a:lnTo>
                    <a:pt x="347" y="119"/>
                  </a:lnTo>
                  <a:lnTo>
                    <a:pt x="347" y="162"/>
                  </a:lnTo>
                  <a:lnTo>
                    <a:pt x="180" y="255"/>
                  </a:lnTo>
                  <a:lnTo>
                    <a:pt x="7" y="157"/>
                  </a:lnTo>
                  <a:lnTo>
                    <a:pt x="0" y="159"/>
                  </a:lnTo>
                  <a:lnTo>
                    <a:pt x="0" y="228"/>
                  </a:lnTo>
                  <a:lnTo>
                    <a:pt x="180" y="331"/>
                  </a:lnTo>
                  <a:lnTo>
                    <a:pt x="347" y="238"/>
                  </a:lnTo>
                  <a:lnTo>
                    <a:pt x="347" y="281"/>
                  </a:lnTo>
                  <a:lnTo>
                    <a:pt x="180" y="373"/>
                  </a:lnTo>
                  <a:lnTo>
                    <a:pt x="7" y="274"/>
                  </a:lnTo>
                  <a:lnTo>
                    <a:pt x="0" y="278"/>
                  </a:lnTo>
                  <a:lnTo>
                    <a:pt x="0" y="288"/>
                  </a:lnTo>
                  <a:lnTo>
                    <a:pt x="180" y="390"/>
                  </a:lnTo>
                  <a:lnTo>
                    <a:pt x="361" y="288"/>
                  </a:lnTo>
                  <a:lnTo>
                    <a:pt x="361" y="28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67;p151"/>
            <p:cNvSpPr/>
            <p:nvPr/>
          </p:nvSpPr>
          <p:spPr>
            <a:xfrm>
              <a:off x="6164263" y="3968751"/>
              <a:ext cx="252412" cy="339725"/>
            </a:xfrm>
            <a:custGeom>
              <a:avLst/>
              <a:gdLst/>
              <a:ahLst/>
              <a:cxnLst/>
              <a:rect l="l" t="t" r="r" b="b"/>
              <a:pathLst>
                <a:path w="67" h="90" extrusionOk="0">
                  <a:moveTo>
                    <a:pt x="0" y="9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45" y="0"/>
                    <a:pt x="52" y="3"/>
                    <a:pt x="57" y="7"/>
                  </a:cubicBezTo>
                  <a:cubicBezTo>
                    <a:pt x="62" y="11"/>
                    <a:pt x="65" y="17"/>
                    <a:pt x="65" y="23"/>
                  </a:cubicBezTo>
                  <a:cubicBezTo>
                    <a:pt x="65" y="29"/>
                    <a:pt x="63" y="34"/>
                    <a:pt x="60" y="37"/>
                  </a:cubicBezTo>
                  <a:cubicBezTo>
                    <a:pt x="57" y="40"/>
                    <a:pt x="53" y="43"/>
                    <a:pt x="49" y="44"/>
                  </a:cubicBezTo>
                  <a:cubicBezTo>
                    <a:pt x="54" y="45"/>
                    <a:pt x="58" y="47"/>
                    <a:pt x="62" y="51"/>
                  </a:cubicBezTo>
                  <a:cubicBezTo>
                    <a:pt x="65" y="55"/>
                    <a:pt x="67" y="60"/>
                    <a:pt x="67" y="65"/>
                  </a:cubicBezTo>
                  <a:cubicBezTo>
                    <a:pt x="67" y="73"/>
                    <a:pt x="64" y="78"/>
                    <a:pt x="59" y="83"/>
                  </a:cubicBezTo>
                  <a:cubicBezTo>
                    <a:pt x="54" y="88"/>
                    <a:pt x="47" y="90"/>
                    <a:pt x="37" y="90"/>
                  </a:cubicBezTo>
                  <a:lnTo>
                    <a:pt x="0" y="90"/>
                  </a:lnTo>
                  <a:close/>
                  <a:moveTo>
                    <a:pt x="16" y="38"/>
                  </a:moveTo>
                  <a:cubicBezTo>
                    <a:pt x="34" y="38"/>
                    <a:pt x="34" y="38"/>
                    <a:pt x="34" y="38"/>
                  </a:cubicBezTo>
                  <a:cubicBezTo>
                    <a:pt x="38" y="38"/>
                    <a:pt x="42" y="37"/>
                    <a:pt x="44" y="35"/>
                  </a:cubicBezTo>
                  <a:cubicBezTo>
                    <a:pt x="47" y="33"/>
                    <a:pt x="48" y="30"/>
                    <a:pt x="48" y="26"/>
                  </a:cubicBezTo>
                  <a:cubicBezTo>
                    <a:pt x="48" y="22"/>
                    <a:pt x="47" y="19"/>
                    <a:pt x="44" y="17"/>
                  </a:cubicBezTo>
                  <a:cubicBezTo>
                    <a:pt x="42" y="15"/>
                    <a:pt x="38" y="14"/>
                    <a:pt x="33" y="14"/>
                  </a:cubicBezTo>
                  <a:cubicBezTo>
                    <a:pt x="16" y="14"/>
                    <a:pt x="16" y="14"/>
                    <a:pt x="16" y="14"/>
                  </a:cubicBezTo>
                  <a:lnTo>
                    <a:pt x="16" y="38"/>
                  </a:lnTo>
                  <a:close/>
                  <a:moveTo>
                    <a:pt x="16" y="77"/>
                  </a:moveTo>
                  <a:cubicBezTo>
                    <a:pt x="35" y="77"/>
                    <a:pt x="35" y="77"/>
                    <a:pt x="35" y="77"/>
                  </a:cubicBezTo>
                  <a:cubicBezTo>
                    <a:pt x="40" y="77"/>
                    <a:pt x="43" y="76"/>
                    <a:pt x="46" y="73"/>
                  </a:cubicBezTo>
                  <a:cubicBezTo>
                    <a:pt x="49" y="71"/>
                    <a:pt x="50" y="68"/>
                    <a:pt x="50" y="64"/>
                  </a:cubicBezTo>
                  <a:cubicBezTo>
                    <a:pt x="50" y="60"/>
                    <a:pt x="49" y="56"/>
                    <a:pt x="46" y="54"/>
                  </a:cubicBezTo>
                  <a:cubicBezTo>
                    <a:pt x="43" y="51"/>
                    <a:pt x="39" y="50"/>
                    <a:pt x="34" y="50"/>
                  </a:cubicBezTo>
                  <a:cubicBezTo>
                    <a:pt x="16" y="50"/>
                    <a:pt x="16" y="50"/>
                    <a:pt x="16" y="50"/>
                  </a:cubicBezTo>
                  <a:lnTo>
                    <a:pt x="16" y="7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68;p151"/>
            <p:cNvSpPr/>
            <p:nvPr/>
          </p:nvSpPr>
          <p:spPr>
            <a:xfrm>
              <a:off x="6429375" y="3968751"/>
              <a:ext cx="285750" cy="339725"/>
            </a:xfrm>
            <a:custGeom>
              <a:avLst/>
              <a:gdLst/>
              <a:ahLst/>
              <a:cxnLst/>
              <a:rect l="l" t="t" r="r" b="b"/>
              <a:pathLst>
                <a:path w="180" h="214" extrusionOk="0">
                  <a:moveTo>
                    <a:pt x="71" y="214"/>
                  </a:moveTo>
                  <a:lnTo>
                    <a:pt x="71" y="138"/>
                  </a:lnTo>
                  <a:lnTo>
                    <a:pt x="0" y="0"/>
                  </a:lnTo>
                  <a:lnTo>
                    <a:pt x="45" y="0"/>
                  </a:lnTo>
                  <a:lnTo>
                    <a:pt x="90" y="100"/>
                  </a:lnTo>
                  <a:lnTo>
                    <a:pt x="137" y="0"/>
                  </a:lnTo>
                  <a:lnTo>
                    <a:pt x="180" y="0"/>
                  </a:lnTo>
                  <a:lnTo>
                    <a:pt x="109" y="138"/>
                  </a:lnTo>
                  <a:lnTo>
                    <a:pt x="109" y="214"/>
                  </a:lnTo>
                  <a:lnTo>
                    <a:pt x="71" y="2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9" name="Google Shape;69;p151"/>
          <p:cNvSpPr/>
          <p:nvPr/>
        </p:nvSpPr>
        <p:spPr>
          <a:xfrm>
            <a:off x="319313" y="348872"/>
            <a:ext cx="11550197" cy="6189811"/>
          </a:xfrm>
          <a:prstGeom prst="rect">
            <a:avLst/>
          </a:prstGeom>
          <a:noFill/>
          <a:ln w="127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CKO_Title">
  <p:cSld name="2_CKO_Title 2">
    <p:bg>
      <p:bgPr>
        <a:solidFill>
          <a:schemeClr val="dk2"/>
        </a:solid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53" descr="Shap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979341" y="2068946"/>
            <a:ext cx="4890169" cy="4469738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53"/>
          <p:cNvSpPr txBox="1">
            <a:spLocks noGrp="1"/>
          </p:cNvSpPr>
          <p:nvPr>
            <p:ph type="ctrTitle"/>
          </p:nvPr>
        </p:nvSpPr>
        <p:spPr>
          <a:xfrm>
            <a:off x="555618" y="1821837"/>
            <a:ext cx="6170100" cy="1752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Arial"/>
              <a:buNone/>
              <a:defRPr sz="4800">
                <a:solidFill>
                  <a:schemeClr val="l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cxnSp>
        <p:nvCxnSpPr>
          <p:cNvPr id="73" name="Google Shape;73;p153"/>
          <p:cNvCxnSpPr/>
          <p:nvPr/>
        </p:nvCxnSpPr>
        <p:spPr>
          <a:xfrm>
            <a:off x="555627" y="5617267"/>
            <a:ext cx="560400" cy="0"/>
          </a:xfrm>
          <a:prstGeom prst="straightConnector1">
            <a:avLst/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4" name="Google Shape;74;p153"/>
          <p:cNvSpPr txBox="1">
            <a:spLocks noGrp="1"/>
          </p:cNvSpPr>
          <p:nvPr>
            <p:ph type="subTitle" idx="1"/>
          </p:nvPr>
        </p:nvSpPr>
        <p:spPr>
          <a:xfrm>
            <a:off x="555627" y="3835400"/>
            <a:ext cx="6170100" cy="122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53"/>
          <p:cNvSpPr txBox="1">
            <a:spLocks noGrp="1"/>
          </p:cNvSpPr>
          <p:nvPr>
            <p:ph type="body" idx="2"/>
          </p:nvPr>
        </p:nvSpPr>
        <p:spPr>
          <a:xfrm>
            <a:off x="555627" y="5783582"/>
            <a:ext cx="6170613" cy="518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16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lvl="1" indent="-35560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2000"/>
              <a:buChar char="•"/>
              <a:defRPr/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5pPr>
            <a:lvl6pPr marL="2743200" lvl="5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6pPr>
            <a:lvl7pPr marL="3200400" lvl="6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7pPr>
            <a:lvl8pPr marL="3657600" lvl="7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8pPr>
            <a:lvl9pPr marL="4114800" lvl="8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Char char="•"/>
              <a:defRPr/>
            </a:lvl9pPr>
          </a:lstStyle>
          <a:p>
            <a:endParaRPr/>
          </a:p>
        </p:txBody>
      </p:sp>
      <p:grpSp>
        <p:nvGrpSpPr>
          <p:cNvPr id="76" name="Google Shape;76;p153"/>
          <p:cNvGrpSpPr/>
          <p:nvPr/>
        </p:nvGrpSpPr>
        <p:grpSpPr>
          <a:xfrm>
            <a:off x="555618" y="609599"/>
            <a:ext cx="1837621" cy="976811"/>
            <a:chOff x="5094288" y="776288"/>
            <a:chExt cx="6815137" cy="3622675"/>
          </a:xfrm>
        </p:grpSpPr>
        <p:sp>
          <p:nvSpPr>
            <p:cNvPr id="77" name="Google Shape;77;p153"/>
            <p:cNvSpPr/>
            <p:nvPr/>
          </p:nvSpPr>
          <p:spPr>
            <a:xfrm>
              <a:off x="9685338" y="776288"/>
              <a:ext cx="622300" cy="622300"/>
            </a:xfrm>
            <a:custGeom>
              <a:avLst/>
              <a:gdLst/>
              <a:ahLst/>
              <a:cxnLst/>
              <a:rect l="l" t="t" r="r" b="b"/>
              <a:pathLst>
                <a:path w="165" h="165" extrusionOk="0">
                  <a:moveTo>
                    <a:pt x="105" y="56"/>
                  </a:moveTo>
                  <a:cubicBezTo>
                    <a:pt x="105" y="3"/>
                    <a:pt x="105" y="3"/>
                    <a:pt x="105" y="3"/>
                  </a:cubicBezTo>
                  <a:cubicBezTo>
                    <a:pt x="105" y="1"/>
                    <a:pt x="104" y="0"/>
                    <a:pt x="102" y="0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61" y="0"/>
                    <a:pt x="60" y="1"/>
                    <a:pt x="60" y="3"/>
                  </a:cubicBezTo>
                  <a:cubicBezTo>
                    <a:pt x="60" y="56"/>
                    <a:pt x="60" y="56"/>
                    <a:pt x="60" y="56"/>
                  </a:cubicBezTo>
                  <a:cubicBezTo>
                    <a:pt x="60" y="57"/>
                    <a:pt x="58" y="59"/>
                    <a:pt x="57" y="59"/>
                  </a:cubicBezTo>
                  <a:cubicBezTo>
                    <a:pt x="3" y="59"/>
                    <a:pt x="3" y="59"/>
                    <a:pt x="3" y="59"/>
                  </a:cubicBezTo>
                  <a:cubicBezTo>
                    <a:pt x="2" y="59"/>
                    <a:pt x="0" y="60"/>
                    <a:pt x="0" y="62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0" y="105"/>
                    <a:pt x="2" y="106"/>
                    <a:pt x="3" y="106"/>
                  </a:cubicBezTo>
                  <a:cubicBezTo>
                    <a:pt x="57" y="106"/>
                    <a:pt x="57" y="106"/>
                    <a:pt x="57" y="106"/>
                  </a:cubicBezTo>
                  <a:cubicBezTo>
                    <a:pt x="58" y="106"/>
                    <a:pt x="60" y="107"/>
                    <a:pt x="60" y="109"/>
                  </a:cubicBezTo>
                  <a:cubicBezTo>
                    <a:pt x="60" y="161"/>
                    <a:pt x="60" y="161"/>
                    <a:pt x="60" y="161"/>
                  </a:cubicBezTo>
                  <a:cubicBezTo>
                    <a:pt x="60" y="163"/>
                    <a:pt x="61" y="165"/>
                    <a:pt x="63" y="165"/>
                  </a:cubicBezTo>
                  <a:cubicBezTo>
                    <a:pt x="102" y="165"/>
                    <a:pt x="102" y="165"/>
                    <a:pt x="102" y="165"/>
                  </a:cubicBezTo>
                  <a:cubicBezTo>
                    <a:pt x="104" y="165"/>
                    <a:pt x="105" y="163"/>
                    <a:pt x="105" y="161"/>
                  </a:cubicBezTo>
                  <a:cubicBezTo>
                    <a:pt x="105" y="109"/>
                    <a:pt x="105" y="109"/>
                    <a:pt x="105" y="109"/>
                  </a:cubicBezTo>
                  <a:cubicBezTo>
                    <a:pt x="105" y="107"/>
                    <a:pt x="107" y="106"/>
                    <a:pt x="109" y="106"/>
                  </a:cubicBezTo>
                  <a:cubicBezTo>
                    <a:pt x="162" y="106"/>
                    <a:pt x="162" y="106"/>
                    <a:pt x="162" y="106"/>
                  </a:cubicBezTo>
                  <a:cubicBezTo>
                    <a:pt x="163" y="106"/>
                    <a:pt x="165" y="105"/>
                    <a:pt x="165" y="103"/>
                  </a:cubicBezTo>
                  <a:cubicBezTo>
                    <a:pt x="165" y="62"/>
                    <a:pt x="165" y="62"/>
                    <a:pt x="165" y="62"/>
                  </a:cubicBezTo>
                  <a:cubicBezTo>
                    <a:pt x="165" y="60"/>
                    <a:pt x="163" y="59"/>
                    <a:pt x="162" y="59"/>
                  </a:cubicBezTo>
                  <a:cubicBezTo>
                    <a:pt x="109" y="59"/>
                    <a:pt x="109" y="59"/>
                    <a:pt x="109" y="59"/>
                  </a:cubicBezTo>
                  <a:cubicBezTo>
                    <a:pt x="107" y="59"/>
                    <a:pt x="105" y="57"/>
                    <a:pt x="105" y="5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78;p153"/>
            <p:cNvSpPr/>
            <p:nvPr/>
          </p:nvSpPr>
          <p:spPr>
            <a:xfrm>
              <a:off x="10080625" y="776288"/>
              <a:ext cx="1387475" cy="1252538"/>
            </a:xfrm>
            <a:custGeom>
              <a:avLst/>
              <a:gdLst/>
              <a:ahLst/>
              <a:cxnLst/>
              <a:rect l="l" t="t" r="r" b="b"/>
              <a:pathLst>
                <a:path w="368" h="332" extrusionOk="0">
                  <a:moveTo>
                    <a:pt x="110" y="271"/>
                  </a:moveTo>
                  <a:cubicBezTo>
                    <a:pt x="87" y="330"/>
                    <a:pt x="87" y="330"/>
                    <a:pt x="87" y="330"/>
                  </a:cubicBezTo>
                  <a:cubicBezTo>
                    <a:pt x="86" y="331"/>
                    <a:pt x="85" y="332"/>
                    <a:pt x="84" y="332"/>
                  </a:cubicBezTo>
                  <a:cubicBezTo>
                    <a:pt x="5" y="332"/>
                    <a:pt x="5" y="332"/>
                    <a:pt x="5" y="332"/>
                  </a:cubicBezTo>
                  <a:cubicBezTo>
                    <a:pt x="2" y="332"/>
                    <a:pt x="0" y="329"/>
                    <a:pt x="1" y="327"/>
                  </a:cubicBezTo>
                  <a:cubicBezTo>
                    <a:pt x="142" y="2"/>
                    <a:pt x="142" y="2"/>
                    <a:pt x="142" y="2"/>
                  </a:cubicBezTo>
                  <a:cubicBezTo>
                    <a:pt x="142" y="1"/>
                    <a:pt x="143" y="0"/>
                    <a:pt x="145" y="0"/>
                  </a:cubicBezTo>
                  <a:cubicBezTo>
                    <a:pt x="227" y="0"/>
                    <a:pt x="227" y="0"/>
                    <a:pt x="227" y="0"/>
                  </a:cubicBezTo>
                  <a:cubicBezTo>
                    <a:pt x="229" y="0"/>
                    <a:pt x="230" y="1"/>
                    <a:pt x="230" y="2"/>
                  </a:cubicBezTo>
                  <a:cubicBezTo>
                    <a:pt x="367" y="327"/>
                    <a:pt x="367" y="327"/>
                    <a:pt x="367" y="327"/>
                  </a:cubicBezTo>
                  <a:cubicBezTo>
                    <a:pt x="368" y="329"/>
                    <a:pt x="367" y="332"/>
                    <a:pt x="364" y="332"/>
                  </a:cubicBezTo>
                  <a:cubicBezTo>
                    <a:pt x="282" y="332"/>
                    <a:pt x="282" y="332"/>
                    <a:pt x="282" y="332"/>
                  </a:cubicBezTo>
                  <a:cubicBezTo>
                    <a:pt x="280" y="332"/>
                    <a:pt x="279" y="331"/>
                    <a:pt x="278" y="330"/>
                  </a:cubicBezTo>
                  <a:cubicBezTo>
                    <a:pt x="255" y="271"/>
                    <a:pt x="255" y="271"/>
                    <a:pt x="255" y="271"/>
                  </a:cubicBezTo>
                  <a:cubicBezTo>
                    <a:pt x="110" y="271"/>
                    <a:pt x="110" y="271"/>
                    <a:pt x="110" y="271"/>
                  </a:cubicBezTo>
                  <a:close/>
                  <a:moveTo>
                    <a:pt x="183" y="84"/>
                  </a:moveTo>
                  <a:cubicBezTo>
                    <a:pt x="135" y="207"/>
                    <a:pt x="135" y="207"/>
                    <a:pt x="135" y="207"/>
                  </a:cubicBezTo>
                  <a:cubicBezTo>
                    <a:pt x="231" y="207"/>
                    <a:pt x="231" y="207"/>
                    <a:pt x="231" y="207"/>
                  </a:cubicBezTo>
                  <a:lnTo>
                    <a:pt x="183" y="8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79;p153"/>
            <p:cNvSpPr/>
            <p:nvPr/>
          </p:nvSpPr>
          <p:spPr>
            <a:xfrm>
              <a:off x="11588750" y="776288"/>
              <a:ext cx="320675" cy="1252538"/>
            </a:xfrm>
            <a:custGeom>
              <a:avLst/>
              <a:gdLst/>
              <a:ahLst/>
              <a:cxnLst/>
              <a:rect l="l" t="t" r="r" b="b"/>
              <a:pathLst>
                <a:path w="85" h="332" extrusionOk="0">
                  <a:moveTo>
                    <a:pt x="0" y="328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3" y="0"/>
                    <a:pt x="85" y="2"/>
                    <a:pt x="85" y="4"/>
                  </a:cubicBezTo>
                  <a:cubicBezTo>
                    <a:pt x="85" y="328"/>
                    <a:pt x="85" y="328"/>
                    <a:pt x="85" y="328"/>
                  </a:cubicBezTo>
                  <a:cubicBezTo>
                    <a:pt x="85" y="330"/>
                    <a:pt x="83" y="332"/>
                    <a:pt x="81" y="332"/>
                  </a:cubicBezTo>
                  <a:cubicBezTo>
                    <a:pt x="4" y="332"/>
                    <a:pt x="4" y="332"/>
                    <a:pt x="4" y="332"/>
                  </a:cubicBezTo>
                  <a:cubicBezTo>
                    <a:pt x="2" y="332"/>
                    <a:pt x="0" y="330"/>
                    <a:pt x="0" y="3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80;p153"/>
            <p:cNvSpPr/>
            <p:nvPr/>
          </p:nvSpPr>
          <p:spPr>
            <a:xfrm>
              <a:off x="5140325" y="776288"/>
              <a:ext cx="1209675" cy="1252538"/>
            </a:xfrm>
            <a:custGeom>
              <a:avLst/>
              <a:gdLst/>
              <a:ahLst/>
              <a:cxnLst/>
              <a:rect l="l" t="t" r="r" b="b"/>
              <a:pathLst>
                <a:path w="321" h="332" extrusionOk="0">
                  <a:moveTo>
                    <a:pt x="140" y="332"/>
                  </a:moveTo>
                  <a:cubicBezTo>
                    <a:pt x="4" y="332"/>
                    <a:pt x="4" y="332"/>
                    <a:pt x="4" y="332"/>
                  </a:cubicBezTo>
                  <a:cubicBezTo>
                    <a:pt x="2" y="332"/>
                    <a:pt x="0" y="331"/>
                    <a:pt x="0" y="329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143" y="0"/>
                    <a:pt x="143" y="0"/>
                    <a:pt x="143" y="0"/>
                  </a:cubicBezTo>
                  <a:cubicBezTo>
                    <a:pt x="182" y="0"/>
                    <a:pt x="214" y="8"/>
                    <a:pt x="240" y="22"/>
                  </a:cubicBezTo>
                  <a:cubicBezTo>
                    <a:pt x="268" y="38"/>
                    <a:pt x="288" y="59"/>
                    <a:pt x="301" y="84"/>
                  </a:cubicBezTo>
                  <a:cubicBezTo>
                    <a:pt x="314" y="109"/>
                    <a:pt x="321" y="137"/>
                    <a:pt x="321" y="166"/>
                  </a:cubicBezTo>
                  <a:cubicBezTo>
                    <a:pt x="321" y="202"/>
                    <a:pt x="313" y="232"/>
                    <a:pt x="297" y="257"/>
                  </a:cubicBezTo>
                  <a:cubicBezTo>
                    <a:pt x="280" y="283"/>
                    <a:pt x="257" y="302"/>
                    <a:pt x="230" y="314"/>
                  </a:cubicBezTo>
                  <a:cubicBezTo>
                    <a:pt x="202" y="326"/>
                    <a:pt x="172" y="332"/>
                    <a:pt x="140" y="332"/>
                  </a:cubicBezTo>
                  <a:cubicBezTo>
                    <a:pt x="140" y="332"/>
                    <a:pt x="140" y="332"/>
                    <a:pt x="140" y="332"/>
                  </a:cubicBezTo>
                  <a:close/>
                  <a:moveTo>
                    <a:pt x="146" y="262"/>
                  </a:moveTo>
                  <a:cubicBezTo>
                    <a:pt x="160" y="262"/>
                    <a:pt x="174" y="259"/>
                    <a:pt x="187" y="252"/>
                  </a:cubicBezTo>
                  <a:cubicBezTo>
                    <a:pt x="200" y="246"/>
                    <a:pt x="211" y="235"/>
                    <a:pt x="220" y="220"/>
                  </a:cubicBezTo>
                  <a:cubicBezTo>
                    <a:pt x="228" y="206"/>
                    <a:pt x="232" y="188"/>
                    <a:pt x="232" y="167"/>
                  </a:cubicBezTo>
                  <a:cubicBezTo>
                    <a:pt x="232" y="145"/>
                    <a:pt x="228" y="127"/>
                    <a:pt x="219" y="113"/>
                  </a:cubicBezTo>
                  <a:cubicBezTo>
                    <a:pt x="210" y="98"/>
                    <a:pt x="198" y="87"/>
                    <a:pt x="184" y="80"/>
                  </a:cubicBezTo>
                  <a:cubicBezTo>
                    <a:pt x="171" y="74"/>
                    <a:pt x="156" y="71"/>
                    <a:pt x="142" y="71"/>
                  </a:cubicBezTo>
                  <a:cubicBezTo>
                    <a:pt x="87" y="71"/>
                    <a:pt x="87" y="71"/>
                    <a:pt x="87" y="71"/>
                  </a:cubicBezTo>
                  <a:cubicBezTo>
                    <a:pt x="87" y="262"/>
                    <a:pt x="87" y="262"/>
                    <a:pt x="87" y="262"/>
                  </a:cubicBezTo>
                  <a:cubicBezTo>
                    <a:pt x="146" y="262"/>
                    <a:pt x="146" y="262"/>
                    <a:pt x="146" y="26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81;p153"/>
            <p:cNvSpPr/>
            <p:nvPr/>
          </p:nvSpPr>
          <p:spPr>
            <a:xfrm>
              <a:off x="6350000" y="776288"/>
              <a:ext cx="1390650" cy="1252538"/>
            </a:xfrm>
            <a:custGeom>
              <a:avLst/>
              <a:gdLst/>
              <a:ahLst/>
              <a:cxnLst/>
              <a:rect l="l" t="t" r="r" b="b"/>
              <a:pathLst>
                <a:path w="369" h="332" extrusionOk="0">
                  <a:moveTo>
                    <a:pt x="365" y="332"/>
                  </a:moveTo>
                  <a:cubicBezTo>
                    <a:pt x="280" y="332"/>
                    <a:pt x="280" y="332"/>
                    <a:pt x="280" y="332"/>
                  </a:cubicBezTo>
                  <a:cubicBezTo>
                    <a:pt x="279" y="332"/>
                    <a:pt x="278" y="331"/>
                    <a:pt x="277" y="330"/>
                  </a:cubicBezTo>
                  <a:cubicBezTo>
                    <a:pt x="255" y="274"/>
                    <a:pt x="255" y="274"/>
                    <a:pt x="255" y="274"/>
                  </a:cubicBezTo>
                  <a:cubicBezTo>
                    <a:pt x="111" y="274"/>
                    <a:pt x="111" y="274"/>
                    <a:pt x="111" y="274"/>
                  </a:cubicBezTo>
                  <a:cubicBezTo>
                    <a:pt x="89" y="330"/>
                    <a:pt x="89" y="330"/>
                    <a:pt x="89" y="330"/>
                  </a:cubicBezTo>
                  <a:cubicBezTo>
                    <a:pt x="88" y="331"/>
                    <a:pt x="87" y="332"/>
                    <a:pt x="85" y="332"/>
                  </a:cubicBezTo>
                  <a:cubicBezTo>
                    <a:pt x="4" y="332"/>
                    <a:pt x="4" y="332"/>
                    <a:pt x="4" y="332"/>
                  </a:cubicBezTo>
                  <a:cubicBezTo>
                    <a:pt x="2" y="332"/>
                    <a:pt x="0" y="330"/>
                    <a:pt x="1" y="327"/>
                  </a:cubicBezTo>
                  <a:cubicBezTo>
                    <a:pt x="141" y="2"/>
                    <a:pt x="141" y="2"/>
                    <a:pt x="141" y="2"/>
                  </a:cubicBezTo>
                  <a:cubicBezTo>
                    <a:pt x="141" y="1"/>
                    <a:pt x="143" y="0"/>
                    <a:pt x="144" y="0"/>
                  </a:cubicBezTo>
                  <a:cubicBezTo>
                    <a:pt x="229" y="0"/>
                    <a:pt x="229" y="0"/>
                    <a:pt x="229" y="0"/>
                  </a:cubicBezTo>
                  <a:cubicBezTo>
                    <a:pt x="230" y="0"/>
                    <a:pt x="231" y="1"/>
                    <a:pt x="232" y="2"/>
                  </a:cubicBezTo>
                  <a:cubicBezTo>
                    <a:pt x="368" y="327"/>
                    <a:pt x="368" y="327"/>
                    <a:pt x="368" y="327"/>
                  </a:cubicBezTo>
                  <a:cubicBezTo>
                    <a:pt x="369" y="330"/>
                    <a:pt x="368" y="332"/>
                    <a:pt x="365" y="332"/>
                  </a:cubicBezTo>
                  <a:close/>
                  <a:moveTo>
                    <a:pt x="229" y="207"/>
                  </a:moveTo>
                  <a:cubicBezTo>
                    <a:pt x="184" y="89"/>
                    <a:pt x="184" y="89"/>
                    <a:pt x="184" y="89"/>
                  </a:cubicBezTo>
                  <a:cubicBezTo>
                    <a:pt x="137" y="207"/>
                    <a:pt x="137" y="207"/>
                    <a:pt x="137" y="207"/>
                  </a:cubicBezTo>
                  <a:lnTo>
                    <a:pt x="229" y="20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82;p153"/>
            <p:cNvSpPr/>
            <p:nvPr/>
          </p:nvSpPr>
          <p:spPr>
            <a:xfrm>
              <a:off x="7589838" y="776288"/>
              <a:ext cx="1073150" cy="1252538"/>
            </a:xfrm>
            <a:custGeom>
              <a:avLst/>
              <a:gdLst/>
              <a:ahLst/>
              <a:cxnLst/>
              <a:rect l="l" t="t" r="r" b="b"/>
              <a:pathLst>
                <a:path w="285" h="332" extrusionOk="0">
                  <a:moveTo>
                    <a:pt x="182" y="332"/>
                  </a:moveTo>
                  <a:cubicBezTo>
                    <a:pt x="102" y="332"/>
                    <a:pt x="102" y="332"/>
                    <a:pt x="102" y="332"/>
                  </a:cubicBezTo>
                  <a:cubicBezTo>
                    <a:pt x="100" y="332"/>
                    <a:pt x="98" y="331"/>
                    <a:pt x="98" y="329"/>
                  </a:cubicBezTo>
                  <a:cubicBezTo>
                    <a:pt x="98" y="72"/>
                    <a:pt x="98" y="72"/>
                    <a:pt x="98" y="72"/>
                  </a:cubicBezTo>
                  <a:cubicBezTo>
                    <a:pt x="3" y="72"/>
                    <a:pt x="3" y="72"/>
                    <a:pt x="3" y="72"/>
                  </a:cubicBezTo>
                  <a:cubicBezTo>
                    <a:pt x="1" y="72"/>
                    <a:pt x="0" y="70"/>
                    <a:pt x="0" y="68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282" y="0"/>
                    <a:pt x="282" y="0"/>
                    <a:pt x="282" y="0"/>
                  </a:cubicBezTo>
                  <a:cubicBezTo>
                    <a:pt x="284" y="0"/>
                    <a:pt x="285" y="2"/>
                    <a:pt x="285" y="4"/>
                  </a:cubicBezTo>
                  <a:cubicBezTo>
                    <a:pt x="285" y="68"/>
                    <a:pt x="285" y="68"/>
                    <a:pt x="285" y="68"/>
                  </a:cubicBezTo>
                  <a:cubicBezTo>
                    <a:pt x="285" y="70"/>
                    <a:pt x="284" y="72"/>
                    <a:pt x="282" y="72"/>
                  </a:cubicBezTo>
                  <a:cubicBezTo>
                    <a:pt x="185" y="72"/>
                    <a:pt x="185" y="72"/>
                    <a:pt x="185" y="72"/>
                  </a:cubicBezTo>
                  <a:cubicBezTo>
                    <a:pt x="185" y="329"/>
                    <a:pt x="185" y="329"/>
                    <a:pt x="185" y="329"/>
                  </a:cubicBezTo>
                  <a:cubicBezTo>
                    <a:pt x="185" y="331"/>
                    <a:pt x="184" y="332"/>
                    <a:pt x="182" y="33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83;p153"/>
            <p:cNvSpPr/>
            <p:nvPr/>
          </p:nvSpPr>
          <p:spPr>
            <a:xfrm>
              <a:off x="8509000" y="776288"/>
              <a:ext cx="1395412" cy="1252538"/>
            </a:xfrm>
            <a:custGeom>
              <a:avLst/>
              <a:gdLst/>
              <a:ahLst/>
              <a:cxnLst/>
              <a:rect l="l" t="t" r="r" b="b"/>
              <a:pathLst>
                <a:path w="370" h="332" extrusionOk="0">
                  <a:moveTo>
                    <a:pt x="365" y="332"/>
                  </a:moveTo>
                  <a:cubicBezTo>
                    <a:pt x="281" y="332"/>
                    <a:pt x="281" y="332"/>
                    <a:pt x="281" y="332"/>
                  </a:cubicBezTo>
                  <a:cubicBezTo>
                    <a:pt x="279" y="332"/>
                    <a:pt x="278" y="331"/>
                    <a:pt x="277" y="330"/>
                  </a:cubicBezTo>
                  <a:cubicBezTo>
                    <a:pt x="255" y="274"/>
                    <a:pt x="255" y="274"/>
                    <a:pt x="255" y="274"/>
                  </a:cubicBezTo>
                  <a:cubicBezTo>
                    <a:pt x="112" y="274"/>
                    <a:pt x="112" y="274"/>
                    <a:pt x="112" y="274"/>
                  </a:cubicBezTo>
                  <a:cubicBezTo>
                    <a:pt x="89" y="330"/>
                    <a:pt x="89" y="330"/>
                    <a:pt x="89" y="330"/>
                  </a:cubicBezTo>
                  <a:cubicBezTo>
                    <a:pt x="89" y="331"/>
                    <a:pt x="87" y="332"/>
                    <a:pt x="86" y="332"/>
                  </a:cubicBezTo>
                  <a:cubicBezTo>
                    <a:pt x="4" y="332"/>
                    <a:pt x="4" y="332"/>
                    <a:pt x="4" y="332"/>
                  </a:cubicBezTo>
                  <a:cubicBezTo>
                    <a:pt x="2" y="332"/>
                    <a:pt x="0" y="330"/>
                    <a:pt x="1" y="327"/>
                  </a:cubicBezTo>
                  <a:cubicBezTo>
                    <a:pt x="141" y="2"/>
                    <a:pt x="141" y="2"/>
                    <a:pt x="141" y="2"/>
                  </a:cubicBezTo>
                  <a:cubicBezTo>
                    <a:pt x="142" y="1"/>
                    <a:pt x="143" y="0"/>
                    <a:pt x="144" y="0"/>
                  </a:cubicBezTo>
                  <a:cubicBezTo>
                    <a:pt x="229" y="0"/>
                    <a:pt x="229" y="0"/>
                    <a:pt x="229" y="0"/>
                  </a:cubicBezTo>
                  <a:cubicBezTo>
                    <a:pt x="230" y="0"/>
                    <a:pt x="232" y="1"/>
                    <a:pt x="232" y="2"/>
                  </a:cubicBezTo>
                  <a:cubicBezTo>
                    <a:pt x="369" y="327"/>
                    <a:pt x="369" y="327"/>
                    <a:pt x="369" y="327"/>
                  </a:cubicBezTo>
                  <a:cubicBezTo>
                    <a:pt x="370" y="330"/>
                    <a:pt x="368" y="332"/>
                    <a:pt x="365" y="332"/>
                  </a:cubicBezTo>
                  <a:close/>
                  <a:moveTo>
                    <a:pt x="230" y="207"/>
                  </a:moveTo>
                  <a:cubicBezTo>
                    <a:pt x="184" y="89"/>
                    <a:pt x="184" y="89"/>
                    <a:pt x="184" y="89"/>
                  </a:cubicBezTo>
                  <a:cubicBezTo>
                    <a:pt x="138" y="207"/>
                    <a:pt x="138" y="207"/>
                    <a:pt x="138" y="207"/>
                  </a:cubicBezTo>
                  <a:lnTo>
                    <a:pt x="230" y="20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84;p153"/>
            <p:cNvSpPr/>
            <p:nvPr/>
          </p:nvSpPr>
          <p:spPr>
            <a:xfrm>
              <a:off x="5094288" y="2324101"/>
              <a:ext cx="923925" cy="1181100"/>
            </a:xfrm>
            <a:custGeom>
              <a:avLst/>
              <a:gdLst/>
              <a:ahLst/>
              <a:cxnLst/>
              <a:rect l="l" t="t" r="r" b="b"/>
              <a:pathLst>
                <a:path w="245" h="313" extrusionOk="0">
                  <a:moveTo>
                    <a:pt x="197" y="143"/>
                  </a:moveTo>
                  <a:cubicBezTo>
                    <a:pt x="184" y="136"/>
                    <a:pt x="170" y="130"/>
                    <a:pt x="154" y="125"/>
                  </a:cubicBezTo>
                  <a:cubicBezTo>
                    <a:pt x="154" y="125"/>
                    <a:pt x="154" y="125"/>
                    <a:pt x="154" y="125"/>
                  </a:cubicBezTo>
                  <a:cubicBezTo>
                    <a:pt x="138" y="120"/>
                    <a:pt x="126" y="117"/>
                    <a:pt x="116" y="113"/>
                  </a:cubicBezTo>
                  <a:cubicBezTo>
                    <a:pt x="107" y="110"/>
                    <a:pt x="99" y="106"/>
                    <a:pt x="94" y="102"/>
                  </a:cubicBezTo>
                  <a:cubicBezTo>
                    <a:pt x="91" y="100"/>
                    <a:pt x="88" y="96"/>
                    <a:pt x="88" y="88"/>
                  </a:cubicBezTo>
                  <a:cubicBezTo>
                    <a:pt x="88" y="80"/>
                    <a:pt x="90" y="76"/>
                    <a:pt x="96" y="72"/>
                  </a:cubicBezTo>
                  <a:cubicBezTo>
                    <a:pt x="102" y="68"/>
                    <a:pt x="110" y="65"/>
                    <a:pt x="120" y="66"/>
                  </a:cubicBezTo>
                  <a:cubicBezTo>
                    <a:pt x="120" y="66"/>
                    <a:pt x="120" y="66"/>
                    <a:pt x="120" y="66"/>
                  </a:cubicBezTo>
                  <a:cubicBezTo>
                    <a:pt x="132" y="66"/>
                    <a:pt x="140" y="68"/>
                    <a:pt x="146" y="74"/>
                  </a:cubicBezTo>
                  <a:cubicBezTo>
                    <a:pt x="152" y="80"/>
                    <a:pt x="155" y="86"/>
                    <a:pt x="155" y="93"/>
                  </a:cubicBezTo>
                  <a:cubicBezTo>
                    <a:pt x="155" y="100"/>
                    <a:pt x="155" y="100"/>
                    <a:pt x="155" y="100"/>
                  </a:cubicBezTo>
                  <a:cubicBezTo>
                    <a:pt x="155" y="102"/>
                    <a:pt x="157" y="103"/>
                    <a:pt x="159" y="103"/>
                  </a:cubicBezTo>
                  <a:cubicBezTo>
                    <a:pt x="234" y="103"/>
                    <a:pt x="234" y="103"/>
                    <a:pt x="234" y="103"/>
                  </a:cubicBezTo>
                  <a:cubicBezTo>
                    <a:pt x="236" y="103"/>
                    <a:pt x="237" y="102"/>
                    <a:pt x="237" y="100"/>
                  </a:cubicBezTo>
                  <a:cubicBezTo>
                    <a:pt x="237" y="92"/>
                    <a:pt x="237" y="92"/>
                    <a:pt x="237" y="92"/>
                  </a:cubicBezTo>
                  <a:cubicBezTo>
                    <a:pt x="236" y="73"/>
                    <a:pt x="231" y="57"/>
                    <a:pt x="221" y="43"/>
                  </a:cubicBezTo>
                  <a:cubicBezTo>
                    <a:pt x="211" y="29"/>
                    <a:pt x="197" y="18"/>
                    <a:pt x="179" y="11"/>
                  </a:cubicBezTo>
                  <a:cubicBezTo>
                    <a:pt x="162" y="4"/>
                    <a:pt x="143" y="0"/>
                    <a:pt x="121" y="0"/>
                  </a:cubicBezTo>
                  <a:cubicBezTo>
                    <a:pt x="99" y="0"/>
                    <a:pt x="80" y="4"/>
                    <a:pt x="64" y="11"/>
                  </a:cubicBezTo>
                  <a:cubicBezTo>
                    <a:pt x="46" y="18"/>
                    <a:pt x="33" y="29"/>
                    <a:pt x="22" y="42"/>
                  </a:cubicBezTo>
                  <a:cubicBezTo>
                    <a:pt x="12" y="56"/>
                    <a:pt x="7" y="73"/>
                    <a:pt x="7" y="92"/>
                  </a:cubicBezTo>
                  <a:cubicBezTo>
                    <a:pt x="7" y="114"/>
                    <a:pt x="15" y="133"/>
                    <a:pt x="29" y="146"/>
                  </a:cubicBezTo>
                  <a:cubicBezTo>
                    <a:pt x="43" y="159"/>
                    <a:pt x="63" y="170"/>
                    <a:pt x="88" y="178"/>
                  </a:cubicBezTo>
                  <a:cubicBezTo>
                    <a:pt x="100" y="182"/>
                    <a:pt x="100" y="182"/>
                    <a:pt x="100" y="182"/>
                  </a:cubicBezTo>
                  <a:cubicBezTo>
                    <a:pt x="110" y="185"/>
                    <a:pt x="120" y="188"/>
                    <a:pt x="129" y="191"/>
                  </a:cubicBezTo>
                  <a:cubicBezTo>
                    <a:pt x="140" y="194"/>
                    <a:pt x="149" y="199"/>
                    <a:pt x="156" y="204"/>
                  </a:cubicBezTo>
                  <a:cubicBezTo>
                    <a:pt x="162" y="209"/>
                    <a:pt x="163" y="217"/>
                    <a:pt x="163" y="223"/>
                  </a:cubicBezTo>
                  <a:cubicBezTo>
                    <a:pt x="163" y="230"/>
                    <a:pt x="161" y="235"/>
                    <a:pt x="155" y="240"/>
                  </a:cubicBezTo>
                  <a:cubicBezTo>
                    <a:pt x="148" y="245"/>
                    <a:pt x="138" y="248"/>
                    <a:pt x="126" y="248"/>
                  </a:cubicBezTo>
                  <a:cubicBezTo>
                    <a:pt x="111" y="248"/>
                    <a:pt x="101" y="244"/>
                    <a:pt x="93" y="237"/>
                  </a:cubicBezTo>
                  <a:cubicBezTo>
                    <a:pt x="85" y="230"/>
                    <a:pt x="81" y="222"/>
                    <a:pt x="81" y="212"/>
                  </a:cubicBezTo>
                  <a:cubicBezTo>
                    <a:pt x="81" y="205"/>
                    <a:pt x="81" y="205"/>
                    <a:pt x="81" y="205"/>
                  </a:cubicBezTo>
                  <a:cubicBezTo>
                    <a:pt x="81" y="203"/>
                    <a:pt x="79" y="201"/>
                    <a:pt x="77" y="201"/>
                  </a:cubicBezTo>
                  <a:cubicBezTo>
                    <a:pt x="4" y="201"/>
                    <a:pt x="4" y="201"/>
                    <a:pt x="4" y="201"/>
                  </a:cubicBezTo>
                  <a:cubicBezTo>
                    <a:pt x="2" y="201"/>
                    <a:pt x="0" y="203"/>
                    <a:pt x="0" y="205"/>
                  </a:cubicBezTo>
                  <a:cubicBezTo>
                    <a:pt x="0" y="212"/>
                    <a:pt x="0" y="212"/>
                    <a:pt x="0" y="212"/>
                  </a:cubicBezTo>
                  <a:cubicBezTo>
                    <a:pt x="0" y="234"/>
                    <a:pt x="6" y="252"/>
                    <a:pt x="18" y="267"/>
                  </a:cubicBezTo>
                  <a:cubicBezTo>
                    <a:pt x="29" y="282"/>
                    <a:pt x="44" y="293"/>
                    <a:pt x="63" y="301"/>
                  </a:cubicBezTo>
                  <a:cubicBezTo>
                    <a:pt x="81" y="309"/>
                    <a:pt x="103" y="313"/>
                    <a:pt x="126" y="313"/>
                  </a:cubicBezTo>
                  <a:cubicBezTo>
                    <a:pt x="137" y="313"/>
                    <a:pt x="137" y="313"/>
                    <a:pt x="137" y="313"/>
                  </a:cubicBezTo>
                  <a:cubicBezTo>
                    <a:pt x="137" y="312"/>
                    <a:pt x="137" y="312"/>
                    <a:pt x="137" y="312"/>
                  </a:cubicBezTo>
                  <a:cubicBezTo>
                    <a:pt x="158" y="311"/>
                    <a:pt x="175" y="307"/>
                    <a:pt x="190" y="300"/>
                  </a:cubicBezTo>
                  <a:cubicBezTo>
                    <a:pt x="208" y="291"/>
                    <a:pt x="222" y="280"/>
                    <a:pt x="231" y="266"/>
                  </a:cubicBezTo>
                  <a:cubicBezTo>
                    <a:pt x="240" y="251"/>
                    <a:pt x="245" y="236"/>
                    <a:pt x="245" y="219"/>
                  </a:cubicBezTo>
                  <a:cubicBezTo>
                    <a:pt x="245" y="200"/>
                    <a:pt x="240" y="184"/>
                    <a:pt x="231" y="172"/>
                  </a:cubicBezTo>
                  <a:cubicBezTo>
                    <a:pt x="223" y="160"/>
                    <a:pt x="211" y="150"/>
                    <a:pt x="197" y="14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85;p153"/>
            <p:cNvSpPr/>
            <p:nvPr/>
          </p:nvSpPr>
          <p:spPr>
            <a:xfrm>
              <a:off x="6172200" y="2343151"/>
              <a:ext cx="995362" cy="1162050"/>
            </a:xfrm>
            <a:custGeom>
              <a:avLst/>
              <a:gdLst/>
              <a:ahLst/>
              <a:cxnLst/>
              <a:rect l="l" t="t" r="r" b="b"/>
              <a:pathLst>
                <a:path w="264" h="308" extrusionOk="0">
                  <a:moveTo>
                    <a:pt x="186" y="185"/>
                  </a:moveTo>
                  <a:cubicBezTo>
                    <a:pt x="186" y="203"/>
                    <a:pt x="182" y="217"/>
                    <a:pt x="172" y="225"/>
                  </a:cubicBezTo>
                  <a:cubicBezTo>
                    <a:pt x="163" y="234"/>
                    <a:pt x="150" y="238"/>
                    <a:pt x="132" y="238"/>
                  </a:cubicBezTo>
                  <a:cubicBezTo>
                    <a:pt x="115" y="238"/>
                    <a:pt x="101" y="234"/>
                    <a:pt x="92" y="225"/>
                  </a:cubicBezTo>
                  <a:cubicBezTo>
                    <a:pt x="83" y="217"/>
                    <a:pt x="78" y="203"/>
                    <a:pt x="78" y="185"/>
                  </a:cubicBezTo>
                  <a:cubicBezTo>
                    <a:pt x="78" y="4"/>
                    <a:pt x="78" y="4"/>
                    <a:pt x="78" y="4"/>
                  </a:cubicBezTo>
                  <a:cubicBezTo>
                    <a:pt x="78" y="2"/>
                    <a:pt x="77" y="0"/>
                    <a:pt x="75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184"/>
                    <a:pt x="0" y="184"/>
                    <a:pt x="0" y="184"/>
                  </a:cubicBezTo>
                  <a:cubicBezTo>
                    <a:pt x="0" y="212"/>
                    <a:pt x="6" y="235"/>
                    <a:pt x="18" y="253"/>
                  </a:cubicBezTo>
                  <a:cubicBezTo>
                    <a:pt x="30" y="272"/>
                    <a:pt x="46" y="285"/>
                    <a:pt x="66" y="294"/>
                  </a:cubicBezTo>
                  <a:cubicBezTo>
                    <a:pt x="85" y="303"/>
                    <a:pt x="107" y="308"/>
                    <a:pt x="131" y="308"/>
                  </a:cubicBezTo>
                  <a:cubicBezTo>
                    <a:pt x="131" y="308"/>
                    <a:pt x="131" y="308"/>
                    <a:pt x="131" y="308"/>
                  </a:cubicBezTo>
                  <a:cubicBezTo>
                    <a:pt x="155" y="308"/>
                    <a:pt x="177" y="303"/>
                    <a:pt x="197" y="294"/>
                  </a:cubicBezTo>
                  <a:cubicBezTo>
                    <a:pt x="217" y="285"/>
                    <a:pt x="234" y="272"/>
                    <a:pt x="246" y="253"/>
                  </a:cubicBezTo>
                  <a:cubicBezTo>
                    <a:pt x="258" y="235"/>
                    <a:pt x="264" y="212"/>
                    <a:pt x="264" y="184"/>
                  </a:cubicBezTo>
                  <a:cubicBezTo>
                    <a:pt x="264" y="4"/>
                    <a:pt x="264" y="4"/>
                    <a:pt x="264" y="4"/>
                  </a:cubicBezTo>
                  <a:cubicBezTo>
                    <a:pt x="264" y="2"/>
                    <a:pt x="263" y="0"/>
                    <a:pt x="261" y="0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188" y="0"/>
                    <a:pt x="186" y="2"/>
                    <a:pt x="186" y="4"/>
                  </a:cubicBezTo>
                  <a:cubicBezTo>
                    <a:pt x="186" y="185"/>
                    <a:pt x="186" y="185"/>
                    <a:pt x="186" y="18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86;p153"/>
            <p:cNvSpPr/>
            <p:nvPr/>
          </p:nvSpPr>
          <p:spPr>
            <a:xfrm>
              <a:off x="7362825" y="2343151"/>
              <a:ext cx="1316037" cy="1143000"/>
            </a:xfrm>
            <a:custGeom>
              <a:avLst/>
              <a:gdLst/>
              <a:ahLst/>
              <a:cxnLst/>
              <a:rect l="l" t="t" r="r" b="b"/>
              <a:pathLst>
                <a:path w="349" h="303" extrusionOk="0">
                  <a:moveTo>
                    <a:pt x="172" y="160"/>
                  </a:moveTo>
                  <a:cubicBezTo>
                    <a:pt x="86" y="2"/>
                    <a:pt x="86" y="2"/>
                    <a:pt x="86" y="2"/>
                  </a:cubicBezTo>
                  <a:cubicBezTo>
                    <a:pt x="85" y="1"/>
                    <a:pt x="84" y="0"/>
                    <a:pt x="82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292"/>
                    <a:pt x="0" y="292"/>
                    <a:pt x="0" y="292"/>
                  </a:cubicBezTo>
                  <a:cubicBezTo>
                    <a:pt x="1" y="299"/>
                    <a:pt x="1" y="299"/>
                    <a:pt x="1" y="299"/>
                  </a:cubicBezTo>
                  <a:cubicBezTo>
                    <a:pt x="1" y="301"/>
                    <a:pt x="2" y="303"/>
                    <a:pt x="4" y="303"/>
                  </a:cubicBezTo>
                  <a:cubicBezTo>
                    <a:pt x="75" y="303"/>
                    <a:pt x="75" y="303"/>
                    <a:pt x="75" y="303"/>
                  </a:cubicBezTo>
                  <a:cubicBezTo>
                    <a:pt x="77" y="303"/>
                    <a:pt x="79" y="301"/>
                    <a:pt x="79" y="299"/>
                  </a:cubicBezTo>
                  <a:cubicBezTo>
                    <a:pt x="79" y="155"/>
                    <a:pt x="79" y="155"/>
                    <a:pt x="79" y="155"/>
                  </a:cubicBezTo>
                  <a:cubicBezTo>
                    <a:pt x="79" y="151"/>
                    <a:pt x="84" y="150"/>
                    <a:pt x="85" y="153"/>
                  </a:cubicBezTo>
                  <a:cubicBezTo>
                    <a:pt x="145" y="261"/>
                    <a:pt x="145" y="261"/>
                    <a:pt x="145" y="261"/>
                  </a:cubicBezTo>
                  <a:cubicBezTo>
                    <a:pt x="146" y="262"/>
                    <a:pt x="147" y="263"/>
                    <a:pt x="148" y="263"/>
                  </a:cubicBezTo>
                  <a:cubicBezTo>
                    <a:pt x="201" y="263"/>
                    <a:pt x="201" y="263"/>
                    <a:pt x="201" y="263"/>
                  </a:cubicBezTo>
                  <a:cubicBezTo>
                    <a:pt x="202" y="263"/>
                    <a:pt x="204" y="262"/>
                    <a:pt x="204" y="261"/>
                  </a:cubicBezTo>
                  <a:cubicBezTo>
                    <a:pt x="264" y="153"/>
                    <a:pt x="264" y="153"/>
                    <a:pt x="264" y="153"/>
                  </a:cubicBezTo>
                  <a:cubicBezTo>
                    <a:pt x="266" y="150"/>
                    <a:pt x="271" y="151"/>
                    <a:pt x="271" y="155"/>
                  </a:cubicBezTo>
                  <a:cubicBezTo>
                    <a:pt x="271" y="299"/>
                    <a:pt x="271" y="299"/>
                    <a:pt x="271" y="299"/>
                  </a:cubicBezTo>
                  <a:cubicBezTo>
                    <a:pt x="271" y="301"/>
                    <a:pt x="273" y="303"/>
                    <a:pt x="275" y="303"/>
                  </a:cubicBezTo>
                  <a:cubicBezTo>
                    <a:pt x="345" y="303"/>
                    <a:pt x="345" y="303"/>
                    <a:pt x="345" y="303"/>
                  </a:cubicBezTo>
                  <a:cubicBezTo>
                    <a:pt x="347" y="303"/>
                    <a:pt x="349" y="301"/>
                    <a:pt x="349" y="299"/>
                  </a:cubicBezTo>
                  <a:cubicBezTo>
                    <a:pt x="349" y="4"/>
                    <a:pt x="349" y="4"/>
                    <a:pt x="349" y="4"/>
                  </a:cubicBezTo>
                  <a:cubicBezTo>
                    <a:pt x="349" y="2"/>
                    <a:pt x="347" y="0"/>
                    <a:pt x="345" y="0"/>
                  </a:cubicBezTo>
                  <a:cubicBezTo>
                    <a:pt x="267" y="0"/>
                    <a:pt x="267" y="0"/>
                    <a:pt x="267" y="0"/>
                  </a:cubicBezTo>
                  <a:cubicBezTo>
                    <a:pt x="266" y="0"/>
                    <a:pt x="264" y="1"/>
                    <a:pt x="264" y="2"/>
                  </a:cubicBezTo>
                  <a:cubicBezTo>
                    <a:pt x="178" y="160"/>
                    <a:pt x="178" y="160"/>
                    <a:pt x="178" y="160"/>
                  </a:cubicBezTo>
                  <a:cubicBezTo>
                    <a:pt x="177" y="163"/>
                    <a:pt x="173" y="163"/>
                    <a:pt x="172" y="16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87;p153"/>
            <p:cNvSpPr/>
            <p:nvPr/>
          </p:nvSpPr>
          <p:spPr>
            <a:xfrm>
              <a:off x="8897938" y="2343151"/>
              <a:ext cx="1314450" cy="1143000"/>
            </a:xfrm>
            <a:custGeom>
              <a:avLst/>
              <a:gdLst/>
              <a:ahLst/>
              <a:cxnLst/>
              <a:rect l="l" t="t" r="r" b="b"/>
              <a:pathLst>
                <a:path w="349" h="303" extrusionOk="0">
                  <a:moveTo>
                    <a:pt x="172" y="160"/>
                  </a:moveTo>
                  <a:cubicBezTo>
                    <a:pt x="85" y="2"/>
                    <a:pt x="85" y="2"/>
                    <a:pt x="85" y="2"/>
                  </a:cubicBezTo>
                  <a:cubicBezTo>
                    <a:pt x="85" y="1"/>
                    <a:pt x="83" y="0"/>
                    <a:pt x="82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292"/>
                    <a:pt x="0" y="292"/>
                    <a:pt x="0" y="292"/>
                  </a:cubicBezTo>
                  <a:cubicBezTo>
                    <a:pt x="0" y="299"/>
                    <a:pt x="0" y="299"/>
                    <a:pt x="0" y="299"/>
                  </a:cubicBezTo>
                  <a:cubicBezTo>
                    <a:pt x="0" y="301"/>
                    <a:pt x="2" y="303"/>
                    <a:pt x="4" y="303"/>
                  </a:cubicBezTo>
                  <a:cubicBezTo>
                    <a:pt x="75" y="303"/>
                    <a:pt x="75" y="303"/>
                    <a:pt x="75" y="303"/>
                  </a:cubicBezTo>
                  <a:cubicBezTo>
                    <a:pt x="77" y="303"/>
                    <a:pt x="78" y="301"/>
                    <a:pt x="78" y="299"/>
                  </a:cubicBezTo>
                  <a:cubicBezTo>
                    <a:pt x="78" y="155"/>
                    <a:pt x="78" y="155"/>
                    <a:pt x="78" y="155"/>
                  </a:cubicBezTo>
                  <a:cubicBezTo>
                    <a:pt x="78" y="151"/>
                    <a:pt x="83" y="150"/>
                    <a:pt x="85" y="153"/>
                  </a:cubicBezTo>
                  <a:cubicBezTo>
                    <a:pt x="145" y="261"/>
                    <a:pt x="145" y="261"/>
                    <a:pt x="145" y="261"/>
                  </a:cubicBezTo>
                  <a:cubicBezTo>
                    <a:pt x="146" y="262"/>
                    <a:pt x="147" y="263"/>
                    <a:pt x="148" y="263"/>
                  </a:cubicBezTo>
                  <a:cubicBezTo>
                    <a:pt x="201" y="263"/>
                    <a:pt x="201" y="263"/>
                    <a:pt x="201" y="263"/>
                  </a:cubicBezTo>
                  <a:cubicBezTo>
                    <a:pt x="202" y="263"/>
                    <a:pt x="203" y="262"/>
                    <a:pt x="204" y="261"/>
                  </a:cubicBezTo>
                  <a:cubicBezTo>
                    <a:pt x="264" y="153"/>
                    <a:pt x="264" y="153"/>
                    <a:pt x="264" y="153"/>
                  </a:cubicBezTo>
                  <a:cubicBezTo>
                    <a:pt x="266" y="150"/>
                    <a:pt x="271" y="151"/>
                    <a:pt x="271" y="155"/>
                  </a:cubicBezTo>
                  <a:cubicBezTo>
                    <a:pt x="271" y="299"/>
                    <a:pt x="271" y="299"/>
                    <a:pt x="271" y="299"/>
                  </a:cubicBezTo>
                  <a:cubicBezTo>
                    <a:pt x="271" y="301"/>
                    <a:pt x="272" y="303"/>
                    <a:pt x="274" y="303"/>
                  </a:cubicBezTo>
                  <a:cubicBezTo>
                    <a:pt x="345" y="303"/>
                    <a:pt x="345" y="303"/>
                    <a:pt x="345" y="303"/>
                  </a:cubicBezTo>
                  <a:cubicBezTo>
                    <a:pt x="347" y="303"/>
                    <a:pt x="349" y="301"/>
                    <a:pt x="349" y="299"/>
                  </a:cubicBezTo>
                  <a:cubicBezTo>
                    <a:pt x="349" y="4"/>
                    <a:pt x="349" y="4"/>
                    <a:pt x="349" y="4"/>
                  </a:cubicBezTo>
                  <a:cubicBezTo>
                    <a:pt x="349" y="2"/>
                    <a:pt x="347" y="0"/>
                    <a:pt x="345" y="0"/>
                  </a:cubicBezTo>
                  <a:cubicBezTo>
                    <a:pt x="267" y="0"/>
                    <a:pt x="267" y="0"/>
                    <a:pt x="267" y="0"/>
                  </a:cubicBezTo>
                  <a:cubicBezTo>
                    <a:pt x="265" y="0"/>
                    <a:pt x="264" y="1"/>
                    <a:pt x="264" y="2"/>
                  </a:cubicBezTo>
                  <a:cubicBezTo>
                    <a:pt x="178" y="160"/>
                    <a:pt x="178" y="160"/>
                    <a:pt x="178" y="160"/>
                  </a:cubicBezTo>
                  <a:cubicBezTo>
                    <a:pt x="177" y="163"/>
                    <a:pt x="173" y="163"/>
                    <a:pt x="172" y="16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88;p153"/>
            <p:cNvSpPr/>
            <p:nvPr/>
          </p:nvSpPr>
          <p:spPr>
            <a:xfrm>
              <a:off x="10434638" y="2343151"/>
              <a:ext cx="293687" cy="1143000"/>
            </a:xfrm>
            <a:custGeom>
              <a:avLst/>
              <a:gdLst/>
              <a:ahLst/>
              <a:cxnLst/>
              <a:rect l="l" t="t" r="r" b="b"/>
              <a:pathLst>
                <a:path w="78" h="303" extrusionOk="0">
                  <a:moveTo>
                    <a:pt x="74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ubicBezTo>
                    <a:pt x="0" y="299"/>
                    <a:pt x="0" y="299"/>
                    <a:pt x="0" y="299"/>
                  </a:cubicBezTo>
                  <a:cubicBezTo>
                    <a:pt x="0" y="301"/>
                    <a:pt x="1" y="303"/>
                    <a:pt x="3" y="303"/>
                  </a:cubicBezTo>
                  <a:cubicBezTo>
                    <a:pt x="74" y="303"/>
                    <a:pt x="74" y="303"/>
                    <a:pt x="74" y="303"/>
                  </a:cubicBezTo>
                  <a:cubicBezTo>
                    <a:pt x="76" y="303"/>
                    <a:pt x="78" y="301"/>
                    <a:pt x="78" y="299"/>
                  </a:cubicBezTo>
                  <a:cubicBezTo>
                    <a:pt x="78" y="4"/>
                    <a:pt x="78" y="4"/>
                    <a:pt x="78" y="4"/>
                  </a:cubicBezTo>
                  <a:cubicBezTo>
                    <a:pt x="78" y="2"/>
                    <a:pt x="76" y="0"/>
                    <a:pt x="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89;p153"/>
            <p:cNvSpPr/>
            <p:nvPr/>
          </p:nvSpPr>
          <p:spPr>
            <a:xfrm>
              <a:off x="10933113" y="2343151"/>
              <a:ext cx="968375" cy="1143000"/>
            </a:xfrm>
            <a:custGeom>
              <a:avLst/>
              <a:gdLst/>
              <a:ahLst/>
              <a:cxnLst/>
              <a:rect l="l" t="t" r="r" b="b"/>
              <a:pathLst>
                <a:path w="257" h="303" extrusionOk="0">
                  <a:moveTo>
                    <a:pt x="0" y="4"/>
                  </a:moveTo>
                  <a:cubicBezTo>
                    <a:pt x="0" y="60"/>
                    <a:pt x="0" y="60"/>
                    <a:pt x="0" y="60"/>
                  </a:cubicBezTo>
                  <a:cubicBezTo>
                    <a:pt x="0" y="62"/>
                    <a:pt x="2" y="63"/>
                    <a:pt x="4" y="63"/>
                  </a:cubicBezTo>
                  <a:cubicBezTo>
                    <a:pt x="86" y="63"/>
                    <a:pt x="86" y="63"/>
                    <a:pt x="86" y="63"/>
                  </a:cubicBezTo>
                  <a:cubicBezTo>
                    <a:pt x="88" y="63"/>
                    <a:pt x="89" y="65"/>
                    <a:pt x="89" y="67"/>
                  </a:cubicBezTo>
                  <a:cubicBezTo>
                    <a:pt x="89" y="299"/>
                    <a:pt x="89" y="299"/>
                    <a:pt x="89" y="299"/>
                  </a:cubicBezTo>
                  <a:cubicBezTo>
                    <a:pt x="89" y="301"/>
                    <a:pt x="91" y="303"/>
                    <a:pt x="93" y="303"/>
                  </a:cubicBezTo>
                  <a:cubicBezTo>
                    <a:pt x="164" y="303"/>
                    <a:pt x="164" y="303"/>
                    <a:pt x="164" y="303"/>
                  </a:cubicBezTo>
                  <a:cubicBezTo>
                    <a:pt x="166" y="303"/>
                    <a:pt x="167" y="301"/>
                    <a:pt x="167" y="299"/>
                  </a:cubicBezTo>
                  <a:cubicBezTo>
                    <a:pt x="167" y="67"/>
                    <a:pt x="167" y="67"/>
                    <a:pt x="167" y="67"/>
                  </a:cubicBezTo>
                  <a:cubicBezTo>
                    <a:pt x="167" y="65"/>
                    <a:pt x="169" y="63"/>
                    <a:pt x="171" y="63"/>
                  </a:cubicBezTo>
                  <a:cubicBezTo>
                    <a:pt x="253" y="63"/>
                    <a:pt x="253" y="63"/>
                    <a:pt x="253" y="63"/>
                  </a:cubicBezTo>
                  <a:cubicBezTo>
                    <a:pt x="255" y="63"/>
                    <a:pt x="257" y="62"/>
                    <a:pt x="257" y="60"/>
                  </a:cubicBezTo>
                  <a:cubicBezTo>
                    <a:pt x="257" y="4"/>
                    <a:pt x="257" y="4"/>
                    <a:pt x="257" y="4"/>
                  </a:cubicBezTo>
                  <a:cubicBezTo>
                    <a:pt x="257" y="2"/>
                    <a:pt x="255" y="0"/>
                    <a:pt x="253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90;p153"/>
            <p:cNvSpPr/>
            <p:nvPr/>
          </p:nvSpPr>
          <p:spPr>
            <a:xfrm>
              <a:off x="7645400" y="3814763"/>
              <a:ext cx="3181350" cy="501650"/>
            </a:xfrm>
            <a:custGeom>
              <a:avLst/>
              <a:gdLst/>
              <a:ahLst/>
              <a:cxnLst/>
              <a:rect l="l" t="t" r="r" b="b"/>
              <a:pathLst>
                <a:path w="844" h="133" extrusionOk="0">
                  <a:moveTo>
                    <a:pt x="96" y="130"/>
                  </a:moveTo>
                  <a:cubicBezTo>
                    <a:pt x="96" y="0"/>
                    <a:pt x="96" y="0"/>
                    <a:pt x="96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77" y="49"/>
                    <a:pt x="77" y="49"/>
                    <a:pt x="77" y="49"/>
                  </a:cubicBezTo>
                  <a:cubicBezTo>
                    <a:pt x="77" y="50"/>
                    <a:pt x="76" y="51"/>
                    <a:pt x="76" y="51"/>
                  </a:cubicBezTo>
                  <a:cubicBezTo>
                    <a:pt x="75" y="51"/>
                    <a:pt x="75" y="51"/>
                    <a:pt x="75" y="51"/>
                  </a:cubicBezTo>
                  <a:cubicBezTo>
                    <a:pt x="74" y="51"/>
                    <a:pt x="73" y="51"/>
                    <a:pt x="73" y="50"/>
                  </a:cubicBezTo>
                  <a:cubicBezTo>
                    <a:pt x="66" y="43"/>
                    <a:pt x="56" y="38"/>
                    <a:pt x="44" y="38"/>
                  </a:cubicBezTo>
                  <a:cubicBezTo>
                    <a:pt x="19" y="38"/>
                    <a:pt x="0" y="59"/>
                    <a:pt x="0" y="85"/>
                  </a:cubicBezTo>
                  <a:cubicBezTo>
                    <a:pt x="0" y="98"/>
                    <a:pt x="5" y="110"/>
                    <a:pt x="13" y="119"/>
                  </a:cubicBezTo>
                  <a:cubicBezTo>
                    <a:pt x="21" y="128"/>
                    <a:pt x="32" y="133"/>
                    <a:pt x="44" y="133"/>
                  </a:cubicBezTo>
                  <a:cubicBezTo>
                    <a:pt x="55" y="133"/>
                    <a:pt x="66" y="128"/>
                    <a:pt x="73" y="120"/>
                  </a:cubicBezTo>
                  <a:cubicBezTo>
                    <a:pt x="73" y="119"/>
                    <a:pt x="74" y="119"/>
                    <a:pt x="75" y="119"/>
                  </a:cubicBezTo>
                  <a:cubicBezTo>
                    <a:pt x="75" y="119"/>
                    <a:pt x="75" y="119"/>
                    <a:pt x="76" y="119"/>
                  </a:cubicBezTo>
                  <a:cubicBezTo>
                    <a:pt x="77" y="119"/>
                    <a:pt x="77" y="120"/>
                    <a:pt x="77" y="121"/>
                  </a:cubicBezTo>
                  <a:cubicBezTo>
                    <a:pt x="77" y="130"/>
                    <a:pt x="77" y="130"/>
                    <a:pt x="77" y="130"/>
                  </a:cubicBezTo>
                  <a:cubicBezTo>
                    <a:pt x="96" y="130"/>
                    <a:pt x="96" y="130"/>
                    <a:pt x="96" y="130"/>
                  </a:cubicBezTo>
                  <a:close/>
                  <a:moveTo>
                    <a:pt x="49" y="116"/>
                  </a:moveTo>
                  <a:cubicBezTo>
                    <a:pt x="32" y="116"/>
                    <a:pt x="19" y="102"/>
                    <a:pt x="19" y="85"/>
                  </a:cubicBezTo>
                  <a:cubicBezTo>
                    <a:pt x="19" y="68"/>
                    <a:pt x="32" y="55"/>
                    <a:pt x="49" y="55"/>
                  </a:cubicBezTo>
                  <a:cubicBezTo>
                    <a:pt x="65" y="55"/>
                    <a:pt x="78" y="68"/>
                    <a:pt x="78" y="85"/>
                  </a:cubicBezTo>
                  <a:cubicBezTo>
                    <a:pt x="78" y="102"/>
                    <a:pt x="65" y="116"/>
                    <a:pt x="49" y="116"/>
                  </a:cubicBezTo>
                  <a:close/>
                  <a:moveTo>
                    <a:pt x="204" y="130"/>
                  </a:moveTo>
                  <a:cubicBezTo>
                    <a:pt x="204" y="40"/>
                    <a:pt x="204" y="40"/>
                    <a:pt x="204" y="40"/>
                  </a:cubicBezTo>
                  <a:cubicBezTo>
                    <a:pt x="186" y="40"/>
                    <a:pt x="186" y="40"/>
                    <a:pt x="186" y="40"/>
                  </a:cubicBezTo>
                  <a:cubicBezTo>
                    <a:pt x="186" y="49"/>
                    <a:pt x="186" y="49"/>
                    <a:pt x="186" y="49"/>
                  </a:cubicBezTo>
                  <a:cubicBezTo>
                    <a:pt x="186" y="50"/>
                    <a:pt x="185" y="51"/>
                    <a:pt x="184" y="51"/>
                  </a:cubicBezTo>
                  <a:cubicBezTo>
                    <a:pt x="184" y="51"/>
                    <a:pt x="183" y="51"/>
                    <a:pt x="183" y="51"/>
                  </a:cubicBezTo>
                  <a:cubicBezTo>
                    <a:pt x="182" y="51"/>
                    <a:pt x="182" y="51"/>
                    <a:pt x="181" y="50"/>
                  </a:cubicBezTo>
                  <a:cubicBezTo>
                    <a:pt x="175" y="42"/>
                    <a:pt x="164" y="38"/>
                    <a:pt x="153" y="38"/>
                  </a:cubicBezTo>
                  <a:cubicBezTo>
                    <a:pt x="128" y="38"/>
                    <a:pt x="109" y="59"/>
                    <a:pt x="109" y="85"/>
                  </a:cubicBezTo>
                  <a:cubicBezTo>
                    <a:pt x="109" y="112"/>
                    <a:pt x="128" y="133"/>
                    <a:pt x="153" y="133"/>
                  </a:cubicBezTo>
                  <a:cubicBezTo>
                    <a:pt x="164" y="133"/>
                    <a:pt x="174" y="128"/>
                    <a:pt x="181" y="120"/>
                  </a:cubicBezTo>
                  <a:cubicBezTo>
                    <a:pt x="182" y="119"/>
                    <a:pt x="182" y="119"/>
                    <a:pt x="183" y="119"/>
                  </a:cubicBezTo>
                  <a:cubicBezTo>
                    <a:pt x="183" y="119"/>
                    <a:pt x="184" y="119"/>
                    <a:pt x="184" y="119"/>
                  </a:cubicBezTo>
                  <a:cubicBezTo>
                    <a:pt x="185" y="119"/>
                    <a:pt x="186" y="120"/>
                    <a:pt x="186" y="121"/>
                  </a:cubicBezTo>
                  <a:cubicBezTo>
                    <a:pt x="186" y="130"/>
                    <a:pt x="186" y="130"/>
                    <a:pt x="186" y="130"/>
                  </a:cubicBezTo>
                  <a:cubicBezTo>
                    <a:pt x="204" y="130"/>
                    <a:pt x="204" y="130"/>
                    <a:pt x="204" y="130"/>
                  </a:cubicBezTo>
                  <a:cubicBezTo>
                    <a:pt x="204" y="130"/>
                    <a:pt x="204" y="130"/>
                    <a:pt x="204" y="130"/>
                  </a:cubicBezTo>
                  <a:close/>
                  <a:moveTo>
                    <a:pt x="157" y="116"/>
                  </a:moveTo>
                  <a:cubicBezTo>
                    <a:pt x="141" y="116"/>
                    <a:pt x="128" y="102"/>
                    <a:pt x="128" y="85"/>
                  </a:cubicBezTo>
                  <a:cubicBezTo>
                    <a:pt x="128" y="68"/>
                    <a:pt x="141" y="55"/>
                    <a:pt x="157" y="55"/>
                  </a:cubicBezTo>
                  <a:cubicBezTo>
                    <a:pt x="174" y="55"/>
                    <a:pt x="187" y="68"/>
                    <a:pt x="187" y="85"/>
                  </a:cubicBezTo>
                  <a:cubicBezTo>
                    <a:pt x="187" y="102"/>
                    <a:pt x="174" y="116"/>
                    <a:pt x="157" y="116"/>
                  </a:cubicBezTo>
                  <a:close/>
                  <a:moveTo>
                    <a:pt x="376" y="130"/>
                  </a:moveTo>
                  <a:cubicBezTo>
                    <a:pt x="376" y="40"/>
                    <a:pt x="376" y="40"/>
                    <a:pt x="376" y="40"/>
                  </a:cubicBezTo>
                  <a:cubicBezTo>
                    <a:pt x="357" y="40"/>
                    <a:pt x="357" y="40"/>
                    <a:pt x="357" y="40"/>
                  </a:cubicBezTo>
                  <a:cubicBezTo>
                    <a:pt x="357" y="49"/>
                    <a:pt x="357" y="49"/>
                    <a:pt x="357" y="49"/>
                  </a:cubicBezTo>
                  <a:cubicBezTo>
                    <a:pt x="357" y="50"/>
                    <a:pt x="357" y="51"/>
                    <a:pt x="356" y="51"/>
                  </a:cubicBezTo>
                  <a:cubicBezTo>
                    <a:pt x="355" y="51"/>
                    <a:pt x="355" y="51"/>
                    <a:pt x="355" y="51"/>
                  </a:cubicBezTo>
                  <a:cubicBezTo>
                    <a:pt x="354" y="51"/>
                    <a:pt x="353" y="51"/>
                    <a:pt x="353" y="50"/>
                  </a:cubicBezTo>
                  <a:cubicBezTo>
                    <a:pt x="346" y="42"/>
                    <a:pt x="336" y="38"/>
                    <a:pt x="324" y="38"/>
                  </a:cubicBezTo>
                  <a:cubicBezTo>
                    <a:pt x="300" y="38"/>
                    <a:pt x="280" y="59"/>
                    <a:pt x="280" y="85"/>
                  </a:cubicBezTo>
                  <a:cubicBezTo>
                    <a:pt x="280" y="112"/>
                    <a:pt x="300" y="133"/>
                    <a:pt x="324" y="133"/>
                  </a:cubicBezTo>
                  <a:cubicBezTo>
                    <a:pt x="336" y="133"/>
                    <a:pt x="346" y="128"/>
                    <a:pt x="353" y="120"/>
                  </a:cubicBezTo>
                  <a:cubicBezTo>
                    <a:pt x="353" y="119"/>
                    <a:pt x="354" y="119"/>
                    <a:pt x="355" y="119"/>
                  </a:cubicBezTo>
                  <a:cubicBezTo>
                    <a:pt x="355" y="119"/>
                    <a:pt x="355" y="119"/>
                    <a:pt x="356" y="119"/>
                  </a:cubicBezTo>
                  <a:cubicBezTo>
                    <a:pt x="357" y="119"/>
                    <a:pt x="357" y="120"/>
                    <a:pt x="357" y="121"/>
                  </a:cubicBezTo>
                  <a:cubicBezTo>
                    <a:pt x="357" y="130"/>
                    <a:pt x="357" y="130"/>
                    <a:pt x="357" y="130"/>
                  </a:cubicBezTo>
                  <a:cubicBezTo>
                    <a:pt x="376" y="130"/>
                    <a:pt x="376" y="130"/>
                    <a:pt x="376" y="130"/>
                  </a:cubicBezTo>
                  <a:close/>
                  <a:moveTo>
                    <a:pt x="329" y="116"/>
                  </a:moveTo>
                  <a:cubicBezTo>
                    <a:pt x="312" y="116"/>
                    <a:pt x="299" y="102"/>
                    <a:pt x="299" y="85"/>
                  </a:cubicBezTo>
                  <a:cubicBezTo>
                    <a:pt x="299" y="68"/>
                    <a:pt x="312" y="55"/>
                    <a:pt x="329" y="55"/>
                  </a:cubicBezTo>
                  <a:cubicBezTo>
                    <a:pt x="345" y="55"/>
                    <a:pt x="358" y="68"/>
                    <a:pt x="358" y="85"/>
                  </a:cubicBezTo>
                  <a:cubicBezTo>
                    <a:pt x="358" y="102"/>
                    <a:pt x="345" y="116"/>
                    <a:pt x="329" y="116"/>
                  </a:cubicBezTo>
                  <a:close/>
                  <a:moveTo>
                    <a:pt x="476" y="51"/>
                  </a:moveTo>
                  <a:cubicBezTo>
                    <a:pt x="468" y="43"/>
                    <a:pt x="457" y="38"/>
                    <a:pt x="445" y="38"/>
                  </a:cubicBezTo>
                  <a:cubicBezTo>
                    <a:pt x="433" y="38"/>
                    <a:pt x="423" y="43"/>
                    <a:pt x="416" y="51"/>
                  </a:cubicBezTo>
                  <a:cubicBezTo>
                    <a:pt x="415" y="51"/>
                    <a:pt x="415" y="52"/>
                    <a:pt x="414" y="52"/>
                  </a:cubicBezTo>
                  <a:cubicBezTo>
                    <a:pt x="414" y="52"/>
                    <a:pt x="413" y="52"/>
                    <a:pt x="413" y="52"/>
                  </a:cubicBezTo>
                  <a:cubicBezTo>
                    <a:pt x="412" y="51"/>
                    <a:pt x="411" y="50"/>
                    <a:pt x="411" y="49"/>
                  </a:cubicBezTo>
                  <a:cubicBezTo>
                    <a:pt x="411" y="0"/>
                    <a:pt x="411" y="0"/>
                    <a:pt x="411" y="0"/>
                  </a:cubicBezTo>
                  <a:cubicBezTo>
                    <a:pt x="393" y="0"/>
                    <a:pt x="393" y="0"/>
                    <a:pt x="393" y="0"/>
                  </a:cubicBezTo>
                  <a:cubicBezTo>
                    <a:pt x="393" y="130"/>
                    <a:pt x="393" y="130"/>
                    <a:pt x="393" y="130"/>
                  </a:cubicBezTo>
                  <a:cubicBezTo>
                    <a:pt x="411" y="130"/>
                    <a:pt x="411" y="130"/>
                    <a:pt x="411" y="130"/>
                  </a:cubicBezTo>
                  <a:cubicBezTo>
                    <a:pt x="411" y="122"/>
                    <a:pt x="411" y="122"/>
                    <a:pt x="411" y="122"/>
                  </a:cubicBezTo>
                  <a:cubicBezTo>
                    <a:pt x="411" y="121"/>
                    <a:pt x="412" y="120"/>
                    <a:pt x="413" y="120"/>
                  </a:cubicBezTo>
                  <a:cubicBezTo>
                    <a:pt x="413" y="119"/>
                    <a:pt x="414" y="119"/>
                    <a:pt x="414" y="119"/>
                  </a:cubicBezTo>
                  <a:cubicBezTo>
                    <a:pt x="415" y="119"/>
                    <a:pt x="415" y="120"/>
                    <a:pt x="416" y="120"/>
                  </a:cubicBezTo>
                  <a:cubicBezTo>
                    <a:pt x="423" y="128"/>
                    <a:pt x="433" y="133"/>
                    <a:pt x="445" y="133"/>
                  </a:cubicBezTo>
                  <a:cubicBezTo>
                    <a:pt x="469" y="133"/>
                    <a:pt x="488" y="112"/>
                    <a:pt x="488" y="85"/>
                  </a:cubicBezTo>
                  <a:cubicBezTo>
                    <a:pt x="488" y="72"/>
                    <a:pt x="484" y="60"/>
                    <a:pt x="476" y="51"/>
                  </a:cubicBezTo>
                  <a:close/>
                  <a:moveTo>
                    <a:pt x="440" y="116"/>
                  </a:moveTo>
                  <a:cubicBezTo>
                    <a:pt x="423" y="116"/>
                    <a:pt x="411" y="102"/>
                    <a:pt x="411" y="85"/>
                  </a:cubicBezTo>
                  <a:cubicBezTo>
                    <a:pt x="411" y="68"/>
                    <a:pt x="423" y="55"/>
                    <a:pt x="440" y="55"/>
                  </a:cubicBezTo>
                  <a:cubicBezTo>
                    <a:pt x="457" y="55"/>
                    <a:pt x="469" y="68"/>
                    <a:pt x="469" y="85"/>
                  </a:cubicBezTo>
                  <a:cubicBezTo>
                    <a:pt x="469" y="102"/>
                    <a:pt x="457" y="116"/>
                    <a:pt x="440" y="116"/>
                  </a:cubicBezTo>
                  <a:close/>
                  <a:moveTo>
                    <a:pt x="548" y="58"/>
                  </a:moveTo>
                  <a:cubicBezTo>
                    <a:pt x="549" y="58"/>
                    <a:pt x="550" y="58"/>
                    <a:pt x="552" y="58"/>
                  </a:cubicBezTo>
                  <a:cubicBezTo>
                    <a:pt x="552" y="39"/>
                    <a:pt x="552" y="39"/>
                    <a:pt x="552" y="39"/>
                  </a:cubicBezTo>
                  <a:cubicBezTo>
                    <a:pt x="551" y="38"/>
                    <a:pt x="550" y="38"/>
                    <a:pt x="549" y="38"/>
                  </a:cubicBezTo>
                  <a:cubicBezTo>
                    <a:pt x="539" y="38"/>
                    <a:pt x="529" y="44"/>
                    <a:pt x="524" y="52"/>
                  </a:cubicBezTo>
                  <a:cubicBezTo>
                    <a:pt x="524" y="53"/>
                    <a:pt x="523" y="53"/>
                    <a:pt x="522" y="53"/>
                  </a:cubicBezTo>
                  <a:cubicBezTo>
                    <a:pt x="522" y="53"/>
                    <a:pt x="522" y="53"/>
                    <a:pt x="522" y="53"/>
                  </a:cubicBezTo>
                  <a:cubicBezTo>
                    <a:pt x="521" y="53"/>
                    <a:pt x="520" y="52"/>
                    <a:pt x="520" y="51"/>
                  </a:cubicBezTo>
                  <a:cubicBezTo>
                    <a:pt x="520" y="40"/>
                    <a:pt x="520" y="40"/>
                    <a:pt x="520" y="40"/>
                  </a:cubicBezTo>
                  <a:cubicBezTo>
                    <a:pt x="501" y="40"/>
                    <a:pt x="501" y="40"/>
                    <a:pt x="501" y="40"/>
                  </a:cubicBezTo>
                  <a:cubicBezTo>
                    <a:pt x="501" y="130"/>
                    <a:pt x="501" y="130"/>
                    <a:pt x="501" y="130"/>
                  </a:cubicBezTo>
                  <a:cubicBezTo>
                    <a:pt x="520" y="130"/>
                    <a:pt x="520" y="130"/>
                    <a:pt x="520" y="130"/>
                  </a:cubicBezTo>
                  <a:cubicBezTo>
                    <a:pt x="520" y="91"/>
                    <a:pt x="520" y="91"/>
                    <a:pt x="520" y="91"/>
                  </a:cubicBezTo>
                  <a:cubicBezTo>
                    <a:pt x="520" y="70"/>
                    <a:pt x="531" y="57"/>
                    <a:pt x="548" y="57"/>
                  </a:cubicBezTo>
                  <a:cubicBezTo>
                    <a:pt x="548" y="57"/>
                    <a:pt x="548" y="57"/>
                    <a:pt x="548" y="57"/>
                  </a:cubicBezTo>
                  <a:lnTo>
                    <a:pt x="548" y="58"/>
                  </a:lnTo>
                  <a:close/>
                  <a:moveTo>
                    <a:pt x="566" y="40"/>
                  </a:moveTo>
                  <a:cubicBezTo>
                    <a:pt x="566" y="130"/>
                    <a:pt x="566" y="130"/>
                    <a:pt x="566" y="130"/>
                  </a:cubicBezTo>
                  <a:cubicBezTo>
                    <a:pt x="585" y="130"/>
                    <a:pt x="585" y="130"/>
                    <a:pt x="585" y="130"/>
                  </a:cubicBezTo>
                  <a:cubicBezTo>
                    <a:pt x="585" y="40"/>
                    <a:pt x="585" y="40"/>
                    <a:pt x="585" y="40"/>
                  </a:cubicBezTo>
                  <a:lnTo>
                    <a:pt x="566" y="40"/>
                  </a:lnTo>
                  <a:close/>
                  <a:moveTo>
                    <a:pt x="575" y="0"/>
                  </a:moveTo>
                  <a:cubicBezTo>
                    <a:pt x="569" y="0"/>
                    <a:pt x="563" y="6"/>
                    <a:pt x="563" y="12"/>
                  </a:cubicBezTo>
                  <a:cubicBezTo>
                    <a:pt x="563" y="18"/>
                    <a:pt x="569" y="24"/>
                    <a:pt x="575" y="24"/>
                  </a:cubicBezTo>
                  <a:cubicBezTo>
                    <a:pt x="581" y="24"/>
                    <a:pt x="587" y="18"/>
                    <a:pt x="587" y="12"/>
                  </a:cubicBezTo>
                  <a:cubicBezTo>
                    <a:pt x="587" y="6"/>
                    <a:pt x="581" y="0"/>
                    <a:pt x="575" y="0"/>
                  </a:cubicBezTo>
                  <a:close/>
                  <a:moveTo>
                    <a:pt x="611" y="119"/>
                  </a:moveTo>
                  <a:cubicBezTo>
                    <a:pt x="620" y="128"/>
                    <a:pt x="632" y="133"/>
                    <a:pt x="645" y="133"/>
                  </a:cubicBezTo>
                  <a:cubicBezTo>
                    <a:pt x="656" y="133"/>
                    <a:pt x="665" y="130"/>
                    <a:pt x="681" y="119"/>
                  </a:cubicBezTo>
                  <a:cubicBezTo>
                    <a:pt x="671" y="108"/>
                    <a:pt x="671" y="108"/>
                    <a:pt x="671" y="108"/>
                  </a:cubicBezTo>
                  <a:cubicBezTo>
                    <a:pt x="663" y="113"/>
                    <a:pt x="655" y="116"/>
                    <a:pt x="648" y="116"/>
                  </a:cubicBezTo>
                  <a:cubicBezTo>
                    <a:pt x="630" y="116"/>
                    <a:pt x="617" y="102"/>
                    <a:pt x="617" y="85"/>
                  </a:cubicBezTo>
                  <a:cubicBezTo>
                    <a:pt x="617" y="68"/>
                    <a:pt x="630" y="55"/>
                    <a:pt x="648" y="55"/>
                  </a:cubicBezTo>
                  <a:cubicBezTo>
                    <a:pt x="656" y="55"/>
                    <a:pt x="663" y="58"/>
                    <a:pt x="670" y="63"/>
                  </a:cubicBezTo>
                  <a:cubicBezTo>
                    <a:pt x="682" y="52"/>
                    <a:pt x="682" y="52"/>
                    <a:pt x="682" y="52"/>
                  </a:cubicBezTo>
                  <a:cubicBezTo>
                    <a:pt x="668" y="39"/>
                    <a:pt x="654" y="38"/>
                    <a:pt x="646" y="38"/>
                  </a:cubicBezTo>
                  <a:cubicBezTo>
                    <a:pt x="618" y="38"/>
                    <a:pt x="598" y="58"/>
                    <a:pt x="598" y="85"/>
                  </a:cubicBezTo>
                  <a:cubicBezTo>
                    <a:pt x="598" y="99"/>
                    <a:pt x="603" y="111"/>
                    <a:pt x="611" y="119"/>
                  </a:cubicBezTo>
                  <a:cubicBezTo>
                    <a:pt x="611" y="119"/>
                    <a:pt x="611" y="119"/>
                    <a:pt x="611" y="119"/>
                  </a:cubicBezTo>
                  <a:close/>
                  <a:moveTo>
                    <a:pt x="717" y="90"/>
                  </a:moveTo>
                  <a:cubicBezTo>
                    <a:pt x="718" y="90"/>
                    <a:pt x="719" y="89"/>
                    <a:pt x="719" y="89"/>
                  </a:cubicBezTo>
                  <a:cubicBezTo>
                    <a:pt x="719" y="89"/>
                    <a:pt x="719" y="89"/>
                    <a:pt x="719" y="89"/>
                  </a:cubicBezTo>
                  <a:cubicBezTo>
                    <a:pt x="720" y="89"/>
                    <a:pt x="721" y="90"/>
                    <a:pt x="721" y="90"/>
                  </a:cubicBezTo>
                  <a:cubicBezTo>
                    <a:pt x="753" y="130"/>
                    <a:pt x="753" y="130"/>
                    <a:pt x="753" y="130"/>
                  </a:cubicBezTo>
                  <a:cubicBezTo>
                    <a:pt x="776" y="130"/>
                    <a:pt x="776" y="130"/>
                    <a:pt x="776" y="130"/>
                  </a:cubicBezTo>
                  <a:cubicBezTo>
                    <a:pt x="735" y="81"/>
                    <a:pt x="735" y="81"/>
                    <a:pt x="735" y="81"/>
                  </a:cubicBezTo>
                  <a:cubicBezTo>
                    <a:pt x="735" y="80"/>
                    <a:pt x="735" y="78"/>
                    <a:pt x="736" y="77"/>
                  </a:cubicBezTo>
                  <a:cubicBezTo>
                    <a:pt x="773" y="40"/>
                    <a:pt x="773" y="40"/>
                    <a:pt x="773" y="40"/>
                  </a:cubicBezTo>
                  <a:cubicBezTo>
                    <a:pt x="750" y="40"/>
                    <a:pt x="750" y="40"/>
                    <a:pt x="750" y="40"/>
                  </a:cubicBezTo>
                  <a:cubicBezTo>
                    <a:pt x="717" y="73"/>
                    <a:pt x="717" y="73"/>
                    <a:pt x="717" y="73"/>
                  </a:cubicBezTo>
                  <a:cubicBezTo>
                    <a:pt x="717" y="74"/>
                    <a:pt x="716" y="74"/>
                    <a:pt x="715" y="74"/>
                  </a:cubicBezTo>
                  <a:cubicBezTo>
                    <a:pt x="715" y="74"/>
                    <a:pt x="715" y="74"/>
                    <a:pt x="714" y="74"/>
                  </a:cubicBezTo>
                  <a:cubicBezTo>
                    <a:pt x="714" y="74"/>
                    <a:pt x="713" y="73"/>
                    <a:pt x="713" y="72"/>
                  </a:cubicBezTo>
                  <a:cubicBezTo>
                    <a:pt x="713" y="0"/>
                    <a:pt x="713" y="0"/>
                    <a:pt x="713" y="0"/>
                  </a:cubicBezTo>
                  <a:cubicBezTo>
                    <a:pt x="694" y="0"/>
                    <a:pt x="694" y="0"/>
                    <a:pt x="694" y="0"/>
                  </a:cubicBezTo>
                  <a:cubicBezTo>
                    <a:pt x="694" y="130"/>
                    <a:pt x="694" y="130"/>
                    <a:pt x="694" y="130"/>
                  </a:cubicBezTo>
                  <a:cubicBezTo>
                    <a:pt x="713" y="130"/>
                    <a:pt x="713" y="130"/>
                    <a:pt x="713" y="130"/>
                  </a:cubicBezTo>
                  <a:cubicBezTo>
                    <a:pt x="713" y="95"/>
                    <a:pt x="713" y="95"/>
                    <a:pt x="713" y="95"/>
                  </a:cubicBezTo>
                  <a:cubicBezTo>
                    <a:pt x="713" y="95"/>
                    <a:pt x="713" y="94"/>
                    <a:pt x="714" y="94"/>
                  </a:cubicBezTo>
                  <a:cubicBezTo>
                    <a:pt x="717" y="90"/>
                    <a:pt x="717" y="90"/>
                    <a:pt x="717" y="90"/>
                  </a:cubicBezTo>
                  <a:cubicBezTo>
                    <a:pt x="717" y="90"/>
                    <a:pt x="717" y="90"/>
                    <a:pt x="717" y="90"/>
                  </a:cubicBezTo>
                  <a:close/>
                  <a:moveTo>
                    <a:pt x="811" y="133"/>
                  </a:moveTo>
                  <a:cubicBezTo>
                    <a:pt x="827" y="133"/>
                    <a:pt x="844" y="123"/>
                    <a:pt x="844" y="104"/>
                  </a:cubicBezTo>
                  <a:cubicBezTo>
                    <a:pt x="844" y="92"/>
                    <a:pt x="836" y="83"/>
                    <a:pt x="820" y="78"/>
                  </a:cubicBezTo>
                  <a:cubicBezTo>
                    <a:pt x="809" y="75"/>
                    <a:pt x="809" y="75"/>
                    <a:pt x="809" y="75"/>
                  </a:cubicBezTo>
                  <a:cubicBezTo>
                    <a:pt x="801" y="72"/>
                    <a:pt x="798" y="68"/>
                    <a:pt x="798" y="63"/>
                  </a:cubicBezTo>
                  <a:cubicBezTo>
                    <a:pt x="798" y="57"/>
                    <a:pt x="803" y="53"/>
                    <a:pt x="810" y="53"/>
                  </a:cubicBezTo>
                  <a:cubicBezTo>
                    <a:pt x="817" y="53"/>
                    <a:pt x="823" y="57"/>
                    <a:pt x="827" y="65"/>
                  </a:cubicBezTo>
                  <a:cubicBezTo>
                    <a:pt x="842" y="57"/>
                    <a:pt x="842" y="57"/>
                    <a:pt x="842" y="57"/>
                  </a:cubicBezTo>
                  <a:cubicBezTo>
                    <a:pt x="836" y="45"/>
                    <a:pt x="824" y="38"/>
                    <a:pt x="810" y="38"/>
                  </a:cubicBezTo>
                  <a:cubicBezTo>
                    <a:pt x="793" y="38"/>
                    <a:pt x="780" y="49"/>
                    <a:pt x="780" y="65"/>
                  </a:cubicBezTo>
                  <a:cubicBezTo>
                    <a:pt x="780" y="77"/>
                    <a:pt x="787" y="86"/>
                    <a:pt x="802" y="90"/>
                  </a:cubicBezTo>
                  <a:cubicBezTo>
                    <a:pt x="814" y="94"/>
                    <a:pt x="814" y="94"/>
                    <a:pt x="814" y="94"/>
                  </a:cubicBezTo>
                  <a:cubicBezTo>
                    <a:pt x="822" y="97"/>
                    <a:pt x="825" y="100"/>
                    <a:pt x="825" y="106"/>
                  </a:cubicBezTo>
                  <a:cubicBezTo>
                    <a:pt x="825" y="114"/>
                    <a:pt x="818" y="117"/>
                    <a:pt x="811" y="117"/>
                  </a:cubicBezTo>
                  <a:cubicBezTo>
                    <a:pt x="803" y="117"/>
                    <a:pt x="796" y="112"/>
                    <a:pt x="792" y="103"/>
                  </a:cubicBezTo>
                  <a:cubicBezTo>
                    <a:pt x="777" y="111"/>
                    <a:pt x="777" y="111"/>
                    <a:pt x="777" y="111"/>
                  </a:cubicBezTo>
                  <a:cubicBezTo>
                    <a:pt x="782" y="124"/>
                    <a:pt x="795" y="133"/>
                    <a:pt x="811" y="133"/>
                  </a:cubicBezTo>
                  <a:cubicBezTo>
                    <a:pt x="811" y="133"/>
                    <a:pt x="811" y="133"/>
                    <a:pt x="811" y="133"/>
                  </a:cubicBezTo>
                  <a:close/>
                  <a:moveTo>
                    <a:pt x="261" y="132"/>
                  </a:moveTo>
                  <a:cubicBezTo>
                    <a:pt x="267" y="132"/>
                    <a:pt x="272" y="131"/>
                    <a:pt x="276" y="131"/>
                  </a:cubicBezTo>
                  <a:cubicBezTo>
                    <a:pt x="276" y="115"/>
                    <a:pt x="276" y="115"/>
                    <a:pt x="276" y="115"/>
                  </a:cubicBezTo>
                  <a:cubicBezTo>
                    <a:pt x="273" y="115"/>
                    <a:pt x="269" y="115"/>
                    <a:pt x="266" y="115"/>
                  </a:cubicBezTo>
                  <a:cubicBezTo>
                    <a:pt x="258" y="115"/>
                    <a:pt x="251" y="114"/>
                    <a:pt x="251" y="95"/>
                  </a:cubicBezTo>
                  <a:cubicBezTo>
                    <a:pt x="251" y="58"/>
                    <a:pt x="251" y="58"/>
                    <a:pt x="251" y="58"/>
                  </a:cubicBezTo>
                  <a:cubicBezTo>
                    <a:pt x="251" y="56"/>
                    <a:pt x="252" y="55"/>
                    <a:pt x="253" y="55"/>
                  </a:cubicBezTo>
                  <a:cubicBezTo>
                    <a:pt x="272" y="55"/>
                    <a:pt x="272" y="55"/>
                    <a:pt x="272" y="55"/>
                  </a:cubicBezTo>
                  <a:cubicBezTo>
                    <a:pt x="272" y="40"/>
                    <a:pt x="272" y="40"/>
                    <a:pt x="272" y="40"/>
                  </a:cubicBezTo>
                  <a:cubicBezTo>
                    <a:pt x="253" y="40"/>
                    <a:pt x="253" y="40"/>
                    <a:pt x="253" y="40"/>
                  </a:cubicBezTo>
                  <a:cubicBezTo>
                    <a:pt x="252" y="40"/>
                    <a:pt x="251" y="39"/>
                    <a:pt x="251" y="38"/>
                  </a:cubicBezTo>
                  <a:cubicBezTo>
                    <a:pt x="251" y="12"/>
                    <a:pt x="251" y="12"/>
                    <a:pt x="251" y="12"/>
                  </a:cubicBezTo>
                  <a:cubicBezTo>
                    <a:pt x="232" y="12"/>
                    <a:pt x="232" y="12"/>
                    <a:pt x="232" y="12"/>
                  </a:cubicBezTo>
                  <a:cubicBezTo>
                    <a:pt x="232" y="38"/>
                    <a:pt x="232" y="38"/>
                    <a:pt x="232" y="38"/>
                  </a:cubicBezTo>
                  <a:cubicBezTo>
                    <a:pt x="232" y="39"/>
                    <a:pt x="231" y="40"/>
                    <a:pt x="230" y="40"/>
                  </a:cubicBezTo>
                  <a:cubicBezTo>
                    <a:pt x="216" y="40"/>
                    <a:pt x="216" y="40"/>
                    <a:pt x="216" y="40"/>
                  </a:cubicBezTo>
                  <a:cubicBezTo>
                    <a:pt x="216" y="55"/>
                    <a:pt x="216" y="55"/>
                    <a:pt x="216" y="55"/>
                  </a:cubicBezTo>
                  <a:cubicBezTo>
                    <a:pt x="230" y="55"/>
                    <a:pt x="230" y="55"/>
                    <a:pt x="230" y="55"/>
                  </a:cubicBezTo>
                  <a:cubicBezTo>
                    <a:pt x="231" y="55"/>
                    <a:pt x="232" y="56"/>
                    <a:pt x="232" y="58"/>
                  </a:cubicBezTo>
                  <a:cubicBezTo>
                    <a:pt x="232" y="100"/>
                    <a:pt x="232" y="100"/>
                    <a:pt x="232" y="100"/>
                  </a:cubicBezTo>
                  <a:cubicBezTo>
                    <a:pt x="232" y="132"/>
                    <a:pt x="253" y="132"/>
                    <a:pt x="261" y="132"/>
                  </a:cubicBezTo>
                  <a:cubicBezTo>
                    <a:pt x="261" y="132"/>
                    <a:pt x="261" y="132"/>
                    <a:pt x="261" y="13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91;p153"/>
            <p:cNvSpPr/>
            <p:nvPr/>
          </p:nvSpPr>
          <p:spPr>
            <a:xfrm>
              <a:off x="6896100" y="3779838"/>
              <a:ext cx="573087" cy="619125"/>
            </a:xfrm>
            <a:custGeom>
              <a:avLst/>
              <a:gdLst/>
              <a:ahLst/>
              <a:cxnLst/>
              <a:rect l="l" t="t" r="r" b="b"/>
              <a:pathLst>
                <a:path w="361" h="390" extrusionOk="0">
                  <a:moveTo>
                    <a:pt x="361" y="288"/>
                  </a:moveTo>
                  <a:lnTo>
                    <a:pt x="361" y="219"/>
                  </a:lnTo>
                  <a:lnTo>
                    <a:pt x="356" y="217"/>
                  </a:lnTo>
                  <a:lnTo>
                    <a:pt x="180" y="314"/>
                  </a:lnTo>
                  <a:lnTo>
                    <a:pt x="17" y="221"/>
                  </a:lnTo>
                  <a:lnTo>
                    <a:pt x="17" y="178"/>
                  </a:lnTo>
                  <a:lnTo>
                    <a:pt x="180" y="271"/>
                  </a:lnTo>
                  <a:lnTo>
                    <a:pt x="361" y="169"/>
                  </a:lnTo>
                  <a:lnTo>
                    <a:pt x="361" y="102"/>
                  </a:lnTo>
                  <a:lnTo>
                    <a:pt x="354" y="98"/>
                  </a:lnTo>
                  <a:lnTo>
                    <a:pt x="180" y="195"/>
                  </a:lnTo>
                  <a:lnTo>
                    <a:pt x="24" y="107"/>
                  </a:lnTo>
                  <a:lnTo>
                    <a:pt x="180" y="17"/>
                  </a:lnTo>
                  <a:lnTo>
                    <a:pt x="309" y="88"/>
                  </a:lnTo>
                  <a:lnTo>
                    <a:pt x="318" y="83"/>
                  </a:lnTo>
                  <a:lnTo>
                    <a:pt x="318" y="76"/>
                  </a:lnTo>
                  <a:lnTo>
                    <a:pt x="180" y="0"/>
                  </a:lnTo>
                  <a:lnTo>
                    <a:pt x="0" y="102"/>
                  </a:lnTo>
                  <a:lnTo>
                    <a:pt x="0" y="110"/>
                  </a:lnTo>
                  <a:lnTo>
                    <a:pt x="180" y="212"/>
                  </a:lnTo>
                  <a:lnTo>
                    <a:pt x="347" y="119"/>
                  </a:lnTo>
                  <a:lnTo>
                    <a:pt x="347" y="162"/>
                  </a:lnTo>
                  <a:lnTo>
                    <a:pt x="180" y="255"/>
                  </a:lnTo>
                  <a:lnTo>
                    <a:pt x="7" y="157"/>
                  </a:lnTo>
                  <a:lnTo>
                    <a:pt x="0" y="159"/>
                  </a:lnTo>
                  <a:lnTo>
                    <a:pt x="0" y="228"/>
                  </a:lnTo>
                  <a:lnTo>
                    <a:pt x="180" y="331"/>
                  </a:lnTo>
                  <a:lnTo>
                    <a:pt x="347" y="238"/>
                  </a:lnTo>
                  <a:lnTo>
                    <a:pt x="347" y="281"/>
                  </a:lnTo>
                  <a:lnTo>
                    <a:pt x="180" y="373"/>
                  </a:lnTo>
                  <a:lnTo>
                    <a:pt x="7" y="274"/>
                  </a:lnTo>
                  <a:lnTo>
                    <a:pt x="0" y="278"/>
                  </a:lnTo>
                  <a:lnTo>
                    <a:pt x="0" y="288"/>
                  </a:lnTo>
                  <a:lnTo>
                    <a:pt x="180" y="390"/>
                  </a:lnTo>
                  <a:lnTo>
                    <a:pt x="361" y="288"/>
                  </a:lnTo>
                  <a:lnTo>
                    <a:pt x="361" y="28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92;p153"/>
            <p:cNvSpPr/>
            <p:nvPr/>
          </p:nvSpPr>
          <p:spPr>
            <a:xfrm>
              <a:off x="6164263" y="3968751"/>
              <a:ext cx="252412" cy="339725"/>
            </a:xfrm>
            <a:custGeom>
              <a:avLst/>
              <a:gdLst/>
              <a:ahLst/>
              <a:cxnLst/>
              <a:rect l="l" t="t" r="r" b="b"/>
              <a:pathLst>
                <a:path w="67" h="90" extrusionOk="0">
                  <a:moveTo>
                    <a:pt x="0" y="9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45" y="0"/>
                    <a:pt x="52" y="3"/>
                    <a:pt x="57" y="7"/>
                  </a:cubicBezTo>
                  <a:cubicBezTo>
                    <a:pt x="62" y="11"/>
                    <a:pt x="65" y="17"/>
                    <a:pt x="65" y="23"/>
                  </a:cubicBezTo>
                  <a:cubicBezTo>
                    <a:pt x="65" y="29"/>
                    <a:pt x="63" y="34"/>
                    <a:pt x="60" y="37"/>
                  </a:cubicBezTo>
                  <a:cubicBezTo>
                    <a:pt x="57" y="40"/>
                    <a:pt x="53" y="43"/>
                    <a:pt x="49" y="44"/>
                  </a:cubicBezTo>
                  <a:cubicBezTo>
                    <a:pt x="54" y="45"/>
                    <a:pt x="58" y="47"/>
                    <a:pt x="62" y="51"/>
                  </a:cubicBezTo>
                  <a:cubicBezTo>
                    <a:pt x="65" y="55"/>
                    <a:pt x="67" y="60"/>
                    <a:pt x="67" y="65"/>
                  </a:cubicBezTo>
                  <a:cubicBezTo>
                    <a:pt x="67" y="73"/>
                    <a:pt x="64" y="78"/>
                    <a:pt x="59" y="83"/>
                  </a:cubicBezTo>
                  <a:cubicBezTo>
                    <a:pt x="54" y="88"/>
                    <a:pt x="47" y="90"/>
                    <a:pt x="37" y="90"/>
                  </a:cubicBezTo>
                  <a:lnTo>
                    <a:pt x="0" y="90"/>
                  </a:lnTo>
                  <a:close/>
                  <a:moveTo>
                    <a:pt x="16" y="38"/>
                  </a:moveTo>
                  <a:cubicBezTo>
                    <a:pt x="34" y="38"/>
                    <a:pt x="34" y="38"/>
                    <a:pt x="34" y="38"/>
                  </a:cubicBezTo>
                  <a:cubicBezTo>
                    <a:pt x="38" y="38"/>
                    <a:pt x="42" y="37"/>
                    <a:pt x="44" y="35"/>
                  </a:cubicBezTo>
                  <a:cubicBezTo>
                    <a:pt x="47" y="33"/>
                    <a:pt x="48" y="30"/>
                    <a:pt x="48" y="26"/>
                  </a:cubicBezTo>
                  <a:cubicBezTo>
                    <a:pt x="48" y="22"/>
                    <a:pt x="47" y="19"/>
                    <a:pt x="44" y="17"/>
                  </a:cubicBezTo>
                  <a:cubicBezTo>
                    <a:pt x="42" y="15"/>
                    <a:pt x="38" y="14"/>
                    <a:pt x="33" y="14"/>
                  </a:cubicBezTo>
                  <a:cubicBezTo>
                    <a:pt x="16" y="14"/>
                    <a:pt x="16" y="14"/>
                    <a:pt x="16" y="14"/>
                  </a:cubicBezTo>
                  <a:lnTo>
                    <a:pt x="16" y="38"/>
                  </a:lnTo>
                  <a:close/>
                  <a:moveTo>
                    <a:pt x="16" y="77"/>
                  </a:moveTo>
                  <a:cubicBezTo>
                    <a:pt x="35" y="77"/>
                    <a:pt x="35" y="77"/>
                    <a:pt x="35" y="77"/>
                  </a:cubicBezTo>
                  <a:cubicBezTo>
                    <a:pt x="40" y="77"/>
                    <a:pt x="43" y="76"/>
                    <a:pt x="46" y="73"/>
                  </a:cubicBezTo>
                  <a:cubicBezTo>
                    <a:pt x="49" y="71"/>
                    <a:pt x="50" y="68"/>
                    <a:pt x="50" y="64"/>
                  </a:cubicBezTo>
                  <a:cubicBezTo>
                    <a:pt x="50" y="60"/>
                    <a:pt x="49" y="56"/>
                    <a:pt x="46" y="54"/>
                  </a:cubicBezTo>
                  <a:cubicBezTo>
                    <a:pt x="43" y="51"/>
                    <a:pt x="39" y="50"/>
                    <a:pt x="34" y="50"/>
                  </a:cubicBezTo>
                  <a:cubicBezTo>
                    <a:pt x="16" y="50"/>
                    <a:pt x="16" y="50"/>
                    <a:pt x="16" y="50"/>
                  </a:cubicBezTo>
                  <a:lnTo>
                    <a:pt x="16" y="7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93;p153"/>
            <p:cNvSpPr/>
            <p:nvPr/>
          </p:nvSpPr>
          <p:spPr>
            <a:xfrm>
              <a:off x="6429375" y="3968751"/>
              <a:ext cx="285750" cy="339725"/>
            </a:xfrm>
            <a:custGeom>
              <a:avLst/>
              <a:gdLst/>
              <a:ahLst/>
              <a:cxnLst/>
              <a:rect l="l" t="t" r="r" b="b"/>
              <a:pathLst>
                <a:path w="180" h="214" extrusionOk="0">
                  <a:moveTo>
                    <a:pt x="71" y="214"/>
                  </a:moveTo>
                  <a:lnTo>
                    <a:pt x="71" y="138"/>
                  </a:lnTo>
                  <a:lnTo>
                    <a:pt x="0" y="0"/>
                  </a:lnTo>
                  <a:lnTo>
                    <a:pt x="45" y="0"/>
                  </a:lnTo>
                  <a:lnTo>
                    <a:pt x="90" y="100"/>
                  </a:lnTo>
                  <a:lnTo>
                    <a:pt x="137" y="0"/>
                  </a:lnTo>
                  <a:lnTo>
                    <a:pt x="180" y="0"/>
                  </a:lnTo>
                  <a:lnTo>
                    <a:pt x="109" y="138"/>
                  </a:lnTo>
                  <a:lnTo>
                    <a:pt x="109" y="214"/>
                  </a:lnTo>
                  <a:lnTo>
                    <a:pt x="71" y="2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4" name="Google Shape;94;p153"/>
          <p:cNvSpPr/>
          <p:nvPr/>
        </p:nvSpPr>
        <p:spPr>
          <a:xfrm>
            <a:off x="319313" y="348872"/>
            <a:ext cx="11550197" cy="6189811"/>
          </a:xfrm>
          <a:prstGeom prst="rect">
            <a:avLst/>
          </a:prstGeom>
          <a:noFill/>
          <a:ln w="127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ntent F - Artistic Divider 1">
  <p:cSld name="1_Content F - Artistic Divider 1 3">
    <p:bg>
      <p:bgPr>
        <a:solidFill>
          <a:schemeClr val="dk2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55" descr="A picture containing 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962020" y="1244600"/>
            <a:ext cx="4907482" cy="5289928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55"/>
          <p:cNvSpPr txBox="1">
            <a:spLocks noGrp="1"/>
          </p:cNvSpPr>
          <p:nvPr>
            <p:ph type="title"/>
          </p:nvPr>
        </p:nvSpPr>
        <p:spPr>
          <a:xfrm>
            <a:off x="568031" y="609599"/>
            <a:ext cx="6133265" cy="5638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Font typeface="DM Sans Medium"/>
              <a:buNone/>
              <a:defRPr sz="6400" i="0" u="none" strike="noStrike" cap="none">
                <a:solidFill>
                  <a:schemeClr val="l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9pPr>
          </a:lstStyle>
          <a:p>
            <a:endParaRPr/>
          </a:p>
        </p:txBody>
      </p:sp>
      <p:sp>
        <p:nvSpPr>
          <p:cNvPr id="98" name="Google Shape;98;p155"/>
          <p:cNvSpPr/>
          <p:nvPr/>
        </p:nvSpPr>
        <p:spPr>
          <a:xfrm>
            <a:off x="319313" y="348872"/>
            <a:ext cx="11550197" cy="6189811"/>
          </a:xfrm>
          <a:prstGeom prst="rect">
            <a:avLst/>
          </a:prstGeom>
          <a:noFill/>
          <a:ln w="127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9" name="Google Shape;99;p155"/>
          <p:cNvCxnSpPr/>
          <p:nvPr/>
        </p:nvCxnSpPr>
        <p:spPr>
          <a:xfrm>
            <a:off x="6962023" y="348872"/>
            <a:ext cx="0" cy="6189811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0" name="Google Shape;100;p155"/>
          <p:cNvSpPr txBox="1"/>
          <p:nvPr/>
        </p:nvSpPr>
        <p:spPr>
          <a:xfrm>
            <a:off x="3048000" y="3275112"/>
            <a:ext cx="609600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1_DAIS_Title_Slide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7 Content A - Basic">
  <p:cSld name="1_7 Content A - Basic">
    <p:bg>
      <p:bgPr>
        <a:solidFill>
          <a:schemeClr val="dk2"/>
        </a:solid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62"/>
          <p:cNvSpPr txBox="1">
            <a:spLocks noGrp="1"/>
          </p:cNvSpPr>
          <p:nvPr>
            <p:ph type="title"/>
          </p:nvPr>
        </p:nvSpPr>
        <p:spPr>
          <a:xfrm>
            <a:off x="749245" y="535597"/>
            <a:ext cx="10659300" cy="5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DM Sans Medium"/>
              <a:buNone/>
              <a:defRPr sz="4000" i="0" u="none" strike="noStrike" cap="none">
                <a:solidFill>
                  <a:schemeClr val="l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9pPr>
          </a:lstStyle>
          <a:p>
            <a:endParaRPr/>
          </a:p>
        </p:txBody>
      </p:sp>
      <p:sp>
        <p:nvSpPr>
          <p:cNvPr id="103" name="Google Shape;103;p162"/>
          <p:cNvSpPr txBox="1">
            <a:spLocks noGrp="1"/>
          </p:cNvSpPr>
          <p:nvPr>
            <p:ph type="subTitle" idx="1"/>
          </p:nvPr>
        </p:nvSpPr>
        <p:spPr>
          <a:xfrm>
            <a:off x="749245" y="1174702"/>
            <a:ext cx="10659300" cy="5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2400"/>
              <a:buFont typeface="DM Sans Medium"/>
              <a:buNone/>
              <a:defRPr sz="2400">
                <a:solidFill>
                  <a:schemeClr val="accent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162"/>
          <p:cNvSpPr txBox="1">
            <a:spLocks noGrp="1"/>
          </p:cNvSpPr>
          <p:nvPr>
            <p:ph type="body" idx="2"/>
          </p:nvPr>
        </p:nvSpPr>
        <p:spPr>
          <a:xfrm>
            <a:off x="749245" y="1988833"/>
            <a:ext cx="10659300" cy="414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8100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DM Sans"/>
              <a:buChar char="•"/>
              <a:defRPr sz="2400" i="0" u="none" strike="noStrike" cap="none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556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DM Sans"/>
              <a:buChar char="•"/>
              <a:defRPr sz="20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sz="16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sz="16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sz="16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sz="16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sz="16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sz="16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sz="160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7 Content A - Basic">
  <p:cSld name="1_7 Content A - Basic 2">
    <p:bg>
      <p:bgPr>
        <a:solidFill>
          <a:schemeClr val="dk2"/>
        </a:solid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64"/>
          <p:cNvSpPr txBox="1">
            <a:spLocks noGrp="1"/>
          </p:cNvSpPr>
          <p:nvPr>
            <p:ph type="title"/>
          </p:nvPr>
        </p:nvSpPr>
        <p:spPr>
          <a:xfrm>
            <a:off x="749245" y="535597"/>
            <a:ext cx="10659300" cy="5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DM Sans Medium"/>
              <a:buNone/>
              <a:defRPr sz="4000" i="0" u="none" strike="noStrike" cap="none">
                <a:solidFill>
                  <a:schemeClr val="l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9pPr>
          </a:lstStyle>
          <a:p>
            <a:endParaRPr/>
          </a:p>
        </p:txBody>
      </p:sp>
      <p:sp>
        <p:nvSpPr>
          <p:cNvPr id="107" name="Google Shape;107;p164"/>
          <p:cNvSpPr txBox="1">
            <a:spLocks noGrp="1"/>
          </p:cNvSpPr>
          <p:nvPr>
            <p:ph type="subTitle" idx="1"/>
          </p:nvPr>
        </p:nvSpPr>
        <p:spPr>
          <a:xfrm>
            <a:off x="749245" y="1174702"/>
            <a:ext cx="10659300" cy="5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2400"/>
              <a:buFont typeface="DM Sans Medium"/>
              <a:buNone/>
              <a:defRPr sz="2400">
                <a:solidFill>
                  <a:schemeClr val="accent2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7 Content A - Basic">
  <p:cSld name="1_7 Content A - Basic 3">
    <p:bg>
      <p:bgPr>
        <a:solidFill>
          <a:schemeClr val="dk2"/>
        </a:solid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66"/>
          <p:cNvSpPr txBox="1">
            <a:spLocks noGrp="1"/>
          </p:cNvSpPr>
          <p:nvPr>
            <p:ph type="title"/>
          </p:nvPr>
        </p:nvSpPr>
        <p:spPr>
          <a:xfrm>
            <a:off x="749245" y="535597"/>
            <a:ext cx="10659300" cy="5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DM Sans Medium"/>
              <a:buNone/>
              <a:defRPr sz="4000" i="0" u="none" strike="noStrike" cap="none">
                <a:solidFill>
                  <a:schemeClr val="l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9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8.xml"/><Relationship Id="rId18" Type="http://schemas.openxmlformats.org/officeDocument/2006/relationships/slideLayout" Target="../slideLayouts/slideLayout33.xml"/><Relationship Id="rId26" Type="http://schemas.openxmlformats.org/officeDocument/2006/relationships/image" Target="../media/image1.png"/><Relationship Id="rId3" Type="http://schemas.openxmlformats.org/officeDocument/2006/relationships/slideLayout" Target="../slideLayouts/slideLayout18.xml"/><Relationship Id="rId21" Type="http://schemas.openxmlformats.org/officeDocument/2006/relationships/slideLayout" Target="../slideLayouts/slideLayout36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17" Type="http://schemas.openxmlformats.org/officeDocument/2006/relationships/slideLayout" Target="../slideLayouts/slideLayout32.xml"/><Relationship Id="rId25" Type="http://schemas.openxmlformats.org/officeDocument/2006/relationships/theme" Target="../theme/theme2.xml"/><Relationship Id="rId2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31.xml"/><Relationship Id="rId20" Type="http://schemas.openxmlformats.org/officeDocument/2006/relationships/slideLayout" Target="../slideLayouts/slideLayout35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2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30.xml"/><Relationship Id="rId23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25.xml"/><Relationship Id="rId19" Type="http://schemas.openxmlformats.org/officeDocument/2006/relationships/slideLayout" Target="../slideLayouts/slideLayout34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9.xml"/><Relationship Id="rId22" Type="http://schemas.openxmlformats.org/officeDocument/2006/relationships/slideLayout" Target="../slideLayouts/slideLayout3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45"/>
          <p:cNvSpPr txBox="1">
            <a:spLocks noGrp="1"/>
          </p:cNvSpPr>
          <p:nvPr>
            <p:ph type="title"/>
          </p:nvPr>
        </p:nvSpPr>
        <p:spPr>
          <a:xfrm>
            <a:off x="749245" y="535597"/>
            <a:ext cx="10659300" cy="5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DM Sans Medium"/>
              <a:buNone/>
              <a:defRPr sz="4000" b="0" i="0" u="none" strike="noStrike" cap="none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45"/>
          <p:cNvSpPr txBox="1">
            <a:spLocks noGrp="1"/>
          </p:cNvSpPr>
          <p:nvPr>
            <p:ph type="body" idx="1"/>
          </p:nvPr>
        </p:nvSpPr>
        <p:spPr>
          <a:xfrm>
            <a:off x="761809" y="1825633"/>
            <a:ext cx="105894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8100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DM Sans"/>
              <a:buChar char="•"/>
              <a:defRPr sz="2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DM Sans"/>
              <a:buChar char="•"/>
              <a:defRPr sz="20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pic>
        <p:nvPicPr>
          <p:cNvPr id="8" name="Google Shape;8;p145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11739388" y="6473302"/>
            <a:ext cx="186720" cy="18672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384">
          <p15:clr>
            <a:srgbClr val="EA4335"/>
          </p15:clr>
        </p15:guide>
        <p15:guide id="2" pos="480">
          <p15:clr>
            <a:srgbClr val="EA4335"/>
          </p15:clr>
        </p15:guide>
        <p15:guide id="3" pos="960">
          <p15:clr>
            <a:srgbClr val="EA4335"/>
          </p15:clr>
        </p15:guide>
        <p15:guide id="4" pos="1056">
          <p15:clr>
            <a:srgbClr val="EA4335"/>
          </p15:clr>
        </p15:guide>
        <p15:guide id="5" pos="1518">
          <p15:clr>
            <a:srgbClr val="EA4335"/>
          </p15:clr>
        </p15:guide>
        <p15:guide id="6" pos="1614">
          <p15:clr>
            <a:srgbClr val="EA4335"/>
          </p15:clr>
        </p15:guide>
        <p15:guide id="7" pos="2091">
          <p15:clr>
            <a:srgbClr val="EA4335"/>
          </p15:clr>
        </p15:guide>
        <p15:guide id="8" pos="2185">
          <p15:clr>
            <a:srgbClr val="EA4335"/>
          </p15:clr>
        </p15:guide>
        <p15:guide id="9" pos="2651">
          <p15:clr>
            <a:srgbClr val="EA4335"/>
          </p15:clr>
        </p15:guide>
        <p15:guide id="10" pos="2755">
          <p15:clr>
            <a:srgbClr val="EA4335"/>
          </p15:clr>
        </p15:guide>
        <p15:guide id="11" pos="3223">
          <p15:clr>
            <a:srgbClr val="EA4335"/>
          </p15:clr>
        </p15:guide>
        <p15:guide id="12" pos="3326">
          <p15:clr>
            <a:srgbClr val="EA4335"/>
          </p15:clr>
        </p15:guide>
        <p15:guide id="13" pos="3795">
          <p15:clr>
            <a:srgbClr val="EA4335"/>
          </p15:clr>
        </p15:guide>
        <p15:guide id="14" pos="3883">
          <p15:clr>
            <a:srgbClr val="EA4335"/>
          </p15:clr>
        </p15:guide>
        <p15:guide id="15" pos="4367">
          <p15:clr>
            <a:srgbClr val="EA4335"/>
          </p15:clr>
        </p15:guide>
        <p15:guide id="16" pos="4455">
          <p15:clr>
            <a:srgbClr val="EA4335"/>
          </p15:clr>
        </p15:guide>
        <p15:guide id="17" pos="4923">
          <p15:clr>
            <a:srgbClr val="EA4335"/>
          </p15:clr>
        </p15:guide>
        <p15:guide id="18" pos="5027">
          <p15:clr>
            <a:srgbClr val="EA4335"/>
          </p15:clr>
        </p15:guide>
        <p15:guide id="19" pos="5493">
          <p15:clr>
            <a:srgbClr val="EA4335"/>
          </p15:clr>
        </p15:guide>
        <p15:guide id="20" pos="5587">
          <p15:clr>
            <a:srgbClr val="EA4335"/>
          </p15:clr>
        </p15:guide>
        <p15:guide id="21" pos="6064">
          <p15:clr>
            <a:srgbClr val="EA4335"/>
          </p15:clr>
        </p15:guide>
        <p15:guide id="22" pos="6161">
          <p15:clr>
            <a:srgbClr val="EA4335"/>
          </p15:clr>
        </p15:guide>
        <p15:guide id="23" pos="6622">
          <p15:clr>
            <a:srgbClr val="EA4335"/>
          </p15:clr>
        </p15:guide>
        <p15:guide id="24" pos="6718">
          <p15:clr>
            <a:srgbClr val="EA4335"/>
          </p15:clr>
        </p15:guide>
        <p15:guide id="25" pos="7198">
          <p15:clr>
            <a:srgbClr val="EA4335"/>
          </p15:clr>
        </p15:guide>
        <p15:guide id="26" pos="7294">
          <p15:clr>
            <a:srgbClr val="EA4335"/>
          </p15:clr>
        </p15:guide>
        <p15:guide id="27" orient="horz" pos="3936">
          <p15:clr>
            <a:srgbClr val="EA4335"/>
          </p15:clr>
        </p15:guide>
        <p15:guide id="28" orient="horz" pos="384">
          <p15:clr>
            <a:srgbClr val="EA4335"/>
          </p15:clr>
        </p15:guide>
        <p15:guide id="29" pos="3839">
          <p15:clr>
            <a:srgbClr val="EA4335"/>
          </p15:clr>
        </p15:guide>
        <p15:guide id="30" orient="horz" pos="2160">
          <p15:clr>
            <a:srgbClr val="EA4335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92"/>
          <p:cNvSpPr txBox="1">
            <a:spLocks noGrp="1"/>
          </p:cNvSpPr>
          <p:nvPr>
            <p:ph type="title"/>
          </p:nvPr>
        </p:nvSpPr>
        <p:spPr>
          <a:xfrm>
            <a:off x="749245" y="535597"/>
            <a:ext cx="10659300" cy="5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DM Sans Medium"/>
              <a:buNone/>
              <a:defRPr sz="4000" b="0" i="0" u="none" strike="noStrike" cap="none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9" name="Google Shape;149;p92"/>
          <p:cNvSpPr txBox="1">
            <a:spLocks noGrp="1"/>
          </p:cNvSpPr>
          <p:nvPr>
            <p:ph type="body" idx="1"/>
          </p:nvPr>
        </p:nvSpPr>
        <p:spPr>
          <a:xfrm>
            <a:off x="761809" y="1825633"/>
            <a:ext cx="105894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8100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DM Sans"/>
              <a:buChar char="•"/>
              <a:defRPr sz="24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DM Sans"/>
              <a:buChar char="•"/>
              <a:defRPr sz="20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"/>
              <a:buChar char="•"/>
              <a:defRPr sz="16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pic>
        <p:nvPicPr>
          <p:cNvPr id="150" name="Google Shape;150;p92"/>
          <p:cNvPicPr preferRelativeResize="0"/>
          <p:nvPr/>
        </p:nvPicPr>
        <p:blipFill rotWithShape="1">
          <a:blip r:embed="rId26">
            <a:alphaModFix/>
          </a:blip>
          <a:srcRect/>
          <a:stretch/>
        </p:blipFill>
        <p:spPr>
          <a:xfrm>
            <a:off x="11739388" y="6473302"/>
            <a:ext cx="186720" cy="18672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65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  <p:sldLayoutId id="2147483677" r:id="rId12"/>
    <p:sldLayoutId id="2147483678" r:id="rId13"/>
    <p:sldLayoutId id="2147483679" r:id="rId14"/>
    <p:sldLayoutId id="2147483680" r:id="rId15"/>
    <p:sldLayoutId id="2147483681" r:id="rId16"/>
    <p:sldLayoutId id="2147483682" r:id="rId17"/>
    <p:sldLayoutId id="2147483683" r:id="rId18"/>
    <p:sldLayoutId id="2147483684" r:id="rId19"/>
    <p:sldLayoutId id="2147483685" r:id="rId20"/>
    <p:sldLayoutId id="2147483686" r:id="rId21"/>
    <p:sldLayoutId id="2147483687" r:id="rId22"/>
    <p:sldLayoutId id="2147483688" r:id="rId23"/>
    <p:sldLayoutId id="2147483689" r:id="rId2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384">
          <p15:clr>
            <a:srgbClr val="EA4335"/>
          </p15:clr>
        </p15:guide>
        <p15:guide id="2" pos="480">
          <p15:clr>
            <a:srgbClr val="EA4335"/>
          </p15:clr>
        </p15:guide>
        <p15:guide id="3" pos="960">
          <p15:clr>
            <a:srgbClr val="EA4335"/>
          </p15:clr>
        </p15:guide>
        <p15:guide id="4" pos="1056">
          <p15:clr>
            <a:srgbClr val="EA4335"/>
          </p15:clr>
        </p15:guide>
        <p15:guide id="5" pos="1518">
          <p15:clr>
            <a:srgbClr val="EA4335"/>
          </p15:clr>
        </p15:guide>
        <p15:guide id="6" pos="1614">
          <p15:clr>
            <a:srgbClr val="EA4335"/>
          </p15:clr>
        </p15:guide>
        <p15:guide id="7" pos="2091">
          <p15:clr>
            <a:srgbClr val="EA4335"/>
          </p15:clr>
        </p15:guide>
        <p15:guide id="8" pos="2185">
          <p15:clr>
            <a:srgbClr val="EA4335"/>
          </p15:clr>
        </p15:guide>
        <p15:guide id="9" pos="2651">
          <p15:clr>
            <a:srgbClr val="EA4335"/>
          </p15:clr>
        </p15:guide>
        <p15:guide id="10" pos="2755">
          <p15:clr>
            <a:srgbClr val="EA4335"/>
          </p15:clr>
        </p15:guide>
        <p15:guide id="11" pos="3223">
          <p15:clr>
            <a:srgbClr val="EA4335"/>
          </p15:clr>
        </p15:guide>
        <p15:guide id="12" pos="3326">
          <p15:clr>
            <a:srgbClr val="EA4335"/>
          </p15:clr>
        </p15:guide>
        <p15:guide id="13" pos="3795">
          <p15:clr>
            <a:srgbClr val="EA4335"/>
          </p15:clr>
        </p15:guide>
        <p15:guide id="14" pos="3883">
          <p15:clr>
            <a:srgbClr val="EA4335"/>
          </p15:clr>
        </p15:guide>
        <p15:guide id="15" pos="4367">
          <p15:clr>
            <a:srgbClr val="EA4335"/>
          </p15:clr>
        </p15:guide>
        <p15:guide id="16" pos="4455">
          <p15:clr>
            <a:srgbClr val="EA4335"/>
          </p15:clr>
        </p15:guide>
        <p15:guide id="17" pos="4923">
          <p15:clr>
            <a:srgbClr val="EA4335"/>
          </p15:clr>
        </p15:guide>
        <p15:guide id="18" pos="5027">
          <p15:clr>
            <a:srgbClr val="EA4335"/>
          </p15:clr>
        </p15:guide>
        <p15:guide id="19" pos="5493">
          <p15:clr>
            <a:srgbClr val="EA4335"/>
          </p15:clr>
        </p15:guide>
        <p15:guide id="20" pos="5587">
          <p15:clr>
            <a:srgbClr val="EA4335"/>
          </p15:clr>
        </p15:guide>
        <p15:guide id="21" pos="6064">
          <p15:clr>
            <a:srgbClr val="EA4335"/>
          </p15:clr>
        </p15:guide>
        <p15:guide id="22" pos="6161">
          <p15:clr>
            <a:srgbClr val="EA4335"/>
          </p15:clr>
        </p15:guide>
        <p15:guide id="23" pos="6622">
          <p15:clr>
            <a:srgbClr val="EA4335"/>
          </p15:clr>
        </p15:guide>
        <p15:guide id="24" pos="6718">
          <p15:clr>
            <a:srgbClr val="EA4335"/>
          </p15:clr>
        </p15:guide>
        <p15:guide id="25" pos="7198">
          <p15:clr>
            <a:srgbClr val="EA4335"/>
          </p15:clr>
        </p15:guide>
        <p15:guide id="26" pos="7294">
          <p15:clr>
            <a:srgbClr val="EA4335"/>
          </p15:clr>
        </p15:guide>
        <p15:guide id="27" orient="horz" pos="3936">
          <p15:clr>
            <a:srgbClr val="EA4335"/>
          </p15:clr>
        </p15:guide>
        <p15:guide id="28" orient="horz" pos="384">
          <p15:clr>
            <a:srgbClr val="EA4335"/>
          </p15:clr>
        </p15:guide>
        <p15:guide id="29" pos="3839">
          <p15:clr>
            <a:srgbClr val="EA4335"/>
          </p15:clr>
        </p15:guide>
        <p15:guide id="30" orient="horz" pos="2160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6.png"/><Relationship Id="rId18" Type="http://schemas.openxmlformats.org/officeDocument/2006/relationships/image" Target="../media/image51.png"/><Relationship Id="rId26" Type="http://schemas.openxmlformats.org/officeDocument/2006/relationships/image" Target="../media/image59.png"/><Relationship Id="rId39" Type="http://schemas.openxmlformats.org/officeDocument/2006/relationships/image" Target="../media/image35.png"/><Relationship Id="rId21" Type="http://schemas.openxmlformats.org/officeDocument/2006/relationships/image" Target="../media/image54.png"/><Relationship Id="rId34" Type="http://schemas.openxmlformats.org/officeDocument/2006/relationships/image" Target="../media/image67.png"/><Relationship Id="rId7" Type="http://schemas.openxmlformats.org/officeDocument/2006/relationships/image" Target="../media/image40.png"/><Relationship Id="rId12" Type="http://schemas.openxmlformats.org/officeDocument/2006/relationships/image" Target="../media/image45.png"/><Relationship Id="rId17" Type="http://schemas.openxmlformats.org/officeDocument/2006/relationships/image" Target="../media/image50.png"/><Relationship Id="rId25" Type="http://schemas.openxmlformats.org/officeDocument/2006/relationships/image" Target="../media/image58.png"/><Relationship Id="rId33" Type="http://schemas.openxmlformats.org/officeDocument/2006/relationships/image" Target="../media/image66.png"/><Relationship Id="rId38" Type="http://schemas.openxmlformats.org/officeDocument/2006/relationships/image" Target="../media/image71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49.png"/><Relationship Id="rId20" Type="http://schemas.openxmlformats.org/officeDocument/2006/relationships/image" Target="../media/image53.png"/><Relationship Id="rId29" Type="http://schemas.openxmlformats.org/officeDocument/2006/relationships/image" Target="../media/image62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24" Type="http://schemas.openxmlformats.org/officeDocument/2006/relationships/image" Target="../media/image57.png"/><Relationship Id="rId32" Type="http://schemas.openxmlformats.org/officeDocument/2006/relationships/image" Target="../media/image65.png"/><Relationship Id="rId37" Type="http://schemas.openxmlformats.org/officeDocument/2006/relationships/image" Target="../media/image70.png"/><Relationship Id="rId5" Type="http://schemas.openxmlformats.org/officeDocument/2006/relationships/image" Target="../media/image38.png"/><Relationship Id="rId15" Type="http://schemas.openxmlformats.org/officeDocument/2006/relationships/image" Target="../media/image48.png"/><Relationship Id="rId23" Type="http://schemas.openxmlformats.org/officeDocument/2006/relationships/image" Target="../media/image56.png"/><Relationship Id="rId28" Type="http://schemas.openxmlformats.org/officeDocument/2006/relationships/image" Target="../media/image61.png"/><Relationship Id="rId36" Type="http://schemas.openxmlformats.org/officeDocument/2006/relationships/image" Target="../media/image69.png"/><Relationship Id="rId10" Type="http://schemas.openxmlformats.org/officeDocument/2006/relationships/image" Target="../media/image43.png"/><Relationship Id="rId19" Type="http://schemas.openxmlformats.org/officeDocument/2006/relationships/image" Target="../media/image52.png"/><Relationship Id="rId31" Type="http://schemas.openxmlformats.org/officeDocument/2006/relationships/image" Target="../media/image64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Relationship Id="rId14" Type="http://schemas.openxmlformats.org/officeDocument/2006/relationships/image" Target="../media/image47.png"/><Relationship Id="rId22" Type="http://schemas.openxmlformats.org/officeDocument/2006/relationships/image" Target="../media/image55.png"/><Relationship Id="rId27" Type="http://schemas.openxmlformats.org/officeDocument/2006/relationships/image" Target="../media/image60.png"/><Relationship Id="rId30" Type="http://schemas.openxmlformats.org/officeDocument/2006/relationships/image" Target="../media/image63.png"/><Relationship Id="rId35" Type="http://schemas.openxmlformats.org/officeDocument/2006/relationships/image" Target="../media/image68.png"/><Relationship Id="rId8" Type="http://schemas.openxmlformats.org/officeDocument/2006/relationships/image" Target="../media/image41.png"/><Relationship Id="rId3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6.png"/><Relationship Id="rId18" Type="http://schemas.openxmlformats.org/officeDocument/2006/relationships/image" Target="../media/image51.png"/><Relationship Id="rId26" Type="http://schemas.openxmlformats.org/officeDocument/2006/relationships/image" Target="../media/image59.png"/><Relationship Id="rId39" Type="http://schemas.openxmlformats.org/officeDocument/2006/relationships/image" Target="../media/image35.png"/><Relationship Id="rId21" Type="http://schemas.openxmlformats.org/officeDocument/2006/relationships/image" Target="../media/image54.png"/><Relationship Id="rId34" Type="http://schemas.openxmlformats.org/officeDocument/2006/relationships/image" Target="../media/image67.png"/><Relationship Id="rId7" Type="http://schemas.openxmlformats.org/officeDocument/2006/relationships/image" Target="../media/image40.png"/><Relationship Id="rId12" Type="http://schemas.openxmlformats.org/officeDocument/2006/relationships/image" Target="../media/image45.png"/><Relationship Id="rId17" Type="http://schemas.openxmlformats.org/officeDocument/2006/relationships/image" Target="../media/image50.png"/><Relationship Id="rId25" Type="http://schemas.openxmlformats.org/officeDocument/2006/relationships/image" Target="../media/image58.png"/><Relationship Id="rId33" Type="http://schemas.openxmlformats.org/officeDocument/2006/relationships/image" Target="../media/image66.png"/><Relationship Id="rId38" Type="http://schemas.openxmlformats.org/officeDocument/2006/relationships/image" Target="../media/image71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49.png"/><Relationship Id="rId20" Type="http://schemas.openxmlformats.org/officeDocument/2006/relationships/image" Target="../media/image53.png"/><Relationship Id="rId29" Type="http://schemas.openxmlformats.org/officeDocument/2006/relationships/image" Target="../media/image62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24" Type="http://schemas.openxmlformats.org/officeDocument/2006/relationships/image" Target="../media/image57.png"/><Relationship Id="rId32" Type="http://schemas.openxmlformats.org/officeDocument/2006/relationships/image" Target="../media/image65.png"/><Relationship Id="rId37" Type="http://schemas.openxmlformats.org/officeDocument/2006/relationships/image" Target="../media/image70.png"/><Relationship Id="rId5" Type="http://schemas.openxmlformats.org/officeDocument/2006/relationships/image" Target="../media/image38.png"/><Relationship Id="rId15" Type="http://schemas.openxmlformats.org/officeDocument/2006/relationships/image" Target="../media/image48.png"/><Relationship Id="rId23" Type="http://schemas.openxmlformats.org/officeDocument/2006/relationships/image" Target="../media/image56.png"/><Relationship Id="rId28" Type="http://schemas.openxmlformats.org/officeDocument/2006/relationships/image" Target="../media/image61.png"/><Relationship Id="rId36" Type="http://schemas.openxmlformats.org/officeDocument/2006/relationships/image" Target="../media/image69.png"/><Relationship Id="rId10" Type="http://schemas.openxmlformats.org/officeDocument/2006/relationships/image" Target="../media/image43.png"/><Relationship Id="rId19" Type="http://schemas.openxmlformats.org/officeDocument/2006/relationships/image" Target="../media/image52.png"/><Relationship Id="rId31" Type="http://schemas.openxmlformats.org/officeDocument/2006/relationships/image" Target="../media/image64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Relationship Id="rId14" Type="http://schemas.openxmlformats.org/officeDocument/2006/relationships/image" Target="../media/image47.png"/><Relationship Id="rId22" Type="http://schemas.openxmlformats.org/officeDocument/2006/relationships/image" Target="../media/image55.png"/><Relationship Id="rId27" Type="http://schemas.openxmlformats.org/officeDocument/2006/relationships/image" Target="../media/image60.png"/><Relationship Id="rId30" Type="http://schemas.openxmlformats.org/officeDocument/2006/relationships/image" Target="../media/image63.png"/><Relationship Id="rId35" Type="http://schemas.openxmlformats.org/officeDocument/2006/relationships/image" Target="../media/image68.png"/><Relationship Id="rId8" Type="http://schemas.openxmlformats.org/officeDocument/2006/relationships/image" Target="../media/image41.png"/><Relationship Id="rId3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6.png"/><Relationship Id="rId18" Type="http://schemas.openxmlformats.org/officeDocument/2006/relationships/image" Target="../media/image51.png"/><Relationship Id="rId26" Type="http://schemas.openxmlformats.org/officeDocument/2006/relationships/image" Target="../media/image59.png"/><Relationship Id="rId39" Type="http://schemas.openxmlformats.org/officeDocument/2006/relationships/image" Target="../media/image35.png"/><Relationship Id="rId21" Type="http://schemas.openxmlformats.org/officeDocument/2006/relationships/image" Target="../media/image54.png"/><Relationship Id="rId34" Type="http://schemas.openxmlformats.org/officeDocument/2006/relationships/image" Target="../media/image67.png"/><Relationship Id="rId7" Type="http://schemas.openxmlformats.org/officeDocument/2006/relationships/image" Target="../media/image40.png"/><Relationship Id="rId12" Type="http://schemas.openxmlformats.org/officeDocument/2006/relationships/image" Target="../media/image45.png"/><Relationship Id="rId17" Type="http://schemas.openxmlformats.org/officeDocument/2006/relationships/image" Target="../media/image50.png"/><Relationship Id="rId25" Type="http://schemas.openxmlformats.org/officeDocument/2006/relationships/image" Target="../media/image58.png"/><Relationship Id="rId33" Type="http://schemas.openxmlformats.org/officeDocument/2006/relationships/image" Target="../media/image66.png"/><Relationship Id="rId38" Type="http://schemas.openxmlformats.org/officeDocument/2006/relationships/image" Target="../media/image71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49.png"/><Relationship Id="rId20" Type="http://schemas.openxmlformats.org/officeDocument/2006/relationships/image" Target="../media/image53.png"/><Relationship Id="rId29" Type="http://schemas.openxmlformats.org/officeDocument/2006/relationships/image" Target="../media/image62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24" Type="http://schemas.openxmlformats.org/officeDocument/2006/relationships/image" Target="../media/image57.png"/><Relationship Id="rId32" Type="http://schemas.openxmlformats.org/officeDocument/2006/relationships/image" Target="../media/image65.png"/><Relationship Id="rId37" Type="http://schemas.openxmlformats.org/officeDocument/2006/relationships/image" Target="../media/image70.png"/><Relationship Id="rId5" Type="http://schemas.openxmlformats.org/officeDocument/2006/relationships/image" Target="../media/image38.png"/><Relationship Id="rId15" Type="http://schemas.openxmlformats.org/officeDocument/2006/relationships/image" Target="../media/image48.png"/><Relationship Id="rId23" Type="http://schemas.openxmlformats.org/officeDocument/2006/relationships/image" Target="../media/image56.png"/><Relationship Id="rId28" Type="http://schemas.openxmlformats.org/officeDocument/2006/relationships/image" Target="../media/image61.png"/><Relationship Id="rId36" Type="http://schemas.openxmlformats.org/officeDocument/2006/relationships/image" Target="../media/image69.png"/><Relationship Id="rId10" Type="http://schemas.openxmlformats.org/officeDocument/2006/relationships/image" Target="../media/image43.png"/><Relationship Id="rId19" Type="http://schemas.openxmlformats.org/officeDocument/2006/relationships/image" Target="../media/image52.png"/><Relationship Id="rId31" Type="http://schemas.openxmlformats.org/officeDocument/2006/relationships/image" Target="../media/image64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Relationship Id="rId14" Type="http://schemas.openxmlformats.org/officeDocument/2006/relationships/image" Target="../media/image47.png"/><Relationship Id="rId22" Type="http://schemas.openxmlformats.org/officeDocument/2006/relationships/image" Target="../media/image55.png"/><Relationship Id="rId27" Type="http://schemas.openxmlformats.org/officeDocument/2006/relationships/image" Target="../media/image60.png"/><Relationship Id="rId30" Type="http://schemas.openxmlformats.org/officeDocument/2006/relationships/image" Target="../media/image63.png"/><Relationship Id="rId35" Type="http://schemas.openxmlformats.org/officeDocument/2006/relationships/image" Target="../media/image68.png"/><Relationship Id="rId8" Type="http://schemas.openxmlformats.org/officeDocument/2006/relationships/image" Target="../media/image41.png"/><Relationship Id="rId3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6.png"/><Relationship Id="rId18" Type="http://schemas.openxmlformats.org/officeDocument/2006/relationships/image" Target="../media/image51.png"/><Relationship Id="rId26" Type="http://schemas.openxmlformats.org/officeDocument/2006/relationships/image" Target="../media/image59.png"/><Relationship Id="rId39" Type="http://schemas.openxmlformats.org/officeDocument/2006/relationships/image" Target="../media/image35.png"/><Relationship Id="rId21" Type="http://schemas.openxmlformats.org/officeDocument/2006/relationships/image" Target="../media/image54.png"/><Relationship Id="rId34" Type="http://schemas.openxmlformats.org/officeDocument/2006/relationships/image" Target="../media/image67.png"/><Relationship Id="rId7" Type="http://schemas.openxmlformats.org/officeDocument/2006/relationships/image" Target="../media/image40.png"/><Relationship Id="rId12" Type="http://schemas.openxmlformats.org/officeDocument/2006/relationships/image" Target="../media/image45.png"/><Relationship Id="rId17" Type="http://schemas.openxmlformats.org/officeDocument/2006/relationships/image" Target="../media/image50.png"/><Relationship Id="rId25" Type="http://schemas.openxmlformats.org/officeDocument/2006/relationships/image" Target="../media/image58.png"/><Relationship Id="rId33" Type="http://schemas.openxmlformats.org/officeDocument/2006/relationships/image" Target="../media/image66.png"/><Relationship Id="rId38" Type="http://schemas.openxmlformats.org/officeDocument/2006/relationships/image" Target="../media/image71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49.png"/><Relationship Id="rId20" Type="http://schemas.openxmlformats.org/officeDocument/2006/relationships/image" Target="../media/image53.png"/><Relationship Id="rId29" Type="http://schemas.openxmlformats.org/officeDocument/2006/relationships/image" Target="../media/image62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24" Type="http://schemas.openxmlformats.org/officeDocument/2006/relationships/image" Target="../media/image57.png"/><Relationship Id="rId32" Type="http://schemas.openxmlformats.org/officeDocument/2006/relationships/image" Target="../media/image65.png"/><Relationship Id="rId37" Type="http://schemas.openxmlformats.org/officeDocument/2006/relationships/image" Target="../media/image70.png"/><Relationship Id="rId5" Type="http://schemas.openxmlformats.org/officeDocument/2006/relationships/image" Target="../media/image38.png"/><Relationship Id="rId15" Type="http://schemas.openxmlformats.org/officeDocument/2006/relationships/image" Target="../media/image48.png"/><Relationship Id="rId23" Type="http://schemas.openxmlformats.org/officeDocument/2006/relationships/image" Target="../media/image56.png"/><Relationship Id="rId28" Type="http://schemas.openxmlformats.org/officeDocument/2006/relationships/image" Target="../media/image61.png"/><Relationship Id="rId36" Type="http://schemas.openxmlformats.org/officeDocument/2006/relationships/image" Target="../media/image69.png"/><Relationship Id="rId10" Type="http://schemas.openxmlformats.org/officeDocument/2006/relationships/image" Target="../media/image43.png"/><Relationship Id="rId19" Type="http://schemas.openxmlformats.org/officeDocument/2006/relationships/image" Target="../media/image52.png"/><Relationship Id="rId31" Type="http://schemas.openxmlformats.org/officeDocument/2006/relationships/image" Target="../media/image64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Relationship Id="rId14" Type="http://schemas.openxmlformats.org/officeDocument/2006/relationships/image" Target="../media/image47.png"/><Relationship Id="rId22" Type="http://schemas.openxmlformats.org/officeDocument/2006/relationships/image" Target="../media/image55.png"/><Relationship Id="rId27" Type="http://schemas.openxmlformats.org/officeDocument/2006/relationships/image" Target="../media/image60.png"/><Relationship Id="rId30" Type="http://schemas.openxmlformats.org/officeDocument/2006/relationships/image" Target="../media/image63.png"/><Relationship Id="rId35" Type="http://schemas.openxmlformats.org/officeDocument/2006/relationships/image" Target="../media/image68.png"/><Relationship Id="rId8" Type="http://schemas.openxmlformats.org/officeDocument/2006/relationships/image" Target="../media/image41.png"/><Relationship Id="rId3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6.png"/><Relationship Id="rId18" Type="http://schemas.openxmlformats.org/officeDocument/2006/relationships/image" Target="../media/image51.png"/><Relationship Id="rId26" Type="http://schemas.openxmlformats.org/officeDocument/2006/relationships/image" Target="../media/image59.png"/><Relationship Id="rId39" Type="http://schemas.openxmlformats.org/officeDocument/2006/relationships/image" Target="../media/image35.png"/><Relationship Id="rId21" Type="http://schemas.openxmlformats.org/officeDocument/2006/relationships/image" Target="../media/image54.png"/><Relationship Id="rId34" Type="http://schemas.openxmlformats.org/officeDocument/2006/relationships/image" Target="../media/image67.png"/><Relationship Id="rId7" Type="http://schemas.openxmlformats.org/officeDocument/2006/relationships/image" Target="../media/image40.png"/><Relationship Id="rId12" Type="http://schemas.openxmlformats.org/officeDocument/2006/relationships/image" Target="../media/image45.png"/><Relationship Id="rId17" Type="http://schemas.openxmlformats.org/officeDocument/2006/relationships/image" Target="../media/image50.png"/><Relationship Id="rId25" Type="http://schemas.openxmlformats.org/officeDocument/2006/relationships/image" Target="../media/image58.png"/><Relationship Id="rId33" Type="http://schemas.openxmlformats.org/officeDocument/2006/relationships/image" Target="../media/image66.png"/><Relationship Id="rId38" Type="http://schemas.openxmlformats.org/officeDocument/2006/relationships/image" Target="../media/image71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49.png"/><Relationship Id="rId20" Type="http://schemas.openxmlformats.org/officeDocument/2006/relationships/image" Target="../media/image53.png"/><Relationship Id="rId29" Type="http://schemas.openxmlformats.org/officeDocument/2006/relationships/image" Target="../media/image62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24" Type="http://schemas.openxmlformats.org/officeDocument/2006/relationships/image" Target="../media/image57.png"/><Relationship Id="rId32" Type="http://schemas.openxmlformats.org/officeDocument/2006/relationships/image" Target="../media/image65.png"/><Relationship Id="rId37" Type="http://schemas.openxmlformats.org/officeDocument/2006/relationships/image" Target="../media/image70.png"/><Relationship Id="rId5" Type="http://schemas.openxmlformats.org/officeDocument/2006/relationships/image" Target="../media/image38.png"/><Relationship Id="rId15" Type="http://schemas.openxmlformats.org/officeDocument/2006/relationships/image" Target="../media/image48.png"/><Relationship Id="rId23" Type="http://schemas.openxmlformats.org/officeDocument/2006/relationships/image" Target="../media/image56.png"/><Relationship Id="rId28" Type="http://schemas.openxmlformats.org/officeDocument/2006/relationships/image" Target="../media/image61.png"/><Relationship Id="rId36" Type="http://schemas.openxmlformats.org/officeDocument/2006/relationships/image" Target="../media/image69.png"/><Relationship Id="rId10" Type="http://schemas.openxmlformats.org/officeDocument/2006/relationships/image" Target="../media/image43.png"/><Relationship Id="rId19" Type="http://schemas.openxmlformats.org/officeDocument/2006/relationships/image" Target="../media/image52.png"/><Relationship Id="rId31" Type="http://schemas.openxmlformats.org/officeDocument/2006/relationships/image" Target="../media/image64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Relationship Id="rId14" Type="http://schemas.openxmlformats.org/officeDocument/2006/relationships/image" Target="../media/image47.png"/><Relationship Id="rId22" Type="http://schemas.openxmlformats.org/officeDocument/2006/relationships/image" Target="../media/image55.png"/><Relationship Id="rId27" Type="http://schemas.openxmlformats.org/officeDocument/2006/relationships/image" Target="../media/image60.png"/><Relationship Id="rId30" Type="http://schemas.openxmlformats.org/officeDocument/2006/relationships/image" Target="../media/image63.png"/><Relationship Id="rId35" Type="http://schemas.openxmlformats.org/officeDocument/2006/relationships/image" Target="../media/image68.png"/><Relationship Id="rId8" Type="http://schemas.openxmlformats.org/officeDocument/2006/relationships/image" Target="../media/image41.png"/><Relationship Id="rId3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6.png"/><Relationship Id="rId18" Type="http://schemas.openxmlformats.org/officeDocument/2006/relationships/image" Target="../media/image51.png"/><Relationship Id="rId26" Type="http://schemas.openxmlformats.org/officeDocument/2006/relationships/image" Target="../media/image59.png"/><Relationship Id="rId21" Type="http://schemas.openxmlformats.org/officeDocument/2006/relationships/image" Target="../media/image54.png"/><Relationship Id="rId34" Type="http://schemas.openxmlformats.org/officeDocument/2006/relationships/image" Target="../media/image67.png"/><Relationship Id="rId7" Type="http://schemas.openxmlformats.org/officeDocument/2006/relationships/image" Target="../media/image40.png"/><Relationship Id="rId12" Type="http://schemas.openxmlformats.org/officeDocument/2006/relationships/image" Target="../media/image45.png"/><Relationship Id="rId17" Type="http://schemas.openxmlformats.org/officeDocument/2006/relationships/image" Target="../media/image50.png"/><Relationship Id="rId25" Type="http://schemas.openxmlformats.org/officeDocument/2006/relationships/image" Target="../media/image58.png"/><Relationship Id="rId33" Type="http://schemas.openxmlformats.org/officeDocument/2006/relationships/image" Target="../media/image66.png"/><Relationship Id="rId38" Type="http://schemas.openxmlformats.org/officeDocument/2006/relationships/image" Target="../media/image35.pn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49.png"/><Relationship Id="rId20" Type="http://schemas.openxmlformats.org/officeDocument/2006/relationships/image" Target="../media/image53.png"/><Relationship Id="rId29" Type="http://schemas.openxmlformats.org/officeDocument/2006/relationships/image" Target="../media/image62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24" Type="http://schemas.openxmlformats.org/officeDocument/2006/relationships/image" Target="../media/image57.png"/><Relationship Id="rId32" Type="http://schemas.openxmlformats.org/officeDocument/2006/relationships/image" Target="../media/image65.png"/><Relationship Id="rId37" Type="http://schemas.openxmlformats.org/officeDocument/2006/relationships/image" Target="../media/image70.png"/><Relationship Id="rId5" Type="http://schemas.openxmlformats.org/officeDocument/2006/relationships/image" Target="../media/image38.png"/><Relationship Id="rId15" Type="http://schemas.openxmlformats.org/officeDocument/2006/relationships/image" Target="../media/image48.png"/><Relationship Id="rId23" Type="http://schemas.openxmlformats.org/officeDocument/2006/relationships/image" Target="../media/image56.png"/><Relationship Id="rId28" Type="http://schemas.openxmlformats.org/officeDocument/2006/relationships/image" Target="../media/image61.png"/><Relationship Id="rId36" Type="http://schemas.openxmlformats.org/officeDocument/2006/relationships/image" Target="../media/image69.png"/><Relationship Id="rId10" Type="http://schemas.openxmlformats.org/officeDocument/2006/relationships/image" Target="../media/image43.png"/><Relationship Id="rId19" Type="http://schemas.openxmlformats.org/officeDocument/2006/relationships/image" Target="../media/image52.png"/><Relationship Id="rId31" Type="http://schemas.openxmlformats.org/officeDocument/2006/relationships/image" Target="../media/image64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Relationship Id="rId14" Type="http://schemas.openxmlformats.org/officeDocument/2006/relationships/image" Target="../media/image47.png"/><Relationship Id="rId22" Type="http://schemas.openxmlformats.org/officeDocument/2006/relationships/image" Target="../media/image55.png"/><Relationship Id="rId27" Type="http://schemas.openxmlformats.org/officeDocument/2006/relationships/image" Target="../media/image60.png"/><Relationship Id="rId30" Type="http://schemas.openxmlformats.org/officeDocument/2006/relationships/image" Target="../media/image63.png"/><Relationship Id="rId35" Type="http://schemas.openxmlformats.org/officeDocument/2006/relationships/image" Target="../media/image68.png"/><Relationship Id="rId8" Type="http://schemas.openxmlformats.org/officeDocument/2006/relationships/image" Target="../media/image41.png"/><Relationship Id="rId3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7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ipinght/PBI-on-DB-Cookbook" TargetMode="External"/><Relationship Id="rId7" Type="http://schemas.openxmlformats.org/officeDocument/2006/relationships/hyperlink" Target="https://learn.microsoft.com/en-us/power-bi/create-reports/desktop-automatic-page-refresh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6.xml"/><Relationship Id="rId6" Type="http://schemas.openxmlformats.org/officeDocument/2006/relationships/hyperlink" Target="https://docs.databricks.com/structured-streaming/index.html" TargetMode="External"/><Relationship Id="rId5" Type="http://schemas.openxmlformats.org/officeDocument/2006/relationships/hyperlink" Target="https://docs.databricks.com/delta-live-tables/index.html" TargetMode="External"/><Relationship Id="rId4" Type="http://schemas.openxmlformats.org/officeDocument/2006/relationships/hyperlink" Target="https://techcommunity.microsoft.com/t5/analytics-on-azure-blog/power-up-your-bi-with-microsoft-power-bi-and-lakehouse-in-azure/ba-p/3810649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mariuspanga/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77.jpg"/><Relationship Id="rId5" Type="http://schemas.openxmlformats.org/officeDocument/2006/relationships/hyperlink" Target="https://www.linkedin.com/in/lipinghuang119/" TargetMode="External"/><Relationship Id="rId4" Type="http://schemas.openxmlformats.org/officeDocument/2006/relationships/image" Target="../media/image7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7.png"/><Relationship Id="rId4" Type="http://schemas.openxmlformats.org/officeDocument/2006/relationships/image" Target="../media/image35.png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6.png"/><Relationship Id="rId18" Type="http://schemas.openxmlformats.org/officeDocument/2006/relationships/image" Target="../media/image51.png"/><Relationship Id="rId26" Type="http://schemas.openxmlformats.org/officeDocument/2006/relationships/image" Target="../media/image59.png"/><Relationship Id="rId39" Type="http://schemas.openxmlformats.org/officeDocument/2006/relationships/image" Target="../media/image35.png"/><Relationship Id="rId21" Type="http://schemas.openxmlformats.org/officeDocument/2006/relationships/image" Target="../media/image54.png"/><Relationship Id="rId34" Type="http://schemas.openxmlformats.org/officeDocument/2006/relationships/image" Target="../media/image67.png"/><Relationship Id="rId7" Type="http://schemas.openxmlformats.org/officeDocument/2006/relationships/image" Target="../media/image40.png"/><Relationship Id="rId12" Type="http://schemas.openxmlformats.org/officeDocument/2006/relationships/image" Target="../media/image45.png"/><Relationship Id="rId17" Type="http://schemas.openxmlformats.org/officeDocument/2006/relationships/image" Target="../media/image50.png"/><Relationship Id="rId25" Type="http://schemas.openxmlformats.org/officeDocument/2006/relationships/image" Target="../media/image58.png"/><Relationship Id="rId33" Type="http://schemas.openxmlformats.org/officeDocument/2006/relationships/image" Target="../media/image66.png"/><Relationship Id="rId38" Type="http://schemas.openxmlformats.org/officeDocument/2006/relationships/image" Target="../media/image71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49.png"/><Relationship Id="rId20" Type="http://schemas.openxmlformats.org/officeDocument/2006/relationships/image" Target="../media/image53.png"/><Relationship Id="rId29" Type="http://schemas.openxmlformats.org/officeDocument/2006/relationships/image" Target="../media/image62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24" Type="http://schemas.openxmlformats.org/officeDocument/2006/relationships/image" Target="../media/image57.png"/><Relationship Id="rId32" Type="http://schemas.openxmlformats.org/officeDocument/2006/relationships/image" Target="../media/image65.png"/><Relationship Id="rId37" Type="http://schemas.openxmlformats.org/officeDocument/2006/relationships/image" Target="../media/image70.png"/><Relationship Id="rId5" Type="http://schemas.openxmlformats.org/officeDocument/2006/relationships/image" Target="../media/image38.png"/><Relationship Id="rId15" Type="http://schemas.openxmlformats.org/officeDocument/2006/relationships/image" Target="../media/image48.png"/><Relationship Id="rId23" Type="http://schemas.openxmlformats.org/officeDocument/2006/relationships/image" Target="../media/image56.png"/><Relationship Id="rId28" Type="http://schemas.openxmlformats.org/officeDocument/2006/relationships/image" Target="../media/image61.png"/><Relationship Id="rId36" Type="http://schemas.openxmlformats.org/officeDocument/2006/relationships/image" Target="../media/image69.png"/><Relationship Id="rId10" Type="http://schemas.openxmlformats.org/officeDocument/2006/relationships/image" Target="../media/image43.png"/><Relationship Id="rId19" Type="http://schemas.openxmlformats.org/officeDocument/2006/relationships/image" Target="../media/image52.png"/><Relationship Id="rId31" Type="http://schemas.openxmlformats.org/officeDocument/2006/relationships/image" Target="../media/image64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Relationship Id="rId14" Type="http://schemas.openxmlformats.org/officeDocument/2006/relationships/image" Target="../media/image47.png"/><Relationship Id="rId22" Type="http://schemas.openxmlformats.org/officeDocument/2006/relationships/image" Target="../media/image55.png"/><Relationship Id="rId27" Type="http://schemas.openxmlformats.org/officeDocument/2006/relationships/image" Target="../media/image60.png"/><Relationship Id="rId30" Type="http://schemas.openxmlformats.org/officeDocument/2006/relationships/image" Target="../media/image63.png"/><Relationship Id="rId35" Type="http://schemas.openxmlformats.org/officeDocument/2006/relationships/image" Target="../media/image68.png"/><Relationship Id="rId8" Type="http://schemas.openxmlformats.org/officeDocument/2006/relationships/image" Target="../media/image41.png"/><Relationship Id="rId3" Type="http://schemas.openxmlformats.org/officeDocument/2006/relationships/image" Target="../media/image36.png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6.png"/><Relationship Id="rId18" Type="http://schemas.openxmlformats.org/officeDocument/2006/relationships/image" Target="../media/image51.png"/><Relationship Id="rId26" Type="http://schemas.openxmlformats.org/officeDocument/2006/relationships/image" Target="../media/image59.png"/><Relationship Id="rId39" Type="http://schemas.openxmlformats.org/officeDocument/2006/relationships/image" Target="../media/image35.png"/><Relationship Id="rId21" Type="http://schemas.openxmlformats.org/officeDocument/2006/relationships/image" Target="../media/image54.png"/><Relationship Id="rId34" Type="http://schemas.openxmlformats.org/officeDocument/2006/relationships/image" Target="../media/image67.png"/><Relationship Id="rId7" Type="http://schemas.openxmlformats.org/officeDocument/2006/relationships/image" Target="../media/image40.png"/><Relationship Id="rId12" Type="http://schemas.openxmlformats.org/officeDocument/2006/relationships/image" Target="../media/image45.png"/><Relationship Id="rId17" Type="http://schemas.openxmlformats.org/officeDocument/2006/relationships/image" Target="../media/image50.png"/><Relationship Id="rId25" Type="http://schemas.openxmlformats.org/officeDocument/2006/relationships/image" Target="../media/image58.png"/><Relationship Id="rId33" Type="http://schemas.openxmlformats.org/officeDocument/2006/relationships/image" Target="../media/image66.png"/><Relationship Id="rId38" Type="http://schemas.openxmlformats.org/officeDocument/2006/relationships/image" Target="../media/image71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49.png"/><Relationship Id="rId20" Type="http://schemas.openxmlformats.org/officeDocument/2006/relationships/image" Target="../media/image53.png"/><Relationship Id="rId29" Type="http://schemas.openxmlformats.org/officeDocument/2006/relationships/image" Target="../media/image62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24" Type="http://schemas.openxmlformats.org/officeDocument/2006/relationships/image" Target="../media/image57.png"/><Relationship Id="rId32" Type="http://schemas.openxmlformats.org/officeDocument/2006/relationships/image" Target="../media/image65.png"/><Relationship Id="rId37" Type="http://schemas.openxmlformats.org/officeDocument/2006/relationships/image" Target="../media/image70.png"/><Relationship Id="rId5" Type="http://schemas.openxmlformats.org/officeDocument/2006/relationships/image" Target="../media/image38.png"/><Relationship Id="rId15" Type="http://schemas.openxmlformats.org/officeDocument/2006/relationships/image" Target="../media/image48.png"/><Relationship Id="rId23" Type="http://schemas.openxmlformats.org/officeDocument/2006/relationships/image" Target="../media/image56.png"/><Relationship Id="rId28" Type="http://schemas.openxmlformats.org/officeDocument/2006/relationships/image" Target="../media/image61.png"/><Relationship Id="rId36" Type="http://schemas.openxmlformats.org/officeDocument/2006/relationships/image" Target="../media/image69.png"/><Relationship Id="rId10" Type="http://schemas.openxmlformats.org/officeDocument/2006/relationships/image" Target="../media/image43.png"/><Relationship Id="rId19" Type="http://schemas.openxmlformats.org/officeDocument/2006/relationships/image" Target="../media/image52.png"/><Relationship Id="rId31" Type="http://schemas.openxmlformats.org/officeDocument/2006/relationships/image" Target="../media/image64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Relationship Id="rId14" Type="http://schemas.openxmlformats.org/officeDocument/2006/relationships/image" Target="../media/image47.png"/><Relationship Id="rId22" Type="http://schemas.openxmlformats.org/officeDocument/2006/relationships/image" Target="../media/image55.png"/><Relationship Id="rId27" Type="http://schemas.openxmlformats.org/officeDocument/2006/relationships/image" Target="../media/image60.png"/><Relationship Id="rId30" Type="http://schemas.openxmlformats.org/officeDocument/2006/relationships/image" Target="../media/image63.png"/><Relationship Id="rId35" Type="http://schemas.openxmlformats.org/officeDocument/2006/relationships/image" Target="../media/image68.png"/><Relationship Id="rId8" Type="http://schemas.openxmlformats.org/officeDocument/2006/relationships/image" Target="../media/image41.png"/><Relationship Id="rId3" Type="http://schemas.openxmlformats.org/officeDocument/2006/relationships/image" Target="../media/image36.png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6.png"/><Relationship Id="rId18" Type="http://schemas.openxmlformats.org/officeDocument/2006/relationships/image" Target="../media/image51.png"/><Relationship Id="rId26" Type="http://schemas.openxmlformats.org/officeDocument/2006/relationships/image" Target="../media/image59.png"/><Relationship Id="rId39" Type="http://schemas.openxmlformats.org/officeDocument/2006/relationships/image" Target="../media/image35.png"/><Relationship Id="rId21" Type="http://schemas.openxmlformats.org/officeDocument/2006/relationships/image" Target="../media/image54.png"/><Relationship Id="rId34" Type="http://schemas.openxmlformats.org/officeDocument/2006/relationships/image" Target="../media/image67.png"/><Relationship Id="rId7" Type="http://schemas.openxmlformats.org/officeDocument/2006/relationships/image" Target="../media/image40.png"/><Relationship Id="rId12" Type="http://schemas.openxmlformats.org/officeDocument/2006/relationships/image" Target="../media/image45.png"/><Relationship Id="rId17" Type="http://schemas.openxmlformats.org/officeDocument/2006/relationships/image" Target="../media/image50.png"/><Relationship Id="rId25" Type="http://schemas.openxmlformats.org/officeDocument/2006/relationships/image" Target="../media/image58.png"/><Relationship Id="rId33" Type="http://schemas.openxmlformats.org/officeDocument/2006/relationships/image" Target="../media/image66.png"/><Relationship Id="rId38" Type="http://schemas.openxmlformats.org/officeDocument/2006/relationships/image" Target="../media/image71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49.png"/><Relationship Id="rId20" Type="http://schemas.openxmlformats.org/officeDocument/2006/relationships/image" Target="../media/image53.png"/><Relationship Id="rId29" Type="http://schemas.openxmlformats.org/officeDocument/2006/relationships/image" Target="../media/image62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24" Type="http://schemas.openxmlformats.org/officeDocument/2006/relationships/image" Target="../media/image57.png"/><Relationship Id="rId32" Type="http://schemas.openxmlformats.org/officeDocument/2006/relationships/image" Target="../media/image65.png"/><Relationship Id="rId37" Type="http://schemas.openxmlformats.org/officeDocument/2006/relationships/image" Target="../media/image70.png"/><Relationship Id="rId5" Type="http://schemas.openxmlformats.org/officeDocument/2006/relationships/image" Target="../media/image38.png"/><Relationship Id="rId15" Type="http://schemas.openxmlformats.org/officeDocument/2006/relationships/image" Target="../media/image48.png"/><Relationship Id="rId23" Type="http://schemas.openxmlformats.org/officeDocument/2006/relationships/image" Target="../media/image56.png"/><Relationship Id="rId28" Type="http://schemas.openxmlformats.org/officeDocument/2006/relationships/image" Target="../media/image61.png"/><Relationship Id="rId36" Type="http://schemas.openxmlformats.org/officeDocument/2006/relationships/image" Target="../media/image69.png"/><Relationship Id="rId10" Type="http://schemas.openxmlformats.org/officeDocument/2006/relationships/image" Target="../media/image43.png"/><Relationship Id="rId19" Type="http://schemas.openxmlformats.org/officeDocument/2006/relationships/image" Target="../media/image52.png"/><Relationship Id="rId31" Type="http://schemas.openxmlformats.org/officeDocument/2006/relationships/image" Target="../media/image64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Relationship Id="rId14" Type="http://schemas.openxmlformats.org/officeDocument/2006/relationships/image" Target="../media/image47.png"/><Relationship Id="rId22" Type="http://schemas.openxmlformats.org/officeDocument/2006/relationships/image" Target="../media/image55.png"/><Relationship Id="rId27" Type="http://schemas.openxmlformats.org/officeDocument/2006/relationships/image" Target="../media/image60.png"/><Relationship Id="rId30" Type="http://schemas.openxmlformats.org/officeDocument/2006/relationships/image" Target="../media/image63.png"/><Relationship Id="rId35" Type="http://schemas.openxmlformats.org/officeDocument/2006/relationships/image" Target="../media/image68.png"/><Relationship Id="rId8" Type="http://schemas.openxmlformats.org/officeDocument/2006/relationships/image" Target="../media/image41.png"/><Relationship Id="rId3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1"/>
          <p:cNvSpPr txBox="1">
            <a:spLocks noGrp="1"/>
          </p:cNvSpPr>
          <p:nvPr>
            <p:ph type="ctrTitle"/>
          </p:nvPr>
        </p:nvSpPr>
        <p:spPr>
          <a:xfrm>
            <a:off x="555618" y="1821837"/>
            <a:ext cx="6170100" cy="1752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r>
              <a:rPr lang="en"/>
              <a:t>Streaming data analytics with Power BI and Databricks</a:t>
            </a:r>
            <a:endParaRPr/>
          </a:p>
        </p:txBody>
      </p:sp>
      <p:sp>
        <p:nvSpPr>
          <p:cNvPr id="589" name="Google Shape;589;p1"/>
          <p:cNvSpPr txBox="1">
            <a:spLocks noGrp="1"/>
          </p:cNvSpPr>
          <p:nvPr>
            <p:ph type="subTitle" idx="1"/>
          </p:nvPr>
        </p:nvSpPr>
        <p:spPr>
          <a:xfrm>
            <a:off x="555627" y="3835400"/>
            <a:ext cx="6170100" cy="122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SzPts val="2400"/>
              <a:buNone/>
            </a:pPr>
            <a:r>
              <a:rPr lang="en"/>
              <a:t>Liping Huang</a:t>
            </a:r>
            <a:br>
              <a:rPr lang="en"/>
            </a:br>
            <a:r>
              <a:rPr lang="en"/>
              <a:t>Marius Panga</a:t>
            </a:r>
            <a:endParaRPr/>
          </a:p>
        </p:txBody>
      </p:sp>
      <p:sp>
        <p:nvSpPr>
          <p:cNvPr id="590" name="Google Shape;590;p1"/>
          <p:cNvSpPr txBox="1">
            <a:spLocks noGrp="1"/>
          </p:cNvSpPr>
          <p:nvPr>
            <p:ph type="body" idx="2"/>
          </p:nvPr>
        </p:nvSpPr>
        <p:spPr>
          <a:xfrm>
            <a:off x="555627" y="5783582"/>
            <a:ext cx="6170613" cy="518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Databricks</a:t>
            </a:r>
            <a:br>
              <a:rPr lang="en"/>
            </a:br>
            <a:r>
              <a:rPr lang="en"/>
              <a:t>2023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9" name="Google Shape;1129;g255b6f81a04_0_569" descr="A picture containing screenshot, graphics, colorfulness, lin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11267" r="11560"/>
          <a:stretch/>
        </p:blipFill>
        <p:spPr>
          <a:xfrm>
            <a:off x="8959684" y="3814196"/>
            <a:ext cx="498682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0" name="Google Shape;1130;g255b6f81a04_0_569" descr="A picture containing screenshot, graphics, colorfulness, lin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11267" r="11560"/>
          <a:stretch/>
        </p:blipFill>
        <p:spPr>
          <a:xfrm>
            <a:off x="8959683" y="4891510"/>
            <a:ext cx="521493" cy="8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1" name="Google Shape;1131;g255b6f81a04_0_569" descr="A picture containing screenshot, graphics, colorfulness, lin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11267" r="11560"/>
          <a:stretch/>
        </p:blipFill>
        <p:spPr>
          <a:xfrm>
            <a:off x="8961018" y="2819749"/>
            <a:ext cx="518662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32" name="Google Shape;1132;g255b6f81a04_0_569"/>
          <p:cNvSpPr/>
          <p:nvPr/>
        </p:nvSpPr>
        <p:spPr>
          <a:xfrm>
            <a:off x="3360063" y="1688447"/>
            <a:ext cx="5808600" cy="4285800"/>
          </a:xfrm>
          <a:prstGeom prst="rect">
            <a:avLst/>
          </a:prstGeom>
          <a:noFill/>
          <a:ln w="19050" cap="flat" cmpd="sng">
            <a:solidFill>
              <a:srgbClr val="1B313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2175" tIns="36075" rIns="72175" bIns="360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21">
              <a:solidFill>
                <a:srgbClr val="F9F7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3" name="Google Shape;1133;g255b6f81a04_0_569"/>
          <p:cNvSpPr txBox="1">
            <a:spLocks noGrp="1"/>
          </p:cNvSpPr>
          <p:nvPr>
            <p:ph type="title"/>
          </p:nvPr>
        </p:nvSpPr>
        <p:spPr>
          <a:xfrm>
            <a:off x="1242660" y="535597"/>
            <a:ext cx="10147800" cy="5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DM Sans Medium"/>
              <a:buNone/>
            </a:pPr>
            <a:r>
              <a:rPr lang="en"/>
              <a:t>Scenario 1</a:t>
            </a:r>
            <a:endParaRPr/>
          </a:p>
        </p:txBody>
      </p:sp>
      <p:sp>
        <p:nvSpPr>
          <p:cNvPr id="1134" name="Google Shape;1134;g255b6f81a04_0_569"/>
          <p:cNvSpPr/>
          <p:nvPr/>
        </p:nvSpPr>
        <p:spPr>
          <a:xfrm>
            <a:off x="3514682" y="2757145"/>
            <a:ext cx="2252100" cy="1849200"/>
          </a:xfrm>
          <a:prstGeom prst="rect">
            <a:avLst/>
          </a:prstGeom>
          <a:noFill/>
          <a:ln w="9525" cap="flat" cmpd="sng">
            <a:solidFill>
              <a:srgbClr val="1B313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2175" tIns="36075" rIns="72175" bIns="360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21">
              <a:solidFill>
                <a:srgbClr val="F9F7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35" name="Google Shape;1135;g255b6f81a04_0_569"/>
          <p:cNvGrpSpPr/>
          <p:nvPr/>
        </p:nvGrpSpPr>
        <p:grpSpPr>
          <a:xfrm>
            <a:off x="9460139" y="2277320"/>
            <a:ext cx="1918776" cy="1139070"/>
            <a:chOff x="541324" y="2165544"/>
            <a:chExt cx="4263000" cy="1750800"/>
          </a:xfrm>
        </p:grpSpPr>
        <p:sp>
          <p:nvSpPr>
            <p:cNvPr id="1136" name="Google Shape;1136;g255b6f81a04_0_569"/>
            <p:cNvSpPr/>
            <p:nvPr/>
          </p:nvSpPr>
          <p:spPr>
            <a:xfrm>
              <a:off x="541324" y="2165544"/>
              <a:ext cx="4263000" cy="175080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rgbClr val="D9D7C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72175" tIns="36075" rIns="72175" bIns="360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29">
                <a:solidFill>
                  <a:srgbClr val="1B3139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1137" name="Google Shape;1137;g255b6f81a04_0_569"/>
            <p:cNvSpPr/>
            <p:nvPr/>
          </p:nvSpPr>
          <p:spPr>
            <a:xfrm>
              <a:off x="541324" y="2188297"/>
              <a:ext cx="4238700" cy="486900"/>
            </a:xfrm>
            <a:prstGeom prst="rect">
              <a:avLst/>
            </a:prstGeom>
            <a:solidFill>
              <a:srgbClr val="D9D7CE"/>
            </a:solidFill>
            <a:ln w="25400" cap="flat" cmpd="sng">
              <a:solidFill>
                <a:srgbClr val="D9D7C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72175" tIns="36075" rIns="72175" bIns="360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29">
                  <a:solidFill>
                    <a:srgbClr val="1B3139"/>
                  </a:solidFill>
                  <a:latin typeface="DM Sans"/>
                  <a:ea typeface="DM Sans"/>
                  <a:cs typeface="DM Sans"/>
                  <a:sym typeface="DM Sans"/>
                </a:rPr>
                <a:t>Direct Query + Auto Refresh</a:t>
              </a:r>
              <a:endParaRPr sz="829">
                <a:solidFill>
                  <a:srgbClr val="1B3139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grpSp>
        <p:nvGrpSpPr>
          <p:cNvPr id="1138" name="Google Shape;1138;g255b6f81a04_0_569"/>
          <p:cNvGrpSpPr/>
          <p:nvPr/>
        </p:nvGrpSpPr>
        <p:grpSpPr>
          <a:xfrm>
            <a:off x="9469162" y="3605768"/>
            <a:ext cx="1935925" cy="1024096"/>
            <a:chOff x="541324" y="2188297"/>
            <a:chExt cx="4301100" cy="1574080"/>
          </a:xfrm>
        </p:grpSpPr>
        <p:sp>
          <p:nvSpPr>
            <p:cNvPr id="1139" name="Google Shape;1139;g255b6f81a04_0_569"/>
            <p:cNvSpPr/>
            <p:nvPr/>
          </p:nvSpPr>
          <p:spPr>
            <a:xfrm>
              <a:off x="541324" y="2478377"/>
              <a:ext cx="4301100" cy="128400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rgbClr val="D9D7C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72175" tIns="36075" rIns="72175" bIns="360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29">
                <a:solidFill>
                  <a:srgbClr val="1B3139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1140" name="Google Shape;1140;g255b6f81a04_0_569"/>
            <p:cNvSpPr/>
            <p:nvPr/>
          </p:nvSpPr>
          <p:spPr>
            <a:xfrm>
              <a:off x="541324" y="2188297"/>
              <a:ext cx="4301100" cy="486900"/>
            </a:xfrm>
            <a:prstGeom prst="rect">
              <a:avLst/>
            </a:prstGeom>
            <a:solidFill>
              <a:srgbClr val="D9D7CE"/>
            </a:solidFill>
            <a:ln w="25400" cap="flat" cmpd="sng">
              <a:solidFill>
                <a:srgbClr val="D9D7C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72175" tIns="36075" rIns="72175" bIns="360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29">
                  <a:solidFill>
                    <a:srgbClr val="1B3139"/>
                  </a:solidFill>
                  <a:latin typeface="DM Sans"/>
                  <a:ea typeface="DM Sans"/>
                  <a:cs typeface="DM Sans"/>
                  <a:sym typeface="DM Sans"/>
                </a:rPr>
                <a:t>Composite Datasets</a:t>
              </a:r>
              <a:endParaRPr sz="829">
                <a:solidFill>
                  <a:srgbClr val="1B3139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pic>
        <p:nvPicPr>
          <p:cNvPr id="1141" name="Google Shape;1141;g255b6f81a04_0_569" descr="Icon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704773" y="4935187"/>
            <a:ext cx="416693" cy="440888"/>
          </a:xfrm>
          <a:prstGeom prst="rect">
            <a:avLst/>
          </a:prstGeom>
          <a:noFill/>
          <a:ln>
            <a:noFill/>
          </a:ln>
        </p:spPr>
      </p:pic>
      <p:sp>
        <p:nvSpPr>
          <p:cNvPr id="1142" name="Google Shape;1142;g255b6f81a04_0_569"/>
          <p:cNvSpPr txBox="1"/>
          <p:nvPr/>
        </p:nvSpPr>
        <p:spPr>
          <a:xfrm>
            <a:off x="3575473" y="5288881"/>
            <a:ext cx="708000" cy="29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175" tIns="36075" rIns="72175" bIns="360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11">
                <a:solidFill>
                  <a:srgbClr val="1B3139"/>
                </a:solidFill>
                <a:latin typeface="DM Sans"/>
                <a:ea typeface="DM Sans"/>
                <a:cs typeface="DM Sans"/>
                <a:sym typeface="DM Sans"/>
              </a:rPr>
              <a:t>Streaming Connectors</a:t>
            </a:r>
            <a:endParaRPr sz="71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3" name="Google Shape;1143;g255b6f81a04_0_569"/>
          <p:cNvSpPr/>
          <p:nvPr/>
        </p:nvSpPr>
        <p:spPr>
          <a:xfrm>
            <a:off x="6458592" y="2757145"/>
            <a:ext cx="2501100" cy="1855500"/>
          </a:xfrm>
          <a:prstGeom prst="rect">
            <a:avLst/>
          </a:prstGeom>
          <a:noFill/>
          <a:ln w="9525" cap="flat" cmpd="sng">
            <a:solidFill>
              <a:srgbClr val="1B313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2175" tIns="36075" rIns="72175" bIns="360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21">
              <a:solidFill>
                <a:srgbClr val="F9F7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4" name="Google Shape;1144;g255b6f81a04_0_569"/>
          <p:cNvSpPr txBox="1"/>
          <p:nvPr/>
        </p:nvSpPr>
        <p:spPr>
          <a:xfrm>
            <a:off x="3676612" y="2512502"/>
            <a:ext cx="1913700" cy="531600"/>
          </a:xfrm>
          <a:prstGeom prst="rect">
            <a:avLst/>
          </a:prstGeom>
          <a:solidFill>
            <a:srgbClr val="EEEDE9"/>
          </a:solidFill>
          <a:ln w="9525" cap="flat" cmpd="sng">
            <a:solidFill>
              <a:srgbClr val="1B313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2175" tIns="36075" rIns="72175" bIns="360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90">
                <a:solidFill>
                  <a:srgbClr val="1B3139"/>
                </a:solidFill>
                <a:latin typeface="DM Sans"/>
                <a:ea typeface="DM Sans"/>
                <a:cs typeface="DM Sans"/>
                <a:sym typeface="DM Sans"/>
              </a:rPr>
              <a:t>Streaming Ingestion &amp; Transformation with </a:t>
            </a:r>
            <a:endParaRPr sz="142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rgbClr val="1B3139"/>
                </a:solidFill>
                <a:latin typeface="DM Sans"/>
                <a:ea typeface="DM Sans"/>
                <a:cs typeface="DM Sans"/>
                <a:sym typeface="DM Sans"/>
              </a:rPr>
              <a:t>Delta Live Tables</a:t>
            </a:r>
            <a:endParaRPr sz="1400" b="1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145" name="Google Shape;1145;g255b6f81a04_0_569"/>
          <p:cNvSpPr/>
          <p:nvPr/>
        </p:nvSpPr>
        <p:spPr>
          <a:xfrm>
            <a:off x="4621713" y="5449685"/>
            <a:ext cx="426900" cy="17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175" tIns="36075" rIns="72175" bIns="360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11">
                <a:solidFill>
                  <a:srgbClr val="1B3139"/>
                </a:solidFill>
                <a:latin typeface="DM Sans"/>
                <a:ea typeface="DM Sans"/>
                <a:cs typeface="DM Sans"/>
                <a:sym typeface="DM Sans"/>
              </a:rPr>
              <a:t>Filter</a:t>
            </a:r>
            <a:endParaRPr sz="711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146" name="Google Shape;1146;g255b6f81a04_0_569"/>
          <p:cNvSpPr/>
          <p:nvPr/>
        </p:nvSpPr>
        <p:spPr>
          <a:xfrm>
            <a:off x="5240003" y="5444334"/>
            <a:ext cx="470400" cy="16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175" tIns="36075" rIns="72175" bIns="360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11">
                <a:solidFill>
                  <a:srgbClr val="1B3139"/>
                </a:solidFill>
                <a:latin typeface="DM Sans"/>
                <a:ea typeface="DM Sans"/>
                <a:cs typeface="DM Sans"/>
                <a:sym typeface="DM Sans"/>
              </a:rPr>
              <a:t>Joins</a:t>
            </a:r>
            <a:endParaRPr sz="711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147" name="Google Shape;1147;g255b6f81a04_0_569"/>
          <p:cNvSpPr/>
          <p:nvPr/>
        </p:nvSpPr>
        <p:spPr>
          <a:xfrm>
            <a:off x="5919511" y="5443583"/>
            <a:ext cx="711000" cy="1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175" tIns="36075" rIns="72175" bIns="360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11">
                <a:solidFill>
                  <a:srgbClr val="1B3139"/>
                </a:solidFill>
                <a:latin typeface="DM Sans"/>
                <a:ea typeface="DM Sans"/>
                <a:cs typeface="DM Sans"/>
                <a:sym typeface="DM Sans"/>
              </a:rPr>
              <a:t>Aggregate</a:t>
            </a:r>
            <a:endParaRPr sz="1263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8" name="Google Shape;1148;g255b6f81a04_0_569"/>
          <p:cNvSpPr/>
          <p:nvPr/>
        </p:nvSpPr>
        <p:spPr>
          <a:xfrm>
            <a:off x="3514680" y="4800118"/>
            <a:ext cx="5445000" cy="896100"/>
          </a:xfrm>
          <a:prstGeom prst="rect">
            <a:avLst/>
          </a:prstGeom>
          <a:noFill/>
          <a:ln w="9525" cap="flat" cmpd="sng">
            <a:solidFill>
              <a:srgbClr val="1B313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2175" tIns="36075" rIns="72175" bIns="360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21">
              <a:solidFill>
                <a:srgbClr val="F9F7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49" name="Google Shape;1149;g255b6f81a04_0_569"/>
          <p:cNvGrpSpPr/>
          <p:nvPr/>
        </p:nvGrpSpPr>
        <p:grpSpPr>
          <a:xfrm>
            <a:off x="4868471" y="5788176"/>
            <a:ext cx="1357830" cy="460647"/>
            <a:chOff x="4761422" y="5893856"/>
            <a:chExt cx="1605000" cy="526454"/>
          </a:xfrm>
        </p:grpSpPr>
        <p:sp>
          <p:nvSpPr>
            <p:cNvPr id="1150" name="Google Shape;1150;g255b6f81a04_0_569"/>
            <p:cNvSpPr/>
            <p:nvPr/>
          </p:nvSpPr>
          <p:spPr>
            <a:xfrm>
              <a:off x="4761422" y="5893856"/>
              <a:ext cx="1605000" cy="503100"/>
            </a:xfrm>
            <a:prstGeom prst="rect">
              <a:avLst/>
            </a:prstGeom>
            <a:solidFill>
              <a:srgbClr val="F9F7F4"/>
            </a:solidFill>
            <a:ln w="19050" cap="flat" cmpd="sng">
              <a:solidFill>
                <a:srgbClr val="1B313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72175" tIns="36075" rIns="72175" bIns="360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2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151" name="Google Shape;1151;g255b6f81a04_0_569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5793432" y="5906547"/>
              <a:ext cx="363378" cy="36337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52" name="Google Shape;1152;g255b6f81a04_0_569"/>
            <p:cNvSpPr txBox="1"/>
            <p:nvPr/>
          </p:nvSpPr>
          <p:spPr>
            <a:xfrm>
              <a:off x="5678189" y="6211810"/>
              <a:ext cx="594000" cy="20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175" tIns="36075" rIns="72175" bIns="36075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11">
                  <a:solidFill>
                    <a:srgbClr val="1B3139"/>
                  </a:solidFill>
                  <a:latin typeface="DM Sans"/>
                  <a:ea typeface="DM Sans"/>
                  <a:cs typeface="DM Sans"/>
                  <a:sym typeface="DM Sans"/>
                </a:rPr>
                <a:t>Photon</a:t>
              </a:r>
              <a:endParaRPr sz="71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153" name="Google Shape;1153;g255b6f81a04_0_569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4938582" y="5944159"/>
              <a:ext cx="744462" cy="38648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54" name="Google Shape;1154;g255b6f81a04_0_569"/>
          <p:cNvSpPr/>
          <p:nvPr/>
        </p:nvSpPr>
        <p:spPr>
          <a:xfrm>
            <a:off x="9479680" y="4814892"/>
            <a:ext cx="1911000" cy="10476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D9D7C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2175" tIns="36075" rIns="72175" bIns="360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29">
              <a:solidFill>
                <a:srgbClr val="AAAAA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155" name="Google Shape;1155;g255b6f81a04_0_569"/>
          <p:cNvSpPr/>
          <p:nvPr/>
        </p:nvSpPr>
        <p:spPr>
          <a:xfrm>
            <a:off x="9482017" y="4823734"/>
            <a:ext cx="1908300" cy="298200"/>
          </a:xfrm>
          <a:prstGeom prst="rect">
            <a:avLst/>
          </a:prstGeom>
          <a:solidFill>
            <a:srgbClr val="D9D7CE"/>
          </a:solidFill>
          <a:ln w="25400" cap="flat" cmpd="sng">
            <a:solidFill>
              <a:srgbClr val="D9D7C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2175" tIns="36075" rIns="72175" bIns="360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29">
                <a:solidFill>
                  <a:srgbClr val="1B3139"/>
                </a:solidFill>
                <a:latin typeface="DM Sans"/>
                <a:ea typeface="DM Sans"/>
                <a:cs typeface="DM Sans"/>
                <a:sym typeface="DM Sans"/>
              </a:rPr>
              <a:t>Streaming Dataset</a:t>
            </a:r>
            <a:endParaRPr sz="829">
              <a:solidFill>
                <a:srgbClr val="1B313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156" name="Google Shape;1156;g255b6f81a04_0_569"/>
          <p:cNvSpPr/>
          <p:nvPr/>
        </p:nvSpPr>
        <p:spPr>
          <a:xfrm>
            <a:off x="6761303" y="5453591"/>
            <a:ext cx="846900" cy="13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175" tIns="36075" rIns="72175" bIns="360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11">
                <a:solidFill>
                  <a:srgbClr val="1B3139"/>
                </a:solidFill>
                <a:latin typeface="DM Sans"/>
                <a:ea typeface="DM Sans"/>
                <a:cs typeface="DM Sans"/>
                <a:sym typeface="DM Sans"/>
              </a:rPr>
              <a:t>Windowing</a:t>
            </a:r>
            <a:endParaRPr sz="1263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57" name="Google Shape;1157;g255b6f81a04_0_569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434021" y="3768021"/>
            <a:ext cx="395572" cy="40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8" name="Google Shape;1158;g255b6f81a04_0_569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727169" y="3762977"/>
            <a:ext cx="394578" cy="408149"/>
          </a:xfrm>
          <a:prstGeom prst="rect">
            <a:avLst/>
          </a:prstGeom>
          <a:noFill/>
          <a:ln>
            <a:noFill/>
          </a:ln>
        </p:spPr>
      </p:pic>
      <p:sp>
        <p:nvSpPr>
          <p:cNvPr id="1159" name="Google Shape;1159;g255b6f81a04_0_569"/>
          <p:cNvSpPr/>
          <p:nvPr/>
        </p:nvSpPr>
        <p:spPr>
          <a:xfrm>
            <a:off x="3561334" y="4264840"/>
            <a:ext cx="805200" cy="1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175" tIns="36075" rIns="72175" bIns="360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32">
                <a:solidFill>
                  <a:srgbClr val="1B3139"/>
                </a:solidFill>
                <a:latin typeface="DM Sans"/>
                <a:ea typeface="DM Sans"/>
                <a:cs typeface="DM Sans"/>
                <a:sym typeface="DM Sans"/>
              </a:rPr>
              <a:t>Automatic Deployment &amp; Operations</a:t>
            </a:r>
            <a:endParaRPr sz="632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160" name="Google Shape;1160;g255b6f81a04_0_569"/>
          <p:cNvSpPr/>
          <p:nvPr/>
        </p:nvSpPr>
        <p:spPr>
          <a:xfrm>
            <a:off x="4295299" y="4201180"/>
            <a:ext cx="687000" cy="16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175" tIns="36075" rIns="72175" bIns="360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32">
                <a:solidFill>
                  <a:srgbClr val="1B3139"/>
                </a:solidFill>
                <a:latin typeface="DM Sans"/>
                <a:ea typeface="DM Sans"/>
                <a:cs typeface="DM Sans"/>
                <a:sym typeface="DM Sans"/>
              </a:rPr>
              <a:t>Data Pipeline Observability </a:t>
            </a:r>
            <a:endParaRPr sz="632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161" name="Google Shape;1161;g255b6f81a04_0_569"/>
          <p:cNvSpPr/>
          <p:nvPr/>
        </p:nvSpPr>
        <p:spPr>
          <a:xfrm>
            <a:off x="4964809" y="4244202"/>
            <a:ext cx="751500" cy="1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175" tIns="36075" rIns="72175" bIns="360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32">
                <a:solidFill>
                  <a:srgbClr val="1B3139"/>
                </a:solidFill>
                <a:latin typeface="DM Sans"/>
                <a:ea typeface="DM Sans"/>
                <a:cs typeface="DM Sans"/>
                <a:sym typeface="DM Sans"/>
              </a:rPr>
              <a:t>Automatic Error Handling &amp; Recovery</a:t>
            </a:r>
            <a:endParaRPr sz="632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162" name="Google Shape;1162;g255b6f81a04_0_569"/>
          <p:cNvSpPr/>
          <p:nvPr/>
        </p:nvSpPr>
        <p:spPr>
          <a:xfrm>
            <a:off x="5270156" y="5061879"/>
            <a:ext cx="1839900" cy="1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175" tIns="36075" rIns="72175" bIns="360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47">
                <a:solidFill>
                  <a:srgbClr val="1B3139"/>
                </a:solidFill>
                <a:latin typeface="DM Sans"/>
                <a:ea typeface="DM Sans"/>
                <a:cs typeface="DM Sans"/>
                <a:sym typeface="DM Sans"/>
              </a:rPr>
              <a:t>Streaming Enrichment </a:t>
            </a:r>
            <a:endParaRPr sz="947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1163" name="Google Shape;1163;g255b6f81a04_0_569"/>
          <p:cNvCxnSpPr/>
          <p:nvPr/>
        </p:nvCxnSpPr>
        <p:spPr>
          <a:xfrm>
            <a:off x="5014216" y="5525125"/>
            <a:ext cx="174900" cy="0"/>
          </a:xfrm>
          <a:prstGeom prst="straightConnector1">
            <a:avLst/>
          </a:prstGeom>
          <a:noFill/>
          <a:ln w="9525" cap="flat" cmpd="sng">
            <a:solidFill>
              <a:srgbClr val="1B313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64" name="Google Shape;1164;g255b6f81a04_0_569"/>
          <p:cNvCxnSpPr/>
          <p:nvPr/>
        </p:nvCxnSpPr>
        <p:spPr>
          <a:xfrm>
            <a:off x="5744921" y="5523602"/>
            <a:ext cx="174900" cy="0"/>
          </a:xfrm>
          <a:prstGeom prst="straightConnector1">
            <a:avLst/>
          </a:prstGeom>
          <a:noFill/>
          <a:ln w="9525" cap="flat" cmpd="sng">
            <a:solidFill>
              <a:srgbClr val="1B313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65" name="Google Shape;1165;g255b6f81a04_0_569"/>
          <p:cNvCxnSpPr/>
          <p:nvPr/>
        </p:nvCxnSpPr>
        <p:spPr>
          <a:xfrm>
            <a:off x="6632007" y="5527545"/>
            <a:ext cx="174900" cy="0"/>
          </a:xfrm>
          <a:prstGeom prst="straightConnector1">
            <a:avLst/>
          </a:prstGeom>
          <a:noFill/>
          <a:ln w="9525" cap="flat" cmpd="sng">
            <a:solidFill>
              <a:srgbClr val="1B3139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66" name="Google Shape;1166;g255b6f81a04_0_569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5984441" y="5211013"/>
            <a:ext cx="408289" cy="293566"/>
          </a:xfrm>
          <a:prstGeom prst="rect">
            <a:avLst/>
          </a:prstGeom>
          <a:noFill/>
          <a:ln>
            <a:noFill/>
          </a:ln>
        </p:spPr>
      </p:pic>
      <p:sp>
        <p:nvSpPr>
          <p:cNvPr id="1167" name="Google Shape;1167;g255b6f81a04_0_569"/>
          <p:cNvSpPr/>
          <p:nvPr/>
        </p:nvSpPr>
        <p:spPr>
          <a:xfrm>
            <a:off x="1197641" y="1688442"/>
            <a:ext cx="854100" cy="43188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D9D7C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2175" tIns="36075" rIns="72175" bIns="360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29">
              <a:solidFill>
                <a:srgbClr val="1B313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168" name="Google Shape;1168;g255b6f81a04_0_569"/>
          <p:cNvSpPr/>
          <p:nvPr/>
        </p:nvSpPr>
        <p:spPr>
          <a:xfrm>
            <a:off x="2248033" y="3946820"/>
            <a:ext cx="911700" cy="20403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D9D7C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2175" tIns="36075" rIns="72175" bIns="360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29">
              <a:solidFill>
                <a:srgbClr val="1B313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169" name="Google Shape;1169;g255b6f81a04_0_569"/>
          <p:cNvSpPr/>
          <p:nvPr/>
        </p:nvSpPr>
        <p:spPr>
          <a:xfrm>
            <a:off x="2262302" y="3946821"/>
            <a:ext cx="876300" cy="250500"/>
          </a:xfrm>
          <a:prstGeom prst="rect">
            <a:avLst/>
          </a:prstGeom>
          <a:solidFill>
            <a:srgbClr val="D9D7CE"/>
          </a:solidFill>
          <a:ln w="25400" cap="flat" cmpd="sng">
            <a:solidFill>
              <a:srgbClr val="D9D7C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2175" tIns="36075" rIns="72175" bIns="360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11">
                <a:solidFill>
                  <a:srgbClr val="5E5E5E"/>
                </a:solidFill>
                <a:latin typeface="DM Sans"/>
                <a:ea typeface="DM Sans"/>
                <a:cs typeface="DM Sans"/>
                <a:sym typeface="DM Sans"/>
              </a:rPr>
              <a:t>Message Store</a:t>
            </a:r>
            <a:endParaRPr sz="711">
              <a:solidFill>
                <a:srgbClr val="5E5E5E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170" name="Google Shape;1170;g255b6f81a04_0_569"/>
          <p:cNvSpPr/>
          <p:nvPr/>
        </p:nvSpPr>
        <p:spPr>
          <a:xfrm>
            <a:off x="2269184" y="1843563"/>
            <a:ext cx="904800" cy="17880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D9D7C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2175" tIns="36075" rIns="72175" bIns="360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29">
              <a:solidFill>
                <a:srgbClr val="1B313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171" name="Google Shape;1171;g255b6f81a04_0_569"/>
          <p:cNvSpPr/>
          <p:nvPr/>
        </p:nvSpPr>
        <p:spPr>
          <a:xfrm>
            <a:off x="2269184" y="1694169"/>
            <a:ext cx="904800" cy="250500"/>
          </a:xfrm>
          <a:prstGeom prst="rect">
            <a:avLst/>
          </a:prstGeom>
          <a:solidFill>
            <a:srgbClr val="D9D7CE"/>
          </a:solidFill>
          <a:ln w="25400" cap="flat" cmpd="sng">
            <a:solidFill>
              <a:srgbClr val="D9D7C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2175" tIns="36075" rIns="72175" bIns="360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90">
                <a:solidFill>
                  <a:srgbClr val="5E5E5E"/>
                </a:solidFill>
                <a:latin typeface="DM Sans"/>
                <a:ea typeface="DM Sans"/>
                <a:cs typeface="DM Sans"/>
                <a:sym typeface="DM Sans"/>
              </a:rPr>
              <a:t>Object Stores</a:t>
            </a:r>
            <a:endParaRPr sz="790">
              <a:solidFill>
                <a:srgbClr val="5E5E5E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172" name="Google Shape;1172;g255b6f81a04_0_569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2246819" y="4180740"/>
            <a:ext cx="541407" cy="3259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3" name="Google Shape;1173;g255b6f81a04_0_569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2336900" y="4847790"/>
            <a:ext cx="278034" cy="248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4" name="Google Shape;1174;g255b6f81a04_0_569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2353115" y="5409980"/>
            <a:ext cx="313751" cy="2961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5" name="Google Shape;1175;g255b6f81a04_0_569"/>
          <p:cNvPicPr preferRelativeResize="0"/>
          <p:nvPr/>
        </p:nvPicPr>
        <p:blipFill rotWithShape="1">
          <a:blip r:embed="rId13">
            <a:alphaModFix/>
          </a:blip>
          <a:srcRect l="3074" t="25403" r="69960" b="27458"/>
          <a:stretch/>
        </p:blipFill>
        <p:spPr>
          <a:xfrm>
            <a:off x="2794481" y="4840426"/>
            <a:ext cx="278456" cy="250569"/>
          </a:xfrm>
          <a:prstGeom prst="rect">
            <a:avLst/>
          </a:prstGeom>
          <a:noFill/>
          <a:ln>
            <a:noFill/>
          </a:ln>
        </p:spPr>
      </p:pic>
      <p:sp>
        <p:nvSpPr>
          <p:cNvPr id="1176" name="Google Shape;1176;g255b6f81a04_0_569"/>
          <p:cNvSpPr txBox="1"/>
          <p:nvPr/>
        </p:nvSpPr>
        <p:spPr>
          <a:xfrm>
            <a:off x="2218164" y="5085740"/>
            <a:ext cx="517800" cy="26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175" tIns="36075" rIns="72175" bIns="360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32">
                <a:solidFill>
                  <a:srgbClr val="AAAAAA"/>
                </a:solidFill>
                <a:latin typeface="DM Sans"/>
                <a:ea typeface="DM Sans"/>
                <a:cs typeface="DM Sans"/>
                <a:sym typeface="DM Sans"/>
              </a:rPr>
              <a:t>Amazon MSK</a:t>
            </a:r>
            <a:endParaRPr sz="711">
              <a:solidFill>
                <a:srgbClr val="AAAAA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177" name="Google Shape;1177;g255b6f81a04_0_569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 flipH="1">
            <a:off x="2590311" y="1988280"/>
            <a:ext cx="291891" cy="301924"/>
          </a:xfrm>
          <a:prstGeom prst="rect">
            <a:avLst/>
          </a:prstGeom>
          <a:noFill/>
          <a:ln>
            <a:noFill/>
          </a:ln>
        </p:spPr>
      </p:pic>
      <p:sp>
        <p:nvSpPr>
          <p:cNvPr id="1178" name="Google Shape;1178;g255b6f81a04_0_569"/>
          <p:cNvSpPr txBox="1"/>
          <p:nvPr/>
        </p:nvSpPr>
        <p:spPr>
          <a:xfrm>
            <a:off x="2516343" y="2231149"/>
            <a:ext cx="444900" cy="2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32">
                <a:solidFill>
                  <a:srgbClr val="848484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Amazon S3</a:t>
            </a:r>
            <a:endParaRPr sz="632">
              <a:solidFill>
                <a:srgbClr val="848484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pic>
        <p:nvPicPr>
          <p:cNvPr id="1179" name="Google Shape;1179;g255b6f81a04_0_569"/>
          <p:cNvPicPr preferRelativeResize="0"/>
          <p:nvPr/>
        </p:nvPicPr>
        <p:blipFill rotWithShape="1">
          <a:blip r:embed="rId15">
            <a:alphaModFix/>
          </a:blip>
          <a:srcRect l="25717" r="26772"/>
          <a:stretch/>
        </p:blipFill>
        <p:spPr>
          <a:xfrm>
            <a:off x="2625116" y="2493594"/>
            <a:ext cx="222270" cy="274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0" name="Google Shape;1180;g255b6f81a04_0_569"/>
          <p:cNvSpPr txBox="1"/>
          <p:nvPr/>
        </p:nvSpPr>
        <p:spPr>
          <a:xfrm>
            <a:off x="2413853" y="2800389"/>
            <a:ext cx="6153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32">
                <a:solidFill>
                  <a:srgbClr val="848484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Azure Data Lake Store</a:t>
            </a:r>
            <a:endParaRPr sz="632">
              <a:solidFill>
                <a:srgbClr val="848484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pic>
        <p:nvPicPr>
          <p:cNvPr id="1181" name="Google Shape;1181;g255b6f81a04_0_569"/>
          <p:cNvPicPr preferRelativeResize="0"/>
          <p:nvPr/>
        </p:nvPicPr>
        <p:blipFill rotWithShape="1">
          <a:blip r:embed="rId16">
            <a:alphaModFix/>
          </a:blip>
          <a:srcRect l="23925" t="13338" r="23594" b="13775"/>
          <a:stretch/>
        </p:blipFill>
        <p:spPr>
          <a:xfrm>
            <a:off x="2590308" y="3072632"/>
            <a:ext cx="291894" cy="272862"/>
          </a:xfrm>
          <a:prstGeom prst="rect">
            <a:avLst/>
          </a:prstGeom>
          <a:noFill/>
          <a:ln>
            <a:noFill/>
          </a:ln>
        </p:spPr>
      </p:pic>
      <p:sp>
        <p:nvSpPr>
          <p:cNvPr id="1182" name="Google Shape;1182;g255b6f81a04_0_569"/>
          <p:cNvSpPr txBox="1"/>
          <p:nvPr/>
        </p:nvSpPr>
        <p:spPr>
          <a:xfrm>
            <a:off x="2385179" y="3370905"/>
            <a:ext cx="665400" cy="1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32">
                <a:solidFill>
                  <a:srgbClr val="848484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Google Cloud Storage</a:t>
            </a:r>
            <a:endParaRPr sz="632">
              <a:solidFill>
                <a:srgbClr val="848484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sp>
        <p:nvSpPr>
          <p:cNvPr id="1183" name="Google Shape;1183;g255b6f81a04_0_569"/>
          <p:cNvSpPr/>
          <p:nvPr/>
        </p:nvSpPr>
        <p:spPr>
          <a:xfrm>
            <a:off x="1211724" y="1695824"/>
            <a:ext cx="825900" cy="231600"/>
          </a:xfrm>
          <a:prstGeom prst="rect">
            <a:avLst/>
          </a:prstGeom>
          <a:solidFill>
            <a:srgbClr val="D9D7CE"/>
          </a:solidFill>
          <a:ln w="25400" cap="flat" cmpd="sng">
            <a:solidFill>
              <a:srgbClr val="D9D7C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2175" tIns="36075" rIns="72175" bIns="360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90">
                <a:solidFill>
                  <a:srgbClr val="5E5E5E"/>
                </a:solidFill>
                <a:latin typeface="DM Sans"/>
                <a:ea typeface="DM Sans"/>
                <a:cs typeface="DM Sans"/>
                <a:sym typeface="DM Sans"/>
              </a:rPr>
              <a:t>Data Sources</a:t>
            </a:r>
            <a:endParaRPr sz="790">
              <a:solidFill>
                <a:srgbClr val="5E5E5E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184" name="Google Shape;1184;g255b6f81a04_0_569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2294736" y="4626629"/>
            <a:ext cx="804120" cy="1351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5" name="Google Shape;1185;g255b6f81a04_0_569" descr="Apache-Pulsar | fusionSpan"/>
          <p:cNvPicPr preferRelativeResize="0"/>
          <p:nvPr/>
        </p:nvPicPr>
        <p:blipFill rotWithShape="1">
          <a:blip r:embed="rId18">
            <a:alphaModFix/>
          </a:blip>
          <a:srcRect t="-2741" r="4479" b="17073"/>
          <a:stretch/>
        </p:blipFill>
        <p:spPr>
          <a:xfrm>
            <a:off x="2438124" y="4278011"/>
            <a:ext cx="686562" cy="351276"/>
          </a:xfrm>
          <a:prstGeom prst="rect">
            <a:avLst/>
          </a:prstGeom>
          <a:noFill/>
          <a:ln>
            <a:noFill/>
          </a:ln>
        </p:spPr>
      </p:pic>
      <p:sp>
        <p:nvSpPr>
          <p:cNvPr id="1186" name="Google Shape;1186;g255b6f81a04_0_569"/>
          <p:cNvSpPr txBox="1"/>
          <p:nvPr/>
        </p:nvSpPr>
        <p:spPr>
          <a:xfrm>
            <a:off x="2562773" y="5110617"/>
            <a:ext cx="700500" cy="25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175" tIns="36075" rIns="72175" bIns="360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AAAAAA"/>
                </a:solidFill>
                <a:latin typeface="DM Sans"/>
                <a:ea typeface="DM Sans"/>
                <a:cs typeface="DM Sans"/>
                <a:sym typeface="DM Sans"/>
              </a:rPr>
              <a:t>Kinesis Data Streams </a:t>
            </a:r>
            <a:endParaRPr sz="600">
              <a:solidFill>
                <a:srgbClr val="AAAAA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187" name="Google Shape;1187;g255b6f81a04_0_569"/>
          <p:cNvSpPr txBox="1"/>
          <p:nvPr/>
        </p:nvSpPr>
        <p:spPr>
          <a:xfrm>
            <a:off x="2192287" y="5706173"/>
            <a:ext cx="638400" cy="26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175" tIns="36075" rIns="72175" bIns="360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32">
                <a:solidFill>
                  <a:srgbClr val="AAAAAA"/>
                </a:solidFill>
                <a:latin typeface="DM Sans"/>
                <a:ea typeface="DM Sans"/>
                <a:cs typeface="DM Sans"/>
                <a:sym typeface="DM Sans"/>
              </a:rPr>
              <a:t>Azure Event Hubs </a:t>
            </a:r>
            <a:endParaRPr sz="711">
              <a:solidFill>
                <a:srgbClr val="AAAAA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188" name="Google Shape;1188;g255b6f81a04_0_569" descr="Google Cloud Pub/Sub - Reviews, Pros &amp; Cons | Companies using Google Cloud  Pub/Sub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2788225" y="5381858"/>
            <a:ext cx="333613" cy="345084"/>
          </a:xfrm>
          <a:prstGeom prst="rect">
            <a:avLst/>
          </a:prstGeom>
          <a:noFill/>
          <a:ln>
            <a:noFill/>
          </a:ln>
        </p:spPr>
      </p:pic>
      <p:sp>
        <p:nvSpPr>
          <p:cNvPr id="1189" name="Google Shape;1189;g255b6f81a04_0_569"/>
          <p:cNvSpPr txBox="1"/>
          <p:nvPr/>
        </p:nvSpPr>
        <p:spPr>
          <a:xfrm>
            <a:off x="2556153" y="5709682"/>
            <a:ext cx="7053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175" tIns="36075" rIns="72175" bIns="360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32">
                <a:solidFill>
                  <a:srgbClr val="AAAAAA"/>
                </a:solidFill>
                <a:latin typeface="DM Sans"/>
                <a:ea typeface="DM Sans"/>
                <a:cs typeface="DM Sans"/>
                <a:sym typeface="DM Sans"/>
              </a:rPr>
              <a:t>GCP  Pub/Sub</a:t>
            </a:r>
            <a:endParaRPr sz="711">
              <a:solidFill>
                <a:srgbClr val="AAAAA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1190" name="Google Shape;1190;g255b6f81a04_0_569"/>
          <p:cNvGrpSpPr/>
          <p:nvPr/>
        </p:nvGrpSpPr>
        <p:grpSpPr>
          <a:xfrm>
            <a:off x="1257439" y="5218816"/>
            <a:ext cx="675869" cy="661337"/>
            <a:chOff x="365435" y="5177420"/>
            <a:chExt cx="798900" cy="755814"/>
          </a:xfrm>
        </p:grpSpPr>
        <p:sp>
          <p:nvSpPr>
            <p:cNvPr id="1191" name="Google Shape;1191;g255b6f81a04_0_569"/>
            <p:cNvSpPr txBox="1"/>
            <p:nvPr/>
          </p:nvSpPr>
          <p:spPr>
            <a:xfrm>
              <a:off x="365435" y="5599034"/>
              <a:ext cx="798900" cy="33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32">
                  <a:solidFill>
                    <a:srgbClr val="848484"/>
                  </a:solidFill>
                  <a:latin typeface="DM Sans Medium"/>
                  <a:ea typeface="DM Sans Medium"/>
                  <a:cs typeface="DM Sans Medium"/>
                  <a:sym typeface="DM Sans Medium"/>
                </a:rPr>
                <a:t>Mobile &amp; IoT Data</a:t>
              </a:r>
              <a:endParaRPr sz="632">
                <a:solidFill>
                  <a:srgbClr val="848484"/>
                </a:solidFill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pic>
          <p:nvPicPr>
            <p:cNvPr id="1192" name="Google Shape;1192;g255b6f81a04_0_569"/>
            <p:cNvPicPr preferRelativeResize="0"/>
            <p:nvPr/>
          </p:nvPicPr>
          <p:blipFill rotWithShape="1">
            <a:blip r:embed="rId20">
              <a:alphaModFix/>
            </a:blip>
            <a:srcRect/>
            <a:stretch/>
          </p:blipFill>
          <p:spPr>
            <a:xfrm>
              <a:off x="559197" y="5177420"/>
              <a:ext cx="420624" cy="44805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93" name="Google Shape;1193;g255b6f81a04_0_569"/>
          <p:cNvGrpSpPr/>
          <p:nvPr/>
        </p:nvGrpSpPr>
        <p:grpSpPr>
          <a:xfrm>
            <a:off x="1238596" y="4594325"/>
            <a:ext cx="752009" cy="607136"/>
            <a:chOff x="333309" y="4454966"/>
            <a:chExt cx="888900" cy="693870"/>
          </a:xfrm>
        </p:grpSpPr>
        <p:sp>
          <p:nvSpPr>
            <p:cNvPr id="1194" name="Google Shape;1194;g255b6f81a04_0_569"/>
            <p:cNvSpPr txBox="1"/>
            <p:nvPr/>
          </p:nvSpPr>
          <p:spPr>
            <a:xfrm>
              <a:off x="333309" y="4882736"/>
              <a:ext cx="888900" cy="266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32">
                  <a:solidFill>
                    <a:srgbClr val="848484"/>
                  </a:solidFill>
                  <a:latin typeface="DM Sans Medium"/>
                  <a:ea typeface="DM Sans Medium"/>
                  <a:cs typeface="DM Sans Medium"/>
                  <a:sym typeface="DM Sans Medium"/>
                </a:rPr>
                <a:t>Application Events</a:t>
              </a:r>
              <a:endParaRPr sz="632">
                <a:solidFill>
                  <a:srgbClr val="848484"/>
                </a:solidFill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pic>
          <p:nvPicPr>
            <p:cNvPr id="1195" name="Google Shape;1195;g255b6f81a04_0_569"/>
            <p:cNvPicPr preferRelativeResize="0"/>
            <p:nvPr/>
          </p:nvPicPr>
          <p:blipFill rotWithShape="1">
            <a:blip r:embed="rId21">
              <a:alphaModFix/>
            </a:blip>
            <a:srcRect/>
            <a:stretch/>
          </p:blipFill>
          <p:spPr>
            <a:xfrm>
              <a:off x="564405" y="4454966"/>
              <a:ext cx="420624" cy="44805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96" name="Google Shape;1196;g255b6f81a04_0_569"/>
          <p:cNvGrpSpPr/>
          <p:nvPr/>
        </p:nvGrpSpPr>
        <p:grpSpPr>
          <a:xfrm>
            <a:off x="1274909" y="3222635"/>
            <a:ext cx="646429" cy="547170"/>
            <a:chOff x="394366" y="3007041"/>
            <a:chExt cx="764100" cy="625337"/>
          </a:xfrm>
        </p:grpSpPr>
        <p:sp>
          <p:nvSpPr>
            <p:cNvPr id="1197" name="Google Shape;1197;g255b6f81a04_0_569"/>
            <p:cNvSpPr txBox="1"/>
            <p:nvPr/>
          </p:nvSpPr>
          <p:spPr>
            <a:xfrm>
              <a:off x="394366" y="3379478"/>
              <a:ext cx="764100" cy="252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32">
                  <a:solidFill>
                    <a:srgbClr val="848484"/>
                  </a:solidFill>
                  <a:latin typeface="DM Sans Medium"/>
                  <a:ea typeface="DM Sans Medium"/>
                  <a:cs typeface="DM Sans Medium"/>
                  <a:sym typeface="DM Sans Medium"/>
                </a:rPr>
                <a:t>SaaS Applications</a:t>
              </a:r>
              <a:endParaRPr sz="632">
                <a:solidFill>
                  <a:srgbClr val="848484"/>
                </a:solidFill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pic>
          <p:nvPicPr>
            <p:cNvPr id="1198" name="Google Shape;1198;g255b6f81a04_0_569"/>
            <p:cNvPicPr preferRelativeResize="0"/>
            <p:nvPr/>
          </p:nvPicPr>
          <p:blipFill rotWithShape="1">
            <a:blip r:embed="rId22">
              <a:alphaModFix/>
            </a:blip>
            <a:srcRect/>
            <a:stretch/>
          </p:blipFill>
          <p:spPr>
            <a:xfrm>
              <a:off x="569343" y="3007041"/>
              <a:ext cx="440918" cy="40923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99" name="Google Shape;1199;g255b6f81a04_0_569"/>
          <p:cNvGrpSpPr/>
          <p:nvPr/>
        </p:nvGrpSpPr>
        <p:grpSpPr>
          <a:xfrm>
            <a:off x="1204559" y="3917379"/>
            <a:ext cx="826119" cy="681655"/>
            <a:chOff x="301552" y="3673244"/>
            <a:chExt cx="976500" cy="779034"/>
          </a:xfrm>
        </p:grpSpPr>
        <p:sp>
          <p:nvSpPr>
            <p:cNvPr id="1200" name="Google Shape;1200;g255b6f81a04_0_569"/>
            <p:cNvSpPr txBox="1"/>
            <p:nvPr/>
          </p:nvSpPr>
          <p:spPr>
            <a:xfrm>
              <a:off x="301552" y="4037978"/>
              <a:ext cx="976500" cy="41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32">
                  <a:solidFill>
                    <a:srgbClr val="848484"/>
                  </a:solidFill>
                  <a:latin typeface="DM Sans Medium"/>
                  <a:ea typeface="DM Sans Medium"/>
                  <a:cs typeface="DM Sans Medium"/>
                  <a:sym typeface="DM Sans Medium"/>
                </a:rPr>
                <a:t>Machine &amp; Application Logs</a:t>
              </a:r>
              <a:endParaRPr sz="632">
                <a:solidFill>
                  <a:srgbClr val="848484"/>
                </a:solidFill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pic>
          <p:nvPicPr>
            <p:cNvPr id="1201" name="Google Shape;1201;g255b6f81a04_0_569"/>
            <p:cNvPicPr preferRelativeResize="0"/>
            <p:nvPr/>
          </p:nvPicPr>
          <p:blipFill rotWithShape="1">
            <a:blip r:embed="rId23">
              <a:alphaModFix/>
            </a:blip>
            <a:srcRect/>
            <a:stretch/>
          </p:blipFill>
          <p:spPr>
            <a:xfrm>
              <a:off x="533795" y="3673244"/>
              <a:ext cx="492193" cy="45947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02" name="Google Shape;1202;g255b6f81a04_0_569"/>
          <p:cNvGrpSpPr/>
          <p:nvPr/>
        </p:nvGrpSpPr>
        <p:grpSpPr>
          <a:xfrm>
            <a:off x="1204560" y="2594490"/>
            <a:ext cx="797186" cy="534996"/>
            <a:chOff x="308371" y="2323694"/>
            <a:chExt cx="942300" cy="611424"/>
          </a:xfrm>
        </p:grpSpPr>
        <p:sp>
          <p:nvSpPr>
            <p:cNvPr id="1203" name="Google Shape;1203;g255b6f81a04_0_569"/>
            <p:cNvSpPr txBox="1"/>
            <p:nvPr/>
          </p:nvSpPr>
          <p:spPr>
            <a:xfrm>
              <a:off x="308371" y="2692718"/>
              <a:ext cx="942300" cy="242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32">
                  <a:solidFill>
                    <a:srgbClr val="848484"/>
                  </a:solidFill>
                  <a:latin typeface="DM Sans Medium"/>
                  <a:ea typeface="DM Sans Medium"/>
                  <a:cs typeface="DM Sans Medium"/>
                  <a:sym typeface="DM Sans Medium"/>
                </a:rPr>
                <a:t>On-premises Systems </a:t>
              </a:r>
              <a:endParaRPr sz="632">
                <a:solidFill>
                  <a:srgbClr val="848484"/>
                </a:solidFill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pic>
          <p:nvPicPr>
            <p:cNvPr id="1204" name="Google Shape;1204;g255b6f81a04_0_569"/>
            <p:cNvPicPr preferRelativeResize="0"/>
            <p:nvPr/>
          </p:nvPicPr>
          <p:blipFill rotWithShape="1">
            <a:blip r:embed="rId24">
              <a:alphaModFix/>
            </a:blip>
            <a:srcRect l="39" r="39"/>
            <a:stretch/>
          </p:blipFill>
          <p:spPr>
            <a:xfrm>
              <a:off x="591344" y="2323694"/>
              <a:ext cx="366746" cy="39830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05" name="Google Shape;1205;g255b6f81a04_0_569"/>
          <p:cNvGrpSpPr/>
          <p:nvPr/>
        </p:nvGrpSpPr>
        <p:grpSpPr>
          <a:xfrm>
            <a:off x="1226226" y="2050449"/>
            <a:ext cx="797186" cy="512508"/>
            <a:chOff x="326390" y="1697104"/>
            <a:chExt cx="942300" cy="585724"/>
          </a:xfrm>
        </p:grpSpPr>
        <p:sp>
          <p:nvSpPr>
            <p:cNvPr id="1206" name="Google Shape;1206;g255b6f81a04_0_569"/>
            <p:cNvSpPr txBox="1"/>
            <p:nvPr/>
          </p:nvSpPr>
          <p:spPr>
            <a:xfrm>
              <a:off x="326390" y="2040428"/>
              <a:ext cx="942300" cy="242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32">
                  <a:solidFill>
                    <a:srgbClr val="848484"/>
                  </a:solidFill>
                  <a:latin typeface="DM Sans Medium"/>
                  <a:ea typeface="DM Sans Medium"/>
                  <a:cs typeface="DM Sans Medium"/>
                  <a:sym typeface="DM Sans Medium"/>
                </a:rPr>
                <a:t>Data Warehouse</a:t>
              </a:r>
              <a:endParaRPr sz="632">
                <a:solidFill>
                  <a:srgbClr val="84848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207" name="Google Shape;1207;g255b6f81a04_0_569"/>
            <p:cNvPicPr preferRelativeResize="0"/>
            <p:nvPr/>
          </p:nvPicPr>
          <p:blipFill rotWithShape="1">
            <a:blip r:embed="rId25">
              <a:alphaModFix/>
            </a:blip>
            <a:srcRect/>
            <a:stretch/>
          </p:blipFill>
          <p:spPr>
            <a:xfrm>
              <a:off x="536431" y="1697104"/>
              <a:ext cx="466345" cy="42062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08" name="Google Shape;1208;g255b6f81a04_0_569"/>
          <p:cNvGrpSpPr/>
          <p:nvPr/>
        </p:nvGrpSpPr>
        <p:grpSpPr>
          <a:xfrm>
            <a:off x="3431520" y="5788208"/>
            <a:ext cx="1357830" cy="440213"/>
            <a:chOff x="3010932" y="5904966"/>
            <a:chExt cx="1605000" cy="503100"/>
          </a:xfrm>
        </p:grpSpPr>
        <p:sp>
          <p:nvSpPr>
            <p:cNvPr id="1209" name="Google Shape;1209;g255b6f81a04_0_569"/>
            <p:cNvSpPr/>
            <p:nvPr/>
          </p:nvSpPr>
          <p:spPr>
            <a:xfrm>
              <a:off x="3010932" y="5904966"/>
              <a:ext cx="1605000" cy="503100"/>
            </a:xfrm>
            <a:prstGeom prst="rect">
              <a:avLst/>
            </a:prstGeom>
            <a:solidFill>
              <a:srgbClr val="F9F7F4"/>
            </a:solidFill>
            <a:ln w="19050" cap="flat" cmpd="sng">
              <a:solidFill>
                <a:srgbClr val="1B313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72175" tIns="36075" rIns="72175" bIns="360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2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210" name="Google Shape;1210;g255b6f81a04_0_569" descr="A picture containing drawing&#10;&#10;Description automatically generated"/>
            <p:cNvPicPr preferRelativeResize="0"/>
            <p:nvPr/>
          </p:nvPicPr>
          <p:blipFill rotWithShape="1">
            <a:blip r:embed="rId26">
              <a:alphaModFix/>
            </a:blip>
            <a:srcRect/>
            <a:stretch/>
          </p:blipFill>
          <p:spPr>
            <a:xfrm>
              <a:off x="3232968" y="6027056"/>
              <a:ext cx="1087973" cy="27948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11" name="Google Shape;1211;g255b6f81a04_0_569"/>
          <p:cNvGrpSpPr/>
          <p:nvPr/>
        </p:nvGrpSpPr>
        <p:grpSpPr>
          <a:xfrm>
            <a:off x="7742232" y="5788178"/>
            <a:ext cx="1357830" cy="440213"/>
            <a:chOff x="6518792" y="5889566"/>
            <a:chExt cx="1605000" cy="503100"/>
          </a:xfrm>
        </p:grpSpPr>
        <p:sp>
          <p:nvSpPr>
            <p:cNvPr id="1212" name="Google Shape;1212;g255b6f81a04_0_569"/>
            <p:cNvSpPr/>
            <p:nvPr/>
          </p:nvSpPr>
          <p:spPr>
            <a:xfrm>
              <a:off x="6518792" y="5889566"/>
              <a:ext cx="1605000" cy="503100"/>
            </a:xfrm>
            <a:prstGeom prst="rect">
              <a:avLst/>
            </a:prstGeom>
            <a:solidFill>
              <a:srgbClr val="F9F7F4"/>
            </a:solidFill>
            <a:ln w="19050" cap="flat" cmpd="sng">
              <a:solidFill>
                <a:srgbClr val="1B313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72175" tIns="36075" rIns="72175" bIns="360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2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213" name="Google Shape;1213;g255b6f81a04_0_569"/>
            <p:cNvGrpSpPr/>
            <p:nvPr/>
          </p:nvGrpSpPr>
          <p:grpSpPr>
            <a:xfrm>
              <a:off x="6634145" y="5954630"/>
              <a:ext cx="1365802" cy="398530"/>
              <a:chOff x="6743595" y="6209704"/>
              <a:chExt cx="1365802" cy="398530"/>
            </a:xfrm>
          </p:grpSpPr>
          <p:pic>
            <p:nvPicPr>
              <p:cNvPr id="1214" name="Google Shape;1214;g255b6f81a04_0_569"/>
              <p:cNvPicPr preferRelativeResize="0"/>
              <p:nvPr/>
            </p:nvPicPr>
            <p:blipFill rotWithShape="1">
              <a:blip r:embed="rId27">
                <a:alphaModFix/>
              </a:blip>
              <a:srcRect/>
              <a:stretch/>
            </p:blipFill>
            <p:spPr>
              <a:xfrm>
                <a:off x="6743595" y="6263685"/>
                <a:ext cx="320149" cy="288762"/>
              </a:xfrm>
              <a:prstGeom prst="rect">
                <a:avLst/>
              </a:prstGeom>
              <a:solidFill>
                <a:srgbClr val="EEEDE9"/>
              </a:solidFill>
              <a:ln>
                <a:noFill/>
              </a:ln>
            </p:spPr>
          </p:pic>
          <p:grpSp>
            <p:nvGrpSpPr>
              <p:cNvPr id="1215" name="Google Shape;1215;g255b6f81a04_0_569"/>
              <p:cNvGrpSpPr/>
              <p:nvPr/>
            </p:nvGrpSpPr>
            <p:grpSpPr>
              <a:xfrm>
                <a:off x="6937703" y="6209704"/>
                <a:ext cx="1171693" cy="398530"/>
                <a:chOff x="6937408" y="6209704"/>
                <a:chExt cx="1604400" cy="398530"/>
              </a:xfrm>
            </p:grpSpPr>
            <p:sp>
              <p:nvSpPr>
                <p:cNvPr id="1216" name="Google Shape;1216;g255b6f81a04_0_569"/>
                <p:cNvSpPr/>
                <p:nvPr/>
              </p:nvSpPr>
              <p:spPr>
                <a:xfrm>
                  <a:off x="6937408" y="6209704"/>
                  <a:ext cx="1604400" cy="2538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72175" tIns="36075" rIns="72175" bIns="36075" anchor="t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829">
                      <a:solidFill>
                        <a:srgbClr val="1B3139"/>
                      </a:solidFill>
                      <a:latin typeface="DM Sans"/>
                      <a:ea typeface="DM Sans"/>
                      <a:cs typeface="DM Sans"/>
                      <a:sym typeface="DM Sans"/>
                    </a:rPr>
                    <a:t>Unity Catalog </a:t>
                  </a:r>
                  <a:endParaRPr sz="829">
                    <a:solidFill>
                      <a:srgbClr val="1B3139"/>
                    </a:solidFill>
                    <a:latin typeface="DM Sans"/>
                    <a:ea typeface="DM Sans"/>
                    <a:cs typeface="DM Sans"/>
                    <a:sym typeface="DM Sans"/>
                  </a:endParaRPr>
                </a:p>
              </p:txBody>
            </p:sp>
            <p:sp>
              <p:nvSpPr>
                <p:cNvPr id="1217" name="Google Shape;1217;g255b6f81a04_0_569"/>
                <p:cNvSpPr/>
                <p:nvPr/>
              </p:nvSpPr>
              <p:spPr>
                <a:xfrm>
                  <a:off x="6937408" y="6392834"/>
                  <a:ext cx="1604400" cy="2154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72175" tIns="36075" rIns="72175" bIns="36075" anchor="t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632" i="1">
                      <a:solidFill>
                        <a:srgbClr val="1B3139"/>
                      </a:solidFill>
                      <a:latin typeface="DM Sans"/>
                      <a:ea typeface="DM Sans"/>
                      <a:cs typeface="DM Sans"/>
                      <a:sym typeface="DM Sans"/>
                    </a:rPr>
                    <a:t>For Governance</a:t>
                  </a:r>
                  <a:endParaRPr sz="632" i="1">
                    <a:solidFill>
                      <a:srgbClr val="1B3139"/>
                    </a:solidFill>
                    <a:latin typeface="DM Sans"/>
                    <a:ea typeface="DM Sans"/>
                    <a:cs typeface="DM Sans"/>
                    <a:sym typeface="DM Sans"/>
                  </a:endParaRPr>
                </a:p>
              </p:txBody>
            </p:sp>
          </p:grpSp>
        </p:grpSp>
      </p:grpSp>
      <p:grpSp>
        <p:nvGrpSpPr>
          <p:cNvPr id="1218" name="Google Shape;1218;g255b6f81a04_0_569"/>
          <p:cNvGrpSpPr/>
          <p:nvPr/>
        </p:nvGrpSpPr>
        <p:grpSpPr>
          <a:xfrm>
            <a:off x="3486548" y="3105177"/>
            <a:ext cx="849469" cy="611693"/>
            <a:chOff x="2820140" y="2513357"/>
            <a:chExt cx="1004100" cy="699078"/>
          </a:xfrm>
        </p:grpSpPr>
        <p:pic>
          <p:nvPicPr>
            <p:cNvPr id="1219" name="Google Shape;1219;g255b6f81a04_0_569" descr="Icon&#10;&#10;Description automatically generated"/>
            <p:cNvPicPr preferRelativeResize="0"/>
            <p:nvPr/>
          </p:nvPicPr>
          <p:blipFill rotWithShape="1">
            <a:blip r:embed="rId28">
              <a:alphaModFix/>
            </a:blip>
            <a:srcRect/>
            <a:stretch/>
          </p:blipFill>
          <p:spPr>
            <a:xfrm>
              <a:off x="3087621" y="2513357"/>
              <a:ext cx="503359" cy="46177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20" name="Google Shape;1220;g255b6f81a04_0_569"/>
            <p:cNvSpPr txBox="1"/>
            <p:nvPr/>
          </p:nvSpPr>
          <p:spPr>
            <a:xfrm>
              <a:off x="2820140" y="2906735"/>
              <a:ext cx="1004100" cy="30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175" tIns="36075" rIns="72175" bIns="36075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32">
                  <a:solidFill>
                    <a:srgbClr val="1B3139"/>
                  </a:solidFill>
                  <a:latin typeface="DM Sans"/>
                  <a:ea typeface="DM Sans"/>
                  <a:cs typeface="DM Sans"/>
                  <a:sym typeface="DM Sans"/>
                </a:rPr>
                <a:t>Continuous </a:t>
              </a:r>
              <a:endParaRPr sz="142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32">
                  <a:solidFill>
                    <a:srgbClr val="1B3139"/>
                  </a:solidFill>
                  <a:latin typeface="DM Sans"/>
                  <a:ea typeface="DM Sans"/>
                  <a:cs typeface="DM Sans"/>
                  <a:sym typeface="DM Sans"/>
                </a:rPr>
                <a:t>Ingestion</a:t>
              </a:r>
              <a:endParaRPr sz="632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21" name="Google Shape;1221;g255b6f81a04_0_569"/>
          <p:cNvGrpSpPr/>
          <p:nvPr/>
        </p:nvGrpSpPr>
        <p:grpSpPr>
          <a:xfrm>
            <a:off x="4136685" y="3091654"/>
            <a:ext cx="986774" cy="560074"/>
            <a:chOff x="3615432" y="2512161"/>
            <a:chExt cx="1166400" cy="640085"/>
          </a:xfrm>
        </p:grpSpPr>
        <p:sp>
          <p:nvSpPr>
            <p:cNvPr id="1222" name="Google Shape;1222;g255b6f81a04_0_569"/>
            <p:cNvSpPr/>
            <p:nvPr/>
          </p:nvSpPr>
          <p:spPr>
            <a:xfrm>
              <a:off x="3615432" y="3038846"/>
              <a:ext cx="1166400" cy="113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175" tIns="36075" rIns="72175" bIns="360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32">
                  <a:solidFill>
                    <a:srgbClr val="1B3139"/>
                  </a:solidFill>
                  <a:latin typeface="DM Sans"/>
                  <a:ea typeface="DM Sans"/>
                  <a:cs typeface="DM Sans"/>
                  <a:sym typeface="DM Sans"/>
                </a:rPr>
                <a:t>Data Transformation &amp;. Quality</a:t>
              </a:r>
              <a:endParaRPr sz="632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  <p:pic>
          <p:nvPicPr>
            <p:cNvPr id="1223" name="Google Shape;1223;g255b6f81a04_0_569"/>
            <p:cNvPicPr preferRelativeResize="0"/>
            <p:nvPr/>
          </p:nvPicPr>
          <p:blipFill rotWithShape="1">
            <a:blip r:embed="rId29">
              <a:alphaModFix/>
            </a:blip>
            <a:srcRect/>
            <a:stretch/>
          </p:blipFill>
          <p:spPr>
            <a:xfrm>
              <a:off x="3979482" y="2512161"/>
              <a:ext cx="468559" cy="494451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pic>
      </p:grpSp>
      <p:sp>
        <p:nvSpPr>
          <p:cNvPr id="1224" name="Google Shape;1224;g255b6f81a04_0_569"/>
          <p:cNvSpPr/>
          <p:nvPr/>
        </p:nvSpPr>
        <p:spPr>
          <a:xfrm>
            <a:off x="5041272" y="3511693"/>
            <a:ext cx="665400" cy="1755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2175" tIns="36075" rIns="72175" bIns="360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32">
                <a:solidFill>
                  <a:srgbClr val="1B3139"/>
                </a:solidFill>
                <a:latin typeface="DM Sans"/>
                <a:ea typeface="DM Sans"/>
                <a:cs typeface="DM Sans"/>
                <a:sym typeface="DM Sans"/>
              </a:rPr>
              <a:t>Enhanced Auto Scaling</a:t>
            </a:r>
            <a:endParaRPr sz="632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225" name="Google Shape;1225;g255b6f81a04_0_569"/>
          <p:cNvPicPr preferRelativeResize="0"/>
          <p:nvPr/>
        </p:nvPicPr>
        <p:blipFill rotWithShape="1">
          <a:blip r:embed="rId30">
            <a:alphaModFix/>
          </a:blip>
          <a:srcRect/>
          <a:stretch/>
        </p:blipFill>
        <p:spPr>
          <a:xfrm>
            <a:off x="5120960" y="3080633"/>
            <a:ext cx="456262" cy="41867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26" name="Google Shape;1226;g255b6f81a04_0_569"/>
          <p:cNvGrpSpPr/>
          <p:nvPr/>
        </p:nvGrpSpPr>
        <p:grpSpPr>
          <a:xfrm>
            <a:off x="6520305" y="3382158"/>
            <a:ext cx="2352567" cy="534729"/>
            <a:chOff x="6146531" y="2920691"/>
            <a:chExt cx="2780812" cy="611119"/>
          </a:xfrm>
        </p:grpSpPr>
        <p:pic>
          <p:nvPicPr>
            <p:cNvPr id="1227" name="Google Shape;1227;g255b6f81a04_0_569"/>
            <p:cNvPicPr preferRelativeResize="0"/>
            <p:nvPr/>
          </p:nvPicPr>
          <p:blipFill rotWithShape="1">
            <a:blip r:embed="rId31">
              <a:alphaModFix/>
            </a:blip>
            <a:srcRect/>
            <a:stretch/>
          </p:blipFill>
          <p:spPr>
            <a:xfrm>
              <a:off x="8169030" y="2920691"/>
              <a:ext cx="438913" cy="39318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28" name="Google Shape;1228;g255b6f81a04_0_569"/>
            <p:cNvSpPr/>
            <p:nvPr/>
          </p:nvSpPr>
          <p:spPr>
            <a:xfrm>
              <a:off x="7998243" y="3391335"/>
              <a:ext cx="929100" cy="137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175" tIns="36075" rIns="72175" bIns="360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32">
                  <a:solidFill>
                    <a:srgbClr val="1B3139"/>
                  </a:solidFill>
                  <a:latin typeface="DM Sans"/>
                  <a:ea typeface="DM Sans"/>
                  <a:cs typeface="DM Sans"/>
                  <a:sym typeface="DM Sans"/>
                </a:rPr>
                <a:t>Analytics / Dashboarding</a:t>
              </a:r>
              <a:endParaRPr sz="632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1229" name="Google Shape;1229;g255b6f81a04_0_569"/>
            <p:cNvSpPr/>
            <p:nvPr/>
          </p:nvSpPr>
          <p:spPr>
            <a:xfrm>
              <a:off x="6146531" y="3350610"/>
              <a:ext cx="876300" cy="18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175" tIns="36075" rIns="72175" bIns="360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32">
                  <a:solidFill>
                    <a:srgbClr val="1B3139"/>
                  </a:solidFill>
                  <a:latin typeface="DM Sans"/>
                  <a:ea typeface="DM Sans"/>
                  <a:cs typeface="DM Sans"/>
                  <a:sym typeface="DM Sans"/>
                </a:rPr>
                <a:t>Data Enrichment</a:t>
              </a:r>
              <a:endParaRPr sz="632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  <p:pic>
          <p:nvPicPr>
            <p:cNvPr id="1230" name="Google Shape;1230;g255b6f81a04_0_569"/>
            <p:cNvPicPr preferRelativeResize="0"/>
            <p:nvPr/>
          </p:nvPicPr>
          <p:blipFill rotWithShape="1">
            <a:blip r:embed="rId32">
              <a:alphaModFix/>
            </a:blip>
            <a:srcRect/>
            <a:stretch/>
          </p:blipFill>
          <p:spPr>
            <a:xfrm>
              <a:off x="6353017" y="2927359"/>
              <a:ext cx="445750" cy="39319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31" name="Google Shape;1231;g255b6f81a04_0_569"/>
            <p:cNvSpPr/>
            <p:nvPr/>
          </p:nvSpPr>
          <p:spPr>
            <a:xfrm>
              <a:off x="7082477" y="3363629"/>
              <a:ext cx="857100" cy="154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175" tIns="36075" rIns="72175" bIns="360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32">
                  <a:solidFill>
                    <a:srgbClr val="1B3139"/>
                  </a:solidFill>
                  <a:latin typeface="DM Sans"/>
                  <a:ea typeface="DM Sans"/>
                  <a:cs typeface="DM Sans"/>
                  <a:sym typeface="DM Sans"/>
                </a:rPr>
                <a:t>Business Aggregates</a:t>
              </a:r>
              <a:endParaRPr sz="632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  <p:pic>
          <p:nvPicPr>
            <p:cNvPr id="1232" name="Google Shape;1232;g255b6f81a04_0_569"/>
            <p:cNvPicPr preferRelativeResize="0"/>
            <p:nvPr/>
          </p:nvPicPr>
          <p:blipFill rotWithShape="1">
            <a:blip r:embed="rId33">
              <a:alphaModFix/>
            </a:blip>
            <a:srcRect/>
            <a:stretch/>
          </p:blipFill>
          <p:spPr>
            <a:xfrm>
              <a:off x="7293775" y="2950580"/>
              <a:ext cx="434504" cy="39221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233" name="Google Shape;1233;g255b6f81a04_0_569"/>
          <p:cNvPicPr preferRelativeResize="0"/>
          <p:nvPr/>
        </p:nvPicPr>
        <p:blipFill rotWithShape="1">
          <a:blip r:embed="rId34">
            <a:alphaModFix/>
          </a:blip>
          <a:srcRect/>
          <a:stretch/>
        </p:blipFill>
        <p:spPr>
          <a:xfrm>
            <a:off x="5111398" y="3738996"/>
            <a:ext cx="462476" cy="438904"/>
          </a:xfrm>
          <a:prstGeom prst="rect">
            <a:avLst/>
          </a:prstGeom>
          <a:noFill/>
          <a:ln>
            <a:noFill/>
          </a:ln>
        </p:spPr>
      </p:pic>
      <p:sp>
        <p:nvSpPr>
          <p:cNvPr id="1234" name="Google Shape;1234;g255b6f81a04_0_569"/>
          <p:cNvSpPr txBox="1"/>
          <p:nvPr/>
        </p:nvSpPr>
        <p:spPr>
          <a:xfrm>
            <a:off x="6695826" y="2513875"/>
            <a:ext cx="2074500" cy="397800"/>
          </a:xfrm>
          <a:prstGeom prst="rect">
            <a:avLst/>
          </a:prstGeom>
          <a:solidFill>
            <a:srgbClr val="EEEDE9"/>
          </a:solidFill>
          <a:ln w="9525" cap="flat" cmpd="sng">
            <a:solidFill>
              <a:srgbClr val="1B313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2175" tIns="36075" rIns="72175" bIns="360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11">
                <a:solidFill>
                  <a:srgbClr val="1B3139"/>
                </a:solidFill>
                <a:latin typeface="DM Sans"/>
                <a:ea typeface="DM Sans"/>
                <a:cs typeface="DM Sans"/>
                <a:sym typeface="DM Sans"/>
              </a:rPr>
              <a:t>Real-Time Analytics with </a:t>
            </a:r>
            <a:endParaRPr sz="142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rgbClr val="1B3139"/>
                </a:solidFill>
                <a:latin typeface="DM Sans"/>
                <a:ea typeface="DM Sans"/>
                <a:cs typeface="DM Sans"/>
                <a:sym typeface="DM Sans"/>
              </a:rPr>
              <a:t>Databricks SQL</a:t>
            </a:r>
            <a:endParaRPr sz="1400" b="1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235" name="Google Shape;1235;g255b6f81a04_0_569"/>
          <p:cNvSpPr txBox="1"/>
          <p:nvPr/>
        </p:nvSpPr>
        <p:spPr>
          <a:xfrm>
            <a:off x="5112378" y="4652507"/>
            <a:ext cx="2171400" cy="328200"/>
          </a:xfrm>
          <a:prstGeom prst="rect">
            <a:avLst/>
          </a:prstGeom>
          <a:solidFill>
            <a:srgbClr val="EEEDE9"/>
          </a:solidFill>
          <a:ln w="9525" cap="flat" cmpd="sng">
            <a:solidFill>
              <a:srgbClr val="1B313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2175" tIns="36075" rIns="72175" bIns="360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11">
                <a:solidFill>
                  <a:srgbClr val="1B3139"/>
                </a:solidFill>
                <a:latin typeface="DM Sans"/>
                <a:ea typeface="DM Sans"/>
                <a:cs typeface="DM Sans"/>
                <a:sym typeface="DM Sans"/>
              </a:rPr>
              <a:t>Real-Time Applications with </a:t>
            </a:r>
            <a:endParaRPr sz="142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47" b="1">
                <a:solidFill>
                  <a:srgbClr val="1B3139"/>
                </a:solidFill>
                <a:latin typeface="DM Sans"/>
                <a:ea typeface="DM Sans"/>
                <a:cs typeface="DM Sans"/>
                <a:sym typeface="DM Sans"/>
              </a:rPr>
              <a:t>Spark Structured Streaming </a:t>
            </a:r>
            <a:endParaRPr sz="947" b="1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1236" name="Google Shape;1236;g255b6f81a04_0_569"/>
          <p:cNvCxnSpPr/>
          <p:nvPr/>
        </p:nvCxnSpPr>
        <p:spPr>
          <a:xfrm>
            <a:off x="4102311" y="5155610"/>
            <a:ext cx="1403100" cy="1200"/>
          </a:xfrm>
          <a:prstGeom prst="straightConnector1">
            <a:avLst/>
          </a:prstGeom>
          <a:noFill/>
          <a:ln w="9525" cap="flat" cmpd="sng">
            <a:solidFill>
              <a:srgbClr val="1B3139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237" name="Google Shape;1237;g255b6f81a04_0_569" descr="Icon&#10;&#10;Description automatically generated"/>
          <p:cNvPicPr preferRelativeResize="0"/>
          <p:nvPr/>
        </p:nvPicPr>
        <p:blipFill rotWithShape="1">
          <a:blip r:embed="rId35">
            <a:alphaModFix/>
          </a:blip>
          <a:srcRect/>
          <a:stretch/>
        </p:blipFill>
        <p:spPr>
          <a:xfrm>
            <a:off x="8274813" y="4910723"/>
            <a:ext cx="416693" cy="440888"/>
          </a:xfrm>
          <a:prstGeom prst="rect">
            <a:avLst/>
          </a:prstGeom>
          <a:noFill/>
          <a:ln>
            <a:noFill/>
          </a:ln>
        </p:spPr>
      </p:pic>
      <p:sp>
        <p:nvSpPr>
          <p:cNvPr id="1238" name="Google Shape;1238;g255b6f81a04_0_569"/>
          <p:cNvSpPr txBox="1"/>
          <p:nvPr/>
        </p:nvSpPr>
        <p:spPr>
          <a:xfrm>
            <a:off x="8145512" y="5264417"/>
            <a:ext cx="708000" cy="29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175" tIns="36075" rIns="72175" bIns="360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11">
                <a:solidFill>
                  <a:srgbClr val="1B3139"/>
                </a:solidFill>
                <a:latin typeface="DM Sans"/>
                <a:ea typeface="DM Sans"/>
                <a:cs typeface="DM Sans"/>
                <a:sym typeface="DM Sans"/>
              </a:rPr>
              <a:t>Streaming Connectors</a:t>
            </a:r>
            <a:endParaRPr sz="71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39" name="Google Shape;1239;g255b6f81a04_0_569"/>
          <p:cNvCxnSpPr/>
          <p:nvPr/>
        </p:nvCxnSpPr>
        <p:spPr>
          <a:xfrm>
            <a:off x="6884657" y="5155616"/>
            <a:ext cx="1357800" cy="0"/>
          </a:xfrm>
          <a:prstGeom prst="straightConnector1">
            <a:avLst/>
          </a:prstGeom>
          <a:noFill/>
          <a:ln w="9525" cap="flat" cmpd="sng">
            <a:solidFill>
              <a:srgbClr val="1B313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40" name="Google Shape;1240;g255b6f81a04_0_569"/>
          <p:cNvCxnSpPr>
            <a:stCxn id="1141" idx="3"/>
            <a:endCxn id="1145" idx="0"/>
          </p:cNvCxnSpPr>
          <p:nvPr/>
        </p:nvCxnSpPr>
        <p:spPr>
          <a:xfrm>
            <a:off x="4121465" y="5155631"/>
            <a:ext cx="713700" cy="294000"/>
          </a:xfrm>
          <a:prstGeom prst="curvedConnector2">
            <a:avLst/>
          </a:prstGeom>
          <a:noFill/>
          <a:ln w="9525" cap="flat" cmpd="sng">
            <a:solidFill>
              <a:srgbClr val="192F37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241" name="Google Shape;1241;g255b6f81a04_0_569"/>
          <p:cNvGrpSpPr/>
          <p:nvPr/>
        </p:nvGrpSpPr>
        <p:grpSpPr>
          <a:xfrm>
            <a:off x="5531860" y="1733953"/>
            <a:ext cx="1411356" cy="408321"/>
            <a:chOff x="4928735" y="1264760"/>
            <a:chExt cx="1668269" cy="466652"/>
          </a:xfrm>
        </p:grpSpPr>
        <p:pic>
          <p:nvPicPr>
            <p:cNvPr id="1242" name="Google Shape;1242;g255b6f81a04_0_569"/>
            <p:cNvPicPr preferRelativeResize="0"/>
            <p:nvPr/>
          </p:nvPicPr>
          <p:blipFill rotWithShape="1">
            <a:blip r:embed="rId36">
              <a:alphaModFix/>
            </a:blip>
            <a:srcRect/>
            <a:stretch/>
          </p:blipFill>
          <p:spPr>
            <a:xfrm>
              <a:off x="4928735" y="1264760"/>
              <a:ext cx="1550663" cy="25031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43" name="Google Shape;1243;g255b6f81a04_0_569"/>
            <p:cNvSpPr txBox="1"/>
            <p:nvPr/>
          </p:nvSpPr>
          <p:spPr>
            <a:xfrm>
              <a:off x="5033104" y="1495612"/>
              <a:ext cx="1563900" cy="23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175" tIns="36075" rIns="72175" bIns="36075" anchor="ctr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68" b="1">
                  <a:solidFill>
                    <a:srgbClr val="1B3139"/>
                  </a:solidFill>
                  <a:latin typeface="DM Sans"/>
                  <a:ea typeface="DM Sans"/>
                  <a:cs typeface="DM Sans"/>
                  <a:sym typeface="DM Sans"/>
                </a:rPr>
                <a:t>Lakehouse Platform</a:t>
              </a:r>
              <a:endParaRPr sz="868" b="1">
                <a:solidFill>
                  <a:srgbClr val="1B3139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cxnSp>
        <p:nvCxnSpPr>
          <p:cNvPr id="1244" name="Google Shape;1244;g255b6f81a04_0_569"/>
          <p:cNvCxnSpPr/>
          <p:nvPr/>
        </p:nvCxnSpPr>
        <p:spPr>
          <a:xfrm flipH="1">
            <a:off x="7426982" y="5154276"/>
            <a:ext cx="797700" cy="294000"/>
          </a:xfrm>
          <a:prstGeom prst="curvedConnector2">
            <a:avLst/>
          </a:prstGeom>
          <a:noFill/>
          <a:ln w="9525" cap="flat" cmpd="sng">
            <a:solidFill>
              <a:srgbClr val="192F37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45" name="Google Shape;1245;g255b6f81a04_0_569"/>
          <p:cNvSpPr/>
          <p:nvPr/>
        </p:nvSpPr>
        <p:spPr>
          <a:xfrm>
            <a:off x="3486247" y="2220770"/>
            <a:ext cx="5549700" cy="225000"/>
          </a:xfrm>
          <a:prstGeom prst="rect">
            <a:avLst/>
          </a:prstGeom>
          <a:noFill/>
          <a:ln w="12700" cap="flat" cmpd="sng">
            <a:solidFill>
              <a:srgbClr val="1B313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2175" tIns="36075" rIns="72175" bIns="360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68" b="1">
                <a:solidFill>
                  <a:srgbClr val="1B3139"/>
                </a:solidFill>
                <a:latin typeface="DM Sans"/>
                <a:ea typeface="DM Sans"/>
                <a:cs typeface="DM Sans"/>
                <a:sym typeface="DM Sans"/>
              </a:rPr>
              <a:t>Databricks Workflows </a:t>
            </a:r>
            <a:r>
              <a:rPr lang="en" sz="711" i="1">
                <a:solidFill>
                  <a:srgbClr val="1B3139"/>
                </a:solidFill>
                <a:latin typeface="DM Sans"/>
                <a:ea typeface="DM Sans"/>
                <a:cs typeface="DM Sans"/>
                <a:sym typeface="DM Sans"/>
              </a:rPr>
              <a:t>for End to End Orchestration</a:t>
            </a:r>
            <a:endParaRPr sz="868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46" name="Google Shape;1246;g255b6f81a04_0_569"/>
          <p:cNvGrpSpPr/>
          <p:nvPr/>
        </p:nvGrpSpPr>
        <p:grpSpPr>
          <a:xfrm>
            <a:off x="6305242" y="5788189"/>
            <a:ext cx="1357754" cy="440304"/>
            <a:chOff x="7263498" y="7340267"/>
            <a:chExt cx="1720200" cy="557700"/>
          </a:xfrm>
        </p:grpSpPr>
        <p:sp>
          <p:nvSpPr>
            <p:cNvPr id="1247" name="Google Shape;1247;g255b6f81a04_0_569"/>
            <p:cNvSpPr/>
            <p:nvPr/>
          </p:nvSpPr>
          <p:spPr>
            <a:xfrm>
              <a:off x="7263498" y="7340267"/>
              <a:ext cx="1720200" cy="557700"/>
            </a:xfrm>
            <a:prstGeom prst="rect">
              <a:avLst/>
            </a:prstGeom>
            <a:solidFill>
              <a:srgbClr val="F9F7F4"/>
            </a:solidFill>
            <a:ln w="19050" cap="flat" cmpd="sng">
              <a:solidFill>
                <a:srgbClr val="1B313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72175" tIns="36075" rIns="72175" bIns="360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2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248" name="Google Shape;1248;g255b6f81a04_0_569"/>
            <p:cNvPicPr preferRelativeResize="0"/>
            <p:nvPr/>
          </p:nvPicPr>
          <p:blipFill rotWithShape="1">
            <a:blip r:embed="rId37">
              <a:alphaModFix/>
            </a:blip>
            <a:srcRect/>
            <a:stretch/>
          </p:blipFill>
          <p:spPr>
            <a:xfrm>
              <a:off x="7498525" y="7340270"/>
              <a:ext cx="1250150" cy="53255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249" name="Google Shape;1249;g255b6f81a04_0_569" descr="A picture containing screenshot, graphics, colorfulness, lin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11267" r="11560"/>
          <a:stretch/>
        </p:blipFill>
        <p:spPr>
          <a:xfrm>
            <a:off x="5777409" y="3300776"/>
            <a:ext cx="679868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0" name="Google Shape;1250;g255b6f81a04_0_569" descr="A picture containing screenshot, graphics, colorfulness, lin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11267" r="11560"/>
          <a:stretch/>
        </p:blipFill>
        <p:spPr>
          <a:xfrm>
            <a:off x="2052911" y="2310632"/>
            <a:ext cx="226479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1" name="Google Shape;1251;g255b6f81a04_0_569" descr="A picture containing screenshot, graphics, colorfulness, lin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11267" r="11560"/>
          <a:stretch/>
        </p:blipFill>
        <p:spPr>
          <a:xfrm>
            <a:off x="2037232" y="4570945"/>
            <a:ext cx="226479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2" name="Google Shape;1252;g255b6f81a04_0_569" descr="A picture containing screenshot, graphics, colorfulness, lin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11267" r="11560"/>
          <a:stretch/>
        </p:blipFill>
        <p:spPr>
          <a:xfrm>
            <a:off x="3175809" y="2749677"/>
            <a:ext cx="326097" cy="17686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3" name="Google Shape;1253;g255b6f81a04_0_569" descr="A picture containing screenshot, graphics, colorfulness, lin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11267" r="11560"/>
          <a:stretch/>
        </p:blipFill>
        <p:spPr>
          <a:xfrm>
            <a:off x="3167527" y="4891510"/>
            <a:ext cx="331739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4" name="Google Shape;1254;g255b6f81a04_0_569"/>
          <p:cNvPicPr preferRelativeResize="0"/>
          <p:nvPr/>
        </p:nvPicPr>
        <p:blipFill>
          <a:blip r:embed="rId38">
            <a:alphaModFix amt="70000"/>
          </a:blip>
          <a:stretch>
            <a:fillRect/>
          </a:stretch>
        </p:blipFill>
        <p:spPr>
          <a:xfrm>
            <a:off x="3293892" y="1622671"/>
            <a:ext cx="5975350" cy="838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5" name="Google Shape;1255;g255b6f81a04_0_569"/>
          <p:cNvPicPr preferRelativeResize="0"/>
          <p:nvPr/>
        </p:nvPicPr>
        <p:blipFill>
          <a:blip r:embed="rId38">
            <a:alphaModFix amt="70000"/>
          </a:blip>
          <a:stretch>
            <a:fillRect/>
          </a:stretch>
        </p:blipFill>
        <p:spPr>
          <a:xfrm>
            <a:off x="3224925" y="4629129"/>
            <a:ext cx="5975350" cy="17686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56" name="Google Shape;1256;g255b6f81a04_0_569"/>
          <p:cNvGrpSpPr/>
          <p:nvPr/>
        </p:nvGrpSpPr>
        <p:grpSpPr>
          <a:xfrm>
            <a:off x="10097452" y="2770616"/>
            <a:ext cx="725100" cy="567250"/>
            <a:chOff x="10097452" y="2770616"/>
            <a:chExt cx="725100" cy="567250"/>
          </a:xfrm>
        </p:grpSpPr>
        <p:pic>
          <p:nvPicPr>
            <p:cNvPr id="1257" name="Google Shape;1257;g255b6f81a04_0_569"/>
            <p:cNvPicPr preferRelativeResize="0"/>
            <p:nvPr/>
          </p:nvPicPr>
          <p:blipFill>
            <a:blip r:embed="rId39">
              <a:alphaModFix/>
            </a:blip>
            <a:stretch>
              <a:fillRect/>
            </a:stretch>
          </p:blipFill>
          <p:spPr>
            <a:xfrm>
              <a:off x="10249350" y="2770616"/>
              <a:ext cx="420000" cy="40159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58" name="Google Shape;1258;g255b6f81a04_0_569"/>
            <p:cNvSpPr/>
            <p:nvPr/>
          </p:nvSpPr>
          <p:spPr>
            <a:xfrm>
              <a:off x="10097452" y="3202266"/>
              <a:ext cx="725100" cy="13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175" tIns="36075" rIns="72175" bIns="360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32">
                  <a:solidFill>
                    <a:srgbClr val="1B3139"/>
                  </a:solidFill>
                  <a:latin typeface="DM Sans"/>
                  <a:ea typeface="DM Sans"/>
                  <a:cs typeface="DM Sans"/>
                  <a:sym typeface="DM Sans"/>
                </a:rPr>
                <a:t>Power BI</a:t>
              </a:r>
              <a:endParaRPr sz="1032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grpSp>
        <p:nvGrpSpPr>
          <p:cNvPr id="1259" name="Google Shape;1259;g255b6f81a04_0_569"/>
          <p:cNvGrpSpPr/>
          <p:nvPr/>
        </p:nvGrpSpPr>
        <p:grpSpPr>
          <a:xfrm>
            <a:off x="10097452" y="3989816"/>
            <a:ext cx="725100" cy="567250"/>
            <a:chOff x="10097452" y="2770616"/>
            <a:chExt cx="725100" cy="567250"/>
          </a:xfrm>
        </p:grpSpPr>
        <p:pic>
          <p:nvPicPr>
            <p:cNvPr id="1260" name="Google Shape;1260;g255b6f81a04_0_569"/>
            <p:cNvPicPr preferRelativeResize="0"/>
            <p:nvPr/>
          </p:nvPicPr>
          <p:blipFill>
            <a:blip r:embed="rId39">
              <a:alphaModFix/>
            </a:blip>
            <a:stretch>
              <a:fillRect/>
            </a:stretch>
          </p:blipFill>
          <p:spPr>
            <a:xfrm>
              <a:off x="10249350" y="2770616"/>
              <a:ext cx="420000" cy="40159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61" name="Google Shape;1261;g255b6f81a04_0_569"/>
            <p:cNvSpPr/>
            <p:nvPr/>
          </p:nvSpPr>
          <p:spPr>
            <a:xfrm>
              <a:off x="10097452" y="3202266"/>
              <a:ext cx="725100" cy="13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175" tIns="36075" rIns="72175" bIns="360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32">
                  <a:solidFill>
                    <a:srgbClr val="1B3139"/>
                  </a:solidFill>
                  <a:latin typeface="DM Sans"/>
                  <a:ea typeface="DM Sans"/>
                  <a:cs typeface="DM Sans"/>
                  <a:sym typeface="DM Sans"/>
                </a:rPr>
                <a:t>Power BI</a:t>
              </a:r>
              <a:endParaRPr sz="1032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grpSp>
        <p:nvGrpSpPr>
          <p:cNvPr id="1262" name="Google Shape;1262;g255b6f81a04_0_569"/>
          <p:cNvGrpSpPr/>
          <p:nvPr/>
        </p:nvGrpSpPr>
        <p:grpSpPr>
          <a:xfrm>
            <a:off x="10097452" y="5209016"/>
            <a:ext cx="725100" cy="567250"/>
            <a:chOff x="10097452" y="2770616"/>
            <a:chExt cx="725100" cy="567250"/>
          </a:xfrm>
        </p:grpSpPr>
        <p:pic>
          <p:nvPicPr>
            <p:cNvPr id="1263" name="Google Shape;1263;g255b6f81a04_0_569"/>
            <p:cNvPicPr preferRelativeResize="0"/>
            <p:nvPr/>
          </p:nvPicPr>
          <p:blipFill>
            <a:blip r:embed="rId39">
              <a:alphaModFix/>
            </a:blip>
            <a:stretch>
              <a:fillRect/>
            </a:stretch>
          </p:blipFill>
          <p:spPr>
            <a:xfrm>
              <a:off x="10249350" y="2770616"/>
              <a:ext cx="420000" cy="40159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64" name="Google Shape;1264;g255b6f81a04_0_569"/>
            <p:cNvSpPr/>
            <p:nvPr/>
          </p:nvSpPr>
          <p:spPr>
            <a:xfrm>
              <a:off x="10097452" y="3202266"/>
              <a:ext cx="725100" cy="13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175" tIns="36075" rIns="72175" bIns="360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32">
                  <a:solidFill>
                    <a:srgbClr val="1B3139"/>
                  </a:solidFill>
                  <a:latin typeface="DM Sans"/>
                  <a:ea typeface="DM Sans"/>
                  <a:cs typeface="DM Sans"/>
                  <a:sym typeface="DM Sans"/>
                </a:rPr>
                <a:t>Power BI</a:t>
              </a:r>
              <a:endParaRPr sz="1032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pic>
        <p:nvPicPr>
          <p:cNvPr id="1265" name="Google Shape;1265;g255b6f81a04_0_569"/>
          <p:cNvPicPr preferRelativeResize="0"/>
          <p:nvPr/>
        </p:nvPicPr>
        <p:blipFill>
          <a:blip r:embed="rId38">
            <a:alphaModFix amt="70000"/>
          </a:blip>
          <a:stretch>
            <a:fillRect/>
          </a:stretch>
        </p:blipFill>
        <p:spPr>
          <a:xfrm>
            <a:off x="9200075" y="3499300"/>
            <a:ext cx="2352576" cy="2642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6" name="Google Shape;1266;g255b6f81a04_0_569"/>
          <p:cNvPicPr preferRelativeResize="0"/>
          <p:nvPr/>
        </p:nvPicPr>
        <p:blipFill>
          <a:blip r:embed="rId38">
            <a:alphaModFix amt="70000"/>
          </a:blip>
          <a:stretch>
            <a:fillRect/>
          </a:stretch>
        </p:blipFill>
        <p:spPr>
          <a:xfrm>
            <a:off x="591775" y="1688450"/>
            <a:ext cx="8677476" cy="4318801"/>
          </a:xfrm>
          <a:prstGeom prst="rect">
            <a:avLst/>
          </a:prstGeom>
          <a:noFill/>
          <a:ln>
            <a:noFill/>
          </a:ln>
        </p:spPr>
      </p:pic>
      <p:sp>
        <p:nvSpPr>
          <p:cNvPr id="1267" name="Google Shape;1267;g255b6f81a04_0_569"/>
          <p:cNvSpPr/>
          <p:nvPr/>
        </p:nvSpPr>
        <p:spPr>
          <a:xfrm>
            <a:off x="7738050" y="1063750"/>
            <a:ext cx="4085100" cy="1024200"/>
          </a:xfrm>
          <a:prstGeom prst="wedgeRoundRectCallout">
            <a:avLst>
              <a:gd name="adj1" fmla="val 19634"/>
              <a:gd name="adj2" fmla="val 63625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 b="1">
                <a:solidFill>
                  <a:srgbClr val="1B3139"/>
                </a:solidFill>
                <a:latin typeface="DM Sans"/>
                <a:ea typeface="DM Sans"/>
                <a:cs typeface="DM Sans"/>
                <a:sym typeface="DM Sans"/>
              </a:rPr>
              <a:t>Direct Query dataset</a:t>
            </a:r>
            <a:endParaRPr b="1">
              <a:solidFill>
                <a:srgbClr val="1B3139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 b="1">
                <a:solidFill>
                  <a:srgbClr val="1B3139"/>
                </a:solidFill>
                <a:latin typeface="DM Sans"/>
                <a:ea typeface="DM Sans"/>
                <a:cs typeface="DM Sans"/>
                <a:sym typeface="DM Sans"/>
              </a:rPr>
              <a:t>Automatic Page Refresh turned on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" name="Google Shape;1413;g252dc651d21_0_312"/>
          <p:cNvSpPr txBox="1">
            <a:spLocks noGrp="1"/>
          </p:cNvSpPr>
          <p:nvPr>
            <p:ph type="title"/>
          </p:nvPr>
        </p:nvSpPr>
        <p:spPr>
          <a:xfrm>
            <a:off x="749043" y="535633"/>
            <a:ext cx="8875500" cy="5712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Databricks DLT</a:t>
            </a:r>
            <a:endParaRPr sz="2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Databricks SQL </a:t>
            </a:r>
            <a:endParaRPr sz="2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Power BI Direct Query </a:t>
            </a:r>
            <a:endParaRPr sz="2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2500"/>
              <a:t>Power BI Auto Page Refresh</a:t>
            </a:r>
            <a:endParaRPr sz="2100"/>
          </a:p>
          <a:p>
            <a:pPr marL="0" lvl="0" indent="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M Sans Medium"/>
              <a:buNone/>
            </a:pPr>
            <a:endParaRPr sz="2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0"/>
          </a:p>
        </p:txBody>
      </p:sp>
      <p:sp>
        <p:nvSpPr>
          <p:cNvPr id="1414" name="Google Shape;1414;g252dc651d21_0_312"/>
          <p:cNvSpPr txBox="1">
            <a:spLocks noGrp="1"/>
          </p:cNvSpPr>
          <p:nvPr>
            <p:ph type="sldNum" idx="12"/>
          </p:nvPr>
        </p:nvSpPr>
        <p:spPr>
          <a:xfrm>
            <a:off x="10863522" y="6351634"/>
            <a:ext cx="666300" cy="52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pic>
        <p:nvPicPr>
          <p:cNvPr id="1415" name="Google Shape;1415;g252dc651d21_0_3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56375" y="245850"/>
            <a:ext cx="6327548" cy="6327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7" name="Google Shape;1427;g24309fd7c70_2_137" descr="A picture containing screenshot, graphics, colorfulness, lin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11267" r="11560"/>
          <a:stretch/>
        </p:blipFill>
        <p:spPr>
          <a:xfrm>
            <a:off x="8959684" y="3814196"/>
            <a:ext cx="498682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8" name="Google Shape;1428;g24309fd7c70_2_137" descr="A picture containing screenshot, graphics, colorfulness, lin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11267" r="11560"/>
          <a:stretch/>
        </p:blipFill>
        <p:spPr>
          <a:xfrm>
            <a:off x="8959683" y="4891510"/>
            <a:ext cx="521493" cy="8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9" name="Google Shape;1429;g24309fd7c70_2_137" descr="A picture containing screenshot, graphics, colorfulness, lin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11267" r="11560"/>
          <a:stretch/>
        </p:blipFill>
        <p:spPr>
          <a:xfrm>
            <a:off x="8961018" y="2819749"/>
            <a:ext cx="518662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30" name="Google Shape;1430;g24309fd7c70_2_137"/>
          <p:cNvSpPr/>
          <p:nvPr/>
        </p:nvSpPr>
        <p:spPr>
          <a:xfrm>
            <a:off x="3360063" y="1688447"/>
            <a:ext cx="5808600" cy="4285800"/>
          </a:xfrm>
          <a:prstGeom prst="rect">
            <a:avLst/>
          </a:prstGeom>
          <a:noFill/>
          <a:ln w="19050" cap="flat" cmpd="sng">
            <a:solidFill>
              <a:srgbClr val="1B313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2175" tIns="36075" rIns="72175" bIns="360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21">
              <a:solidFill>
                <a:srgbClr val="F9F7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1" name="Google Shape;1431;g24309fd7c70_2_137"/>
          <p:cNvSpPr txBox="1">
            <a:spLocks noGrp="1"/>
          </p:cNvSpPr>
          <p:nvPr>
            <p:ph type="title"/>
          </p:nvPr>
        </p:nvSpPr>
        <p:spPr>
          <a:xfrm>
            <a:off x="1242660" y="535597"/>
            <a:ext cx="10147800" cy="5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DM Sans Medium"/>
              <a:buNone/>
            </a:pPr>
            <a:r>
              <a:rPr lang="en"/>
              <a:t>Scenario 2</a:t>
            </a:r>
            <a:endParaRPr/>
          </a:p>
        </p:txBody>
      </p:sp>
      <p:sp>
        <p:nvSpPr>
          <p:cNvPr id="1432" name="Google Shape;1432;g24309fd7c70_2_137"/>
          <p:cNvSpPr/>
          <p:nvPr/>
        </p:nvSpPr>
        <p:spPr>
          <a:xfrm>
            <a:off x="3514682" y="2757145"/>
            <a:ext cx="2252100" cy="1849200"/>
          </a:xfrm>
          <a:prstGeom prst="rect">
            <a:avLst/>
          </a:prstGeom>
          <a:noFill/>
          <a:ln w="9525" cap="flat" cmpd="sng">
            <a:solidFill>
              <a:srgbClr val="1B313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2175" tIns="36075" rIns="72175" bIns="360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21">
              <a:solidFill>
                <a:srgbClr val="F9F7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33" name="Google Shape;1433;g24309fd7c70_2_137"/>
          <p:cNvGrpSpPr/>
          <p:nvPr/>
        </p:nvGrpSpPr>
        <p:grpSpPr>
          <a:xfrm>
            <a:off x="9460139" y="2277320"/>
            <a:ext cx="1918776" cy="1139070"/>
            <a:chOff x="541324" y="2165544"/>
            <a:chExt cx="4263000" cy="1750800"/>
          </a:xfrm>
        </p:grpSpPr>
        <p:sp>
          <p:nvSpPr>
            <p:cNvPr id="1434" name="Google Shape;1434;g24309fd7c70_2_137"/>
            <p:cNvSpPr/>
            <p:nvPr/>
          </p:nvSpPr>
          <p:spPr>
            <a:xfrm>
              <a:off x="541324" y="2165544"/>
              <a:ext cx="4263000" cy="175080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rgbClr val="D9D7C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72175" tIns="36075" rIns="72175" bIns="360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29">
                <a:solidFill>
                  <a:srgbClr val="1B3139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1435" name="Google Shape;1435;g24309fd7c70_2_137"/>
            <p:cNvSpPr/>
            <p:nvPr/>
          </p:nvSpPr>
          <p:spPr>
            <a:xfrm>
              <a:off x="541324" y="2188297"/>
              <a:ext cx="4238700" cy="486900"/>
            </a:xfrm>
            <a:prstGeom prst="rect">
              <a:avLst/>
            </a:prstGeom>
            <a:solidFill>
              <a:srgbClr val="D9D7CE"/>
            </a:solidFill>
            <a:ln w="25400" cap="flat" cmpd="sng">
              <a:solidFill>
                <a:srgbClr val="D9D7C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72175" tIns="36075" rIns="72175" bIns="360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29">
                  <a:solidFill>
                    <a:srgbClr val="1B3139"/>
                  </a:solidFill>
                  <a:latin typeface="DM Sans"/>
                  <a:ea typeface="DM Sans"/>
                  <a:cs typeface="DM Sans"/>
                  <a:sym typeface="DM Sans"/>
                </a:rPr>
                <a:t>Direct Query + Auto Refresh</a:t>
              </a:r>
              <a:endParaRPr sz="829">
                <a:solidFill>
                  <a:srgbClr val="1B3139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grpSp>
        <p:nvGrpSpPr>
          <p:cNvPr id="1436" name="Google Shape;1436;g24309fd7c70_2_137"/>
          <p:cNvGrpSpPr/>
          <p:nvPr/>
        </p:nvGrpSpPr>
        <p:grpSpPr>
          <a:xfrm>
            <a:off x="9469162" y="3605768"/>
            <a:ext cx="1935925" cy="1024096"/>
            <a:chOff x="541324" y="2188297"/>
            <a:chExt cx="4301100" cy="1574080"/>
          </a:xfrm>
        </p:grpSpPr>
        <p:sp>
          <p:nvSpPr>
            <p:cNvPr id="1437" name="Google Shape;1437;g24309fd7c70_2_137"/>
            <p:cNvSpPr/>
            <p:nvPr/>
          </p:nvSpPr>
          <p:spPr>
            <a:xfrm>
              <a:off x="541324" y="2478377"/>
              <a:ext cx="4301100" cy="128400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rgbClr val="D9D7C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72175" tIns="36075" rIns="72175" bIns="360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29">
                <a:solidFill>
                  <a:srgbClr val="1B3139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1438" name="Google Shape;1438;g24309fd7c70_2_137"/>
            <p:cNvSpPr/>
            <p:nvPr/>
          </p:nvSpPr>
          <p:spPr>
            <a:xfrm>
              <a:off x="541324" y="2188297"/>
              <a:ext cx="4301100" cy="486900"/>
            </a:xfrm>
            <a:prstGeom prst="rect">
              <a:avLst/>
            </a:prstGeom>
            <a:solidFill>
              <a:srgbClr val="D9D7CE"/>
            </a:solidFill>
            <a:ln w="25400" cap="flat" cmpd="sng">
              <a:solidFill>
                <a:srgbClr val="D9D7C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72175" tIns="36075" rIns="72175" bIns="360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29">
                  <a:solidFill>
                    <a:srgbClr val="1B3139"/>
                  </a:solidFill>
                  <a:latin typeface="DM Sans"/>
                  <a:ea typeface="DM Sans"/>
                  <a:cs typeface="DM Sans"/>
                  <a:sym typeface="DM Sans"/>
                </a:rPr>
                <a:t>Composite Datasets</a:t>
              </a:r>
              <a:endParaRPr sz="829">
                <a:solidFill>
                  <a:srgbClr val="1B3139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pic>
        <p:nvPicPr>
          <p:cNvPr id="1439" name="Google Shape;1439;g24309fd7c70_2_137" descr="Icon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704773" y="4935187"/>
            <a:ext cx="416693" cy="440888"/>
          </a:xfrm>
          <a:prstGeom prst="rect">
            <a:avLst/>
          </a:prstGeom>
          <a:noFill/>
          <a:ln>
            <a:noFill/>
          </a:ln>
        </p:spPr>
      </p:pic>
      <p:sp>
        <p:nvSpPr>
          <p:cNvPr id="1440" name="Google Shape;1440;g24309fd7c70_2_137"/>
          <p:cNvSpPr txBox="1"/>
          <p:nvPr/>
        </p:nvSpPr>
        <p:spPr>
          <a:xfrm>
            <a:off x="3575473" y="5288881"/>
            <a:ext cx="708000" cy="29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175" tIns="36075" rIns="72175" bIns="360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11">
                <a:solidFill>
                  <a:srgbClr val="1B3139"/>
                </a:solidFill>
                <a:latin typeface="DM Sans"/>
                <a:ea typeface="DM Sans"/>
                <a:cs typeface="DM Sans"/>
                <a:sym typeface="DM Sans"/>
              </a:rPr>
              <a:t>Streaming Connectors</a:t>
            </a:r>
            <a:endParaRPr sz="71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1" name="Google Shape;1441;g24309fd7c70_2_137"/>
          <p:cNvSpPr/>
          <p:nvPr/>
        </p:nvSpPr>
        <p:spPr>
          <a:xfrm>
            <a:off x="6458592" y="2757145"/>
            <a:ext cx="2501100" cy="1855500"/>
          </a:xfrm>
          <a:prstGeom prst="rect">
            <a:avLst/>
          </a:prstGeom>
          <a:noFill/>
          <a:ln w="9525" cap="flat" cmpd="sng">
            <a:solidFill>
              <a:srgbClr val="1B313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2175" tIns="36075" rIns="72175" bIns="360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21">
              <a:solidFill>
                <a:srgbClr val="F9F7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2" name="Google Shape;1442;g24309fd7c70_2_137"/>
          <p:cNvSpPr txBox="1"/>
          <p:nvPr/>
        </p:nvSpPr>
        <p:spPr>
          <a:xfrm>
            <a:off x="3676612" y="2512502"/>
            <a:ext cx="1913700" cy="531600"/>
          </a:xfrm>
          <a:prstGeom prst="rect">
            <a:avLst/>
          </a:prstGeom>
          <a:solidFill>
            <a:srgbClr val="EEEDE9"/>
          </a:solidFill>
          <a:ln w="9525" cap="flat" cmpd="sng">
            <a:solidFill>
              <a:srgbClr val="1B313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2175" tIns="36075" rIns="72175" bIns="360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90">
                <a:solidFill>
                  <a:srgbClr val="1B3139"/>
                </a:solidFill>
                <a:latin typeface="DM Sans"/>
                <a:ea typeface="DM Sans"/>
                <a:cs typeface="DM Sans"/>
                <a:sym typeface="DM Sans"/>
              </a:rPr>
              <a:t>Streaming Ingestion &amp; Transformation with </a:t>
            </a:r>
            <a:endParaRPr sz="142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rgbClr val="1B3139"/>
                </a:solidFill>
                <a:latin typeface="DM Sans"/>
                <a:ea typeface="DM Sans"/>
                <a:cs typeface="DM Sans"/>
                <a:sym typeface="DM Sans"/>
              </a:rPr>
              <a:t>Delta Live Tables</a:t>
            </a:r>
            <a:endParaRPr sz="1400" b="1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443" name="Google Shape;1443;g24309fd7c70_2_137"/>
          <p:cNvSpPr/>
          <p:nvPr/>
        </p:nvSpPr>
        <p:spPr>
          <a:xfrm>
            <a:off x="4621713" y="5449685"/>
            <a:ext cx="426900" cy="17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175" tIns="36075" rIns="72175" bIns="360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11">
                <a:solidFill>
                  <a:srgbClr val="1B3139"/>
                </a:solidFill>
                <a:latin typeface="DM Sans"/>
                <a:ea typeface="DM Sans"/>
                <a:cs typeface="DM Sans"/>
                <a:sym typeface="DM Sans"/>
              </a:rPr>
              <a:t>Filter</a:t>
            </a:r>
            <a:endParaRPr sz="711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444" name="Google Shape;1444;g24309fd7c70_2_137"/>
          <p:cNvSpPr/>
          <p:nvPr/>
        </p:nvSpPr>
        <p:spPr>
          <a:xfrm>
            <a:off x="5240003" y="5444334"/>
            <a:ext cx="470400" cy="16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175" tIns="36075" rIns="72175" bIns="360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11">
                <a:solidFill>
                  <a:srgbClr val="1B3139"/>
                </a:solidFill>
                <a:latin typeface="DM Sans"/>
                <a:ea typeface="DM Sans"/>
                <a:cs typeface="DM Sans"/>
                <a:sym typeface="DM Sans"/>
              </a:rPr>
              <a:t>Joins</a:t>
            </a:r>
            <a:endParaRPr sz="711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445" name="Google Shape;1445;g24309fd7c70_2_137"/>
          <p:cNvSpPr/>
          <p:nvPr/>
        </p:nvSpPr>
        <p:spPr>
          <a:xfrm>
            <a:off x="5919511" y="5443583"/>
            <a:ext cx="711000" cy="1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175" tIns="36075" rIns="72175" bIns="360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11">
                <a:solidFill>
                  <a:srgbClr val="1B3139"/>
                </a:solidFill>
                <a:latin typeface="DM Sans"/>
                <a:ea typeface="DM Sans"/>
                <a:cs typeface="DM Sans"/>
                <a:sym typeface="DM Sans"/>
              </a:rPr>
              <a:t>Aggregate</a:t>
            </a:r>
            <a:endParaRPr sz="1263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6" name="Google Shape;1446;g24309fd7c70_2_137"/>
          <p:cNvSpPr/>
          <p:nvPr/>
        </p:nvSpPr>
        <p:spPr>
          <a:xfrm>
            <a:off x="3514680" y="4800118"/>
            <a:ext cx="5445000" cy="896100"/>
          </a:xfrm>
          <a:prstGeom prst="rect">
            <a:avLst/>
          </a:prstGeom>
          <a:noFill/>
          <a:ln w="9525" cap="flat" cmpd="sng">
            <a:solidFill>
              <a:srgbClr val="1B313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2175" tIns="36075" rIns="72175" bIns="360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21">
              <a:solidFill>
                <a:srgbClr val="F9F7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47" name="Google Shape;1447;g24309fd7c70_2_137"/>
          <p:cNvGrpSpPr/>
          <p:nvPr/>
        </p:nvGrpSpPr>
        <p:grpSpPr>
          <a:xfrm>
            <a:off x="4868471" y="5788176"/>
            <a:ext cx="1357830" cy="460647"/>
            <a:chOff x="4761422" y="5893856"/>
            <a:chExt cx="1605000" cy="526454"/>
          </a:xfrm>
        </p:grpSpPr>
        <p:sp>
          <p:nvSpPr>
            <p:cNvPr id="1448" name="Google Shape;1448;g24309fd7c70_2_137"/>
            <p:cNvSpPr/>
            <p:nvPr/>
          </p:nvSpPr>
          <p:spPr>
            <a:xfrm>
              <a:off x="4761422" y="5893856"/>
              <a:ext cx="1605000" cy="503100"/>
            </a:xfrm>
            <a:prstGeom prst="rect">
              <a:avLst/>
            </a:prstGeom>
            <a:solidFill>
              <a:srgbClr val="F9F7F4"/>
            </a:solidFill>
            <a:ln w="19050" cap="flat" cmpd="sng">
              <a:solidFill>
                <a:srgbClr val="1B313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72175" tIns="36075" rIns="72175" bIns="360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2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449" name="Google Shape;1449;g24309fd7c70_2_137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5793432" y="5906547"/>
              <a:ext cx="363378" cy="36337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50" name="Google Shape;1450;g24309fd7c70_2_137"/>
            <p:cNvSpPr txBox="1"/>
            <p:nvPr/>
          </p:nvSpPr>
          <p:spPr>
            <a:xfrm>
              <a:off x="5678189" y="6211810"/>
              <a:ext cx="594000" cy="20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175" tIns="36075" rIns="72175" bIns="36075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11">
                  <a:solidFill>
                    <a:srgbClr val="1B3139"/>
                  </a:solidFill>
                  <a:latin typeface="DM Sans"/>
                  <a:ea typeface="DM Sans"/>
                  <a:cs typeface="DM Sans"/>
                  <a:sym typeface="DM Sans"/>
                </a:rPr>
                <a:t>Photon</a:t>
              </a:r>
              <a:endParaRPr sz="71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451" name="Google Shape;1451;g24309fd7c70_2_137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4938582" y="5944159"/>
              <a:ext cx="744462" cy="38648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52" name="Google Shape;1452;g24309fd7c70_2_137"/>
          <p:cNvSpPr/>
          <p:nvPr/>
        </p:nvSpPr>
        <p:spPr>
          <a:xfrm>
            <a:off x="9479680" y="4814892"/>
            <a:ext cx="1911000" cy="10476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D9D7C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2175" tIns="36075" rIns="72175" bIns="360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29">
              <a:solidFill>
                <a:srgbClr val="AAAAA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453" name="Google Shape;1453;g24309fd7c70_2_137"/>
          <p:cNvSpPr/>
          <p:nvPr/>
        </p:nvSpPr>
        <p:spPr>
          <a:xfrm>
            <a:off x="9482017" y="4823734"/>
            <a:ext cx="1908300" cy="298200"/>
          </a:xfrm>
          <a:prstGeom prst="rect">
            <a:avLst/>
          </a:prstGeom>
          <a:solidFill>
            <a:srgbClr val="D9D7CE"/>
          </a:solidFill>
          <a:ln w="25400" cap="flat" cmpd="sng">
            <a:solidFill>
              <a:srgbClr val="D9D7C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2175" tIns="36075" rIns="72175" bIns="360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29">
                <a:solidFill>
                  <a:srgbClr val="1B3139"/>
                </a:solidFill>
                <a:latin typeface="DM Sans"/>
                <a:ea typeface="DM Sans"/>
                <a:cs typeface="DM Sans"/>
                <a:sym typeface="DM Sans"/>
              </a:rPr>
              <a:t>Streaming Dataset</a:t>
            </a:r>
            <a:endParaRPr sz="829">
              <a:solidFill>
                <a:srgbClr val="1B313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454" name="Google Shape;1454;g24309fd7c70_2_137"/>
          <p:cNvSpPr/>
          <p:nvPr/>
        </p:nvSpPr>
        <p:spPr>
          <a:xfrm>
            <a:off x="6761303" y="5453591"/>
            <a:ext cx="846900" cy="13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175" tIns="36075" rIns="72175" bIns="360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11">
                <a:solidFill>
                  <a:srgbClr val="1B3139"/>
                </a:solidFill>
                <a:latin typeface="DM Sans"/>
                <a:ea typeface="DM Sans"/>
                <a:cs typeface="DM Sans"/>
                <a:sym typeface="DM Sans"/>
              </a:rPr>
              <a:t>Windowing</a:t>
            </a:r>
            <a:endParaRPr sz="1263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55" name="Google Shape;1455;g24309fd7c70_2_137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434021" y="3768021"/>
            <a:ext cx="395572" cy="40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6" name="Google Shape;1456;g24309fd7c70_2_137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727169" y="3762977"/>
            <a:ext cx="394578" cy="408149"/>
          </a:xfrm>
          <a:prstGeom prst="rect">
            <a:avLst/>
          </a:prstGeom>
          <a:noFill/>
          <a:ln>
            <a:noFill/>
          </a:ln>
        </p:spPr>
      </p:pic>
      <p:sp>
        <p:nvSpPr>
          <p:cNvPr id="1457" name="Google Shape;1457;g24309fd7c70_2_137"/>
          <p:cNvSpPr/>
          <p:nvPr/>
        </p:nvSpPr>
        <p:spPr>
          <a:xfrm>
            <a:off x="3561334" y="4264840"/>
            <a:ext cx="805200" cy="1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175" tIns="36075" rIns="72175" bIns="360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32">
                <a:solidFill>
                  <a:srgbClr val="1B3139"/>
                </a:solidFill>
                <a:latin typeface="DM Sans"/>
                <a:ea typeface="DM Sans"/>
                <a:cs typeface="DM Sans"/>
                <a:sym typeface="DM Sans"/>
              </a:rPr>
              <a:t>Automatic Deployment &amp; Operations</a:t>
            </a:r>
            <a:endParaRPr sz="632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458" name="Google Shape;1458;g24309fd7c70_2_137"/>
          <p:cNvSpPr/>
          <p:nvPr/>
        </p:nvSpPr>
        <p:spPr>
          <a:xfrm>
            <a:off x="4295299" y="4201180"/>
            <a:ext cx="687000" cy="16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175" tIns="36075" rIns="72175" bIns="360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32">
                <a:solidFill>
                  <a:srgbClr val="1B3139"/>
                </a:solidFill>
                <a:latin typeface="DM Sans"/>
                <a:ea typeface="DM Sans"/>
                <a:cs typeface="DM Sans"/>
                <a:sym typeface="DM Sans"/>
              </a:rPr>
              <a:t>Data Pipeline Observability </a:t>
            </a:r>
            <a:endParaRPr sz="632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459" name="Google Shape;1459;g24309fd7c70_2_137"/>
          <p:cNvSpPr/>
          <p:nvPr/>
        </p:nvSpPr>
        <p:spPr>
          <a:xfrm>
            <a:off x="4964809" y="4244202"/>
            <a:ext cx="751500" cy="1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175" tIns="36075" rIns="72175" bIns="360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32">
                <a:solidFill>
                  <a:srgbClr val="1B3139"/>
                </a:solidFill>
                <a:latin typeface="DM Sans"/>
                <a:ea typeface="DM Sans"/>
                <a:cs typeface="DM Sans"/>
                <a:sym typeface="DM Sans"/>
              </a:rPr>
              <a:t>Automatic Error Handling &amp; Recovery</a:t>
            </a:r>
            <a:endParaRPr sz="632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460" name="Google Shape;1460;g24309fd7c70_2_137"/>
          <p:cNvSpPr/>
          <p:nvPr/>
        </p:nvSpPr>
        <p:spPr>
          <a:xfrm>
            <a:off x="5270156" y="5061879"/>
            <a:ext cx="1839900" cy="1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175" tIns="36075" rIns="72175" bIns="360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47">
                <a:solidFill>
                  <a:srgbClr val="1B3139"/>
                </a:solidFill>
                <a:latin typeface="DM Sans"/>
                <a:ea typeface="DM Sans"/>
                <a:cs typeface="DM Sans"/>
                <a:sym typeface="DM Sans"/>
              </a:rPr>
              <a:t>Streaming Enrichment </a:t>
            </a:r>
            <a:endParaRPr sz="947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1461" name="Google Shape;1461;g24309fd7c70_2_137"/>
          <p:cNvCxnSpPr/>
          <p:nvPr/>
        </p:nvCxnSpPr>
        <p:spPr>
          <a:xfrm>
            <a:off x="5014216" y="5525125"/>
            <a:ext cx="174900" cy="0"/>
          </a:xfrm>
          <a:prstGeom prst="straightConnector1">
            <a:avLst/>
          </a:prstGeom>
          <a:noFill/>
          <a:ln w="9525" cap="flat" cmpd="sng">
            <a:solidFill>
              <a:srgbClr val="1B313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62" name="Google Shape;1462;g24309fd7c70_2_137"/>
          <p:cNvCxnSpPr/>
          <p:nvPr/>
        </p:nvCxnSpPr>
        <p:spPr>
          <a:xfrm>
            <a:off x="5744921" y="5523602"/>
            <a:ext cx="174900" cy="0"/>
          </a:xfrm>
          <a:prstGeom prst="straightConnector1">
            <a:avLst/>
          </a:prstGeom>
          <a:noFill/>
          <a:ln w="9525" cap="flat" cmpd="sng">
            <a:solidFill>
              <a:srgbClr val="1B313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63" name="Google Shape;1463;g24309fd7c70_2_137"/>
          <p:cNvCxnSpPr/>
          <p:nvPr/>
        </p:nvCxnSpPr>
        <p:spPr>
          <a:xfrm>
            <a:off x="6632007" y="5527545"/>
            <a:ext cx="174900" cy="0"/>
          </a:xfrm>
          <a:prstGeom prst="straightConnector1">
            <a:avLst/>
          </a:prstGeom>
          <a:noFill/>
          <a:ln w="9525" cap="flat" cmpd="sng">
            <a:solidFill>
              <a:srgbClr val="1B3139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64" name="Google Shape;1464;g24309fd7c70_2_137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5984441" y="5211013"/>
            <a:ext cx="408289" cy="293566"/>
          </a:xfrm>
          <a:prstGeom prst="rect">
            <a:avLst/>
          </a:prstGeom>
          <a:noFill/>
          <a:ln>
            <a:noFill/>
          </a:ln>
        </p:spPr>
      </p:pic>
      <p:sp>
        <p:nvSpPr>
          <p:cNvPr id="1465" name="Google Shape;1465;g24309fd7c70_2_137"/>
          <p:cNvSpPr/>
          <p:nvPr/>
        </p:nvSpPr>
        <p:spPr>
          <a:xfrm>
            <a:off x="1197641" y="1688442"/>
            <a:ext cx="854100" cy="43188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D9D7C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2175" tIns="36075" rIns="72175" bIns="360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29">
              <a:solidFill>
                <a:srgbClr val="1B313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466" name="Google Shape;1466;g24309fd7c70_2_137"/>
          <p:cNvSpPr/>
          <p:nvPr/>
        </p:nvSpPr>
        <p:spPr>
          <a:xfrm>
            <a:off x="2248033" y="3946820"/>
            <a:ext cx="911700" cy="20403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D9D7C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2175" tIns="36075" rIns="72175" bIns="360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29">
              <a:solidFill>
                <a:srgbClr val="1B313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467" name="Google Shape;1467;g24309fd7c70_2_137"/>
          <p:cNvSpPr/>
          <p:nvPr/>
        </p:nvSpPr>
        <p:spPr>
          <a:xfrm>
            <a:off x="2262302" y="3946821"/>
            <a:ext cx="876300" cy="250500"/>
          </a:xfrm>
          <a:prstGeom prst="rect">
            <a:avLst/>
          </a:prstGeom>
          <a:solidFill>
            <a:srgbClr val="D9D7CE"/>
          </a:solidFill>
          <a:ln w="25400" cap="flat" cmpd="sng">
            <a:solidFill>
              <a:srgbClr val="D9D7C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2175" tIns="36075" rIns="72175" bIns="360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11">
                <a:solidFill>
                  <a:srgbClr val="5E5E5E"/>
                </a:solidFill>
                <a:latin typeface="DM Sans"/>
                <a:ea typeface="DM Sans"/>
                <a:cs typeface="DM Sans"/>
                <a:sym typeface="DM Sans"/>
              </a:rPr>
              <a:t>Message Store</a:t>
            </a:r>
            <a:endParaRPr sz="711">
              <a:solidFill>
                <a:srgbClr val="5E5E5E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468" name="Google Shape;1468;g24309fd7c70_2_137"/>
          <p:cNvSpPr/>
          <p:nvPr/>
        </p:nvSpPr>
        <p:spPr>
          <a:xfrm>
            <a:off x="2269184" y="1843563"/>
            <a:ext cx="904800" cy="17880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D9D7C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2175" tIns="36075" rIns="72175" bIns="360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29">
              <a:solidFill>
                <a:srgbClr val="1B313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469" name="Google Shape;1469;g24309fd7c70_2_137"/>
          <p:cNvSpPr/>
          <p:nvPr/>
        </p:nvSpPr>
        <p:spPr>
          <a:xfrm>
            <a:off x="2269184" y="1694169"/>
            <a:ext cx="904800" cy="250500"/>
          </a:xfrm>
          <a:prstGeom prst="rect">
            <a:avLst/>
          </a:prstGeom>
          <a:solidFill>
            <a:srgbClr val="D9D7CE"/>
          </a:solidFill>
          <a:ln w="25400" cap="flat" cmpd="sng">
            <a:solidFill>
              <a:srgbClr val="D9D7C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2175" tIns="36075" rIns="72175" bIns="360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90">
                <a:solidFill>
                  <a:srgbClr val="5E5E5E"/>
                </a:solidFill>
                <a:latin typeface="DM Sans"/>
                <a:ea typeface="DM Sans"/>
                <a:cs typeface="DM Sans"/>
                <a:sym typeface="DM Sans"/>
              </a:rPr>
              <a:t>Object Stores</a:t>
            </a:r>
            <a:endParaRPr sz="790">
              <a:solidFill>
                <a:srgbClr val="5E5E5E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470" name="Google Shape;1470;g24309fd7c70_2_137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2246819" y="4180740"/>
            <a:ext cx="541407" cy="3259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1" name="Google Shape;1471;g24309fd7c70_2_137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2336900" y="4847790"/>
            <a:ext cx="278034" cy="248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2" name="Google Shape;1472;g24309fd7c70_2_137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2353115" y="5409980"/>
            <a:ext cx="313751" cy="2961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3" name="Google Shape;1473;g24309fd7c70_2_137"/>
          <p:cNvPicPr preferRelativeResize="0"/>
          <p:nvPr/>
        </p:nvPicPr>
        <p:blipFill rotWithShape="1">
          <a:blip r:embed="rId13">
            <a:alphaModFix/>
          </a:blip>
          <a:srcRect l="3074" t="25403" r="69960" b="27458"/>
          <a:stretch/>
        </p:blipFill>
        <p:spPr>
          <a:xfrm>
            <a:off x="2794481" y="4840426"/>
            <a:ext cx="278456" cy="250569"/>
          </a:xfrm>
          <a:prstGeom prst="rect">
            <a:avLst/>
          </a:prstGeom>
          <a:noFill/>
          <a:ln>
            <a:noFill/>
          </a:ln>
        </p:spPr>
      </p:pic>
      <p:sp>
        <p:nvSpPr>
          <p:cNvPr id="1474" name="Google Shape;1474;g24309fd7c70_2_137"/>
          <p:cNvSpPr txBox="1"/>
          <p:nvPr/>
        </p:nvSpPr>
        <p:spPr>
          <a:xfrm>
            <a:off x="2218164" y="5085740"/>
            <a:ext cx="517800" cy="26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175" tIns="36075" rIns="72175" bIns="360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32">
                <a:solidFill>
                  <a:srgbClr val="AAAAAA"/>
                </a:solidFill>
                <a:latin typeface="DM Sans"/>
                <a:ea typeface="DM Sans"/>
                <a:cs typeface="DM Sans"/>
                <a:sym typeface="DM Sans"/>
              </a:rPr>
              <a:t>Amazon MSK</a:t>
            </a:r>
            <a:endParaRPr sz="711">
              <a:solidFill>
                <a:srgbClr val="AAAAA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475" name="Google Shape;1475;g24309fd7c70_2_137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 flipH="1">
            <a:off x="2590311" y="1988280"/>
            <a:ext cx="291891" cy="301924"/>
          </a:xfrm>
          <a:prstGeom prst="rect">
            <a:avLst/>
          </a:prstGeom>
          <a:noFill/>
          <a:ln>
            <a:noFill/>
          </a:ln>
        </p:spPr>
      </p:pic>
      <p:sp>
        <p:nvSpPr>
          <p:cNvPr id="1476" name="Google Shape;1476;g24309fd7c70_2_137"/>
          <p:cNvSpPr txBox="1"/>
          <p:nvPr/>
        </p:nvSpPr>
        <p:spPr>
          <a:xfrm>
            <a:off x="2516343" y="2231149"/>
            <a:ext cx="444900" cy="2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32">
                <a:solidFill>
                  <a:srgbClr val="848484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Amazon S3</a:t>
            </a:r>
            <a:endParaRPr sz="632">
              <a:solidFill>
                <a:srgbClr val="848484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pic>
        <p:nvPicPr>
          <p:cNvPr id="1477" name="Google Shape;1477;g24309fd7c70_2_137"/>
          <p:cNvPicPr preferRelativeResize="0"/>
          <p:nvPr/>
        </p:nvPicPr>
        <p:blipFill rotWithShape="1">
          <a:blip r:embed="rId15">
            <a:alphaModFix/>
          </a:blip>
          <a:srcRect l="25717" r="26772"/>
          <a:stretch/>
        </p:blipFill>
        <p:spPr>
          <a:xfrm>
            <a:off x="2625116" y="2493594"/>
            <a:ext cx="222270" cy="274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8" name="Google Shape;1478;g24309fd7c70_2_137"/>
          <p:cNvSpPr txBox="1"/>
          <p:nvPr/>
        </p:nvSpPr>
        <p:spPr>
          <a:xfrm>
            <a:off x="2413853" y="2800389"/>
            <a:ext cx="6153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32">
                <a:solidFill>
                  <a:srgbClr val="848484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Azure Data Lake Store</a:t>
            </a:r>
            <a:endParaRPr sz="632">
              <a:solidFill>
                <a:srgbClr val="848484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pic>
        <p:nvPicPr>
          <p:cNvPr id="1479" name="Google Shape;1479;g24309fd7c70_2_137"/>
          <p:cNvPicPr preferRelativeResize="0"/>
          <p:nvPr/>
        </p:nvPicPr>
        <p:blipFill rotWithShape="1">
          <a:blip r:embed="rId16">
            <a:alphaModFix/>
          </a:blip>
          <a:srcRect l="23925" t="13338" r="23594" b="13775"/>
          <a:stretch/>
        </p:blipFill>
        <p:spPr>
          <a:xfrm>
            <a:off x="2590308" y="3072632"/>
            <a:ext cx="291894" cy="272862"/>
          </a:xfrm>
          <a:prstGeom prst="rect">
            <a:avLst/>
          </a:prstGeom>
          <a:noFill/>
          <a:ln>
            <a:noFill/>
          </a:ln>
        </p:spPr>
      </p:pic>
      <p:sp>
        <p:nvSpPr>
          <p:cNvPr id="1480" name="Google Shape;1480;g24309fd7c70_2_137"/>
          <p:cNvSpPr txBox="1"/>
          <p:nvPr/>
        </p:nvSpPr>
        <p:spPr>
          <a:xfrm>
            <a:off x="2385179" y="3370905"/>
            <a:ext cx="665400" cy="1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32">
                <a:solidFill>
                  <a:srgbClr val="848484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Google Cloud Storage</a:t>
            </a:r>
            <a:endParaRPr sz="632">
              <a:solidFill>
                <a:srgbClr val="848484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sp>
        <p:nvSpPr>
          <p:cNvPr id="1481" name="Google Shape;1481;g24309fd7c70_2_137"/>
          <p:cNvSpPr/>
          <p:nvPr/>
        </p:nvSpPr>
        <p:spPr>
          <a:xfrm>
            <a:off x="1211724" y="1695824"/>
            <a:ext cx="825900" cy="231600"/>
          </a:xfrm>
          <a:prstGeom prst="rect">
            <a:avLst/>
          </a:prstGeom>
          <a:solidFill>
            <a:srgbClr val="D9D7CE"/>
          </a:solidFill>
          <a:ln w="25400" cap="flat" cmpd="sng">
            <a:solidFill>
              <a:srgbClr val="D9D7C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2175" tIns="36075" rIns="72175" bIns="360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90">
                <a:solidFill>
                  <a:srgbClr val="5E5E5E"/>
                </a:solidFill>
                <a:latin typeface="DM Sans"/>
                <a:ea typeface="DM Sans"/>
                <a:cs typeface="DM Sans"/>
                <a:sym typeface="DM Sans"/>
              </a:rPr>
              <a:t>Data Sources</a:t>
            </a:r>
            <a:endParaRPr sz="790">
              <a:solidFill>
                <a:srgbClr val="5E5E5E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482" name="Google Shape;1482;g24309fd7c70_2_137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2294736" y="4626629"/>
            <a:ext cx="804120" cy="1351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3" name="Google Shape;1483;g24309fd7c70_2_137" descr="Apache-Pulsar | fusionSpan"/>
          <p:cNvPicPr preferRelativeResize="0"/>
          <p:nvPr/>
        </p:nvPicPr>
        <p:blipFill rotWithShape="1">
          <a:blip r:embed="rId18">
            <a:alphaModFix/>
          </a:blip>
          <a:srcRect t="-2741" r="4479" b="17073"/>
          <a:stretch/>
        </p:blipFill>
        <p:spPr>
          <a:xfrm>
            <a:off x="2438124" y="4278011"/>
            <a:ext cx="686562" cy="351276"/>
          </a:xfrm>
          <a:prstGeom prst="rect">
            <a:avLst/>
          </a:prstGeom>
          <a:noFill/>
          <a:ln>
            <a:noFill/>
          </a:ln>
        </p:spPr>
      </p:pic>
      <p:sp>
        <p:nvSpPr>
          <p:cNvPr id="1484" name="Google Shape;1484;g24309fd7c70_2_137"/>
          <p:cNvSpPr txBox="1"/>
          <p:nvPr/>
        </p:nvSpPr>
        <p:spPr>
          <a:xfrm>
            <a:off x="2562773" y="5110617"/>
            <a:ext cx="700500" cy="25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175" tIns="36075" rIns="72175" bIns="360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AAAAAA"/>
                </a:solidFill>
                <a:latin typeface="DM Sans"/>
                <a:ea typeface="DM Sans"/>
                <a:cs typeface="DM Sans"/>
                <a:sym typeface="DM Sans"/>
              </a:rPr>
              <a:t>Kinesis Data Streams </a:t>
            </a:r>
            <a:endParaRPr sz="600">
              <a:solidFill>
                <a:srgbClr val="AAAAA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485" name="Google Shape;1485;g24309fd7c70_2_137"/>
          <p:cNvSpPr txBox="1"/>
          <p:nvPr/>
        </p:nvSpPr>
        <p:spPr>
          <a:xfrm>
            <a:off x="2192287" y="5706173"/>
            <a:ext cx="638400" cy="26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175" tIns="36075" rIns="72175" bIns="360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32">
                <a:solidFill>
                  <a:srgbClr val="AAAAAA"/>
                </a:solidFill>
                <a:latin typeface="DM Sans"/>
                <a:ea typeface="DM Sans"/>
                <a:cs typeface="DM Sans"/>
                <a:sym typeface="DM Sans"/>
              </a:rPr>
              <a:t>Azure Event Hubs </a:t>
            </a:r>
            <a:endParaRPr sz="711">
              <a:solidFill>
                <a:srgbClr val="AAAAA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486" name="Google Shape;1486;g24309fd7c70_2_137" descr="Google Cloud Pub/Sub - Reviews, Pros &amp; Cons | Companies using Google Cloud  Pub/Sub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2788225" y="5381858"/>
            <a:ext cx="333613" cy="345084"/>
          </a:xfrm>
          <a:prstGeom prst="rect">
            <a:avLst/>
          </a:prstGeom>
          <a:noFill/>
          <a:ln>
            <a:noFill/>
          </a:ln>
        </p:spPr>
      </p:pic>
      <p:sp>
        <p:nvSpPr>
          <p:cNvPr id="1487" name="Google Shape;1487;g24309fd7c70_2_137"/>
          <p:cNvSpPr txBox="1"/>
          <p:nvPr/>
        </p:nvSpPr>
        <p:spPr>
          <a:xfrm>
            <a:off x="2556153" y="5709682"/>
            <a:ext cx="7053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175" tIns="36075" rIns="72175" bIns="360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32">
                <a:solidFill>
                  <a:srgbClr val="AAAAAA"/>
                </a:solidFill>
                <a:latin typeface="DM Sans"/>
                <a:ea typeface="DM Sans"/>
                <a:cs typeface="DM Sans"/>
                <a:sym typeface="DM Sans"/>
              </a:rPr>
              <a:t>GCP  Pub/Sub</a:t>
            </a:r>
            <a:endParaRPr sz="711">
              <a:solidFill>
                <a:srgbClr val="AAAAA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1488" name="Google Shape;1488;g24309fd7c70_2_137"/>
          <p:cNvGrpSpPr/>
          <p:nvPr/>
        </p:nvGrpSpPr>
        <p:grpSpPr>
          <a:xfrm>
            <a:off x="1257439" y="5218816"/>
            <a:ext cx="675869" cy="661337"/>
            <a:chOff x="365435" y="5177420"/>
            <a:chExt cx="798900" cy="755814"/>
          </a:xfrm>
        </p:grpSpPr>
        <p:sp>
          <p:nvSpPr>
            <p:cNvPr id="1489" name="Google Shape;1489;g24309fd7c70_2_137"/>
            <p:cNvSpPr txBox="1"/>
            <p:nvPr/>
          </p:nvSpPr>
          <p:spPr>
            <a:xfrm>
              <a:off x="365435" y="5599034"/>
              <a:ext cx="798900" cy="33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32">
                  <a:solidFill>
                    <a:srgbClr val="848484"/>
                  </a:solidFill>
                  <a:latin typeface="DM Sans Medium"/>
                  <a:ea typeface="DM Sans Medium"/>
                  <a:cs typeface="DM Sans Medium"/>
                  <a:sym typeface="DM Sans Medium"/>
                </a:rPr>
                <a:t>Mobile &amp; IoT Data</a:t>
              </a:r>
              <a:endParaRPr sz="632">
                <a:solidFill>
                  <a:srgbClr val="848484"/>
                </a:solidFill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pic>
          <p:nvPicPr>
            <p:cNvPr id="1490" name="Google Shape;1490;g24309fd7c70_2_137"/>
            <p:cNvPicPr preferRelativeResize="0"/>
            <p:nvPr/>
          </p:nvPicPr>
          <p:blipFill rotWithShape="1">
            <a:blip r:embed="rId20">
              <a:alphaModFix/>
            </a:blip>
            <a:srcRect/>
            <a:stretch/>
          </p:blipFill>
          <p:spPr>
            <a:xfrm>
              <a:off x="559197" y="5177420"/>
              <a:ext cx="420624" cy="44805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91" name="Google Shape;1491;g24309fd7c70_2_137"/>
          <p:cNvGrpSpPr/>
          <p:nvPr/>
        </p:nvGrpSpPr>
        <p:grpSpPr>
          <a:xfrm>
            <a:off x="1238596" y="4594325"/>
            <a:ext cx="752009" cy="607136"/>
            <a:chOff x="333309" y="4454966"/>
            <a:chExt cx="888900" cy="693870"/>
          </a:xfrm>
        </p:grpSpPr>
        <p:sp>
          <p:nvSpPr>
            <p:cNvPr id="1492" name="Google Shape;1492;g24309fd7c70_2_137"/>
            <p:cNvSpPr txBox="1"/>
            <p:nvPr/>
          </p:nvSpPr>
          <p:spPr>
            <a:xfrm>
              <a:off x="333309" y="4882736"/>
              <a:ext cx="888900" cy="266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32">
                  <a:solidFill>
                    <a:srgbClr val="848484"/>
                  </a:solidFill>
                  <a:latin typeface="DM Sans Medium"/>
                  <a:ea typeface="DM Sans Medium"/>
                  <a:cs typeface="DM Sans Medium"/>
                  <a:sym typeface="DM Sans Medium"/>
                </a:rPr>
                <a:t>Application Events</a:t>
              </a:r>
              <a:endParaRPr sz="632">
                <a:solidFill>
                  <a:srgbClr val="848484"/>
                </a:solidFill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pic>
          <p:nvPicPr>
            <p:cNvPr id="1493" name="Google Shape;1493;g24309fd7c70_2_137"/>
            <p:cNvPicPr preferRelativeResize="0"/>
            <p:nvPr/>
          </p:nvPicPr>
          <p:blipFill rotWithShape="1">
            <a:blip r:embed="rId21">
              <a:alphaModFix/>
            </a:blip>
            <a:srcRect/>
            <a:stretch/>
          </p:blipFill>
          <p:spPr>
            <a:xfrm>
              <a:off x="564405" y="4454966"/>
              <a:ext cx="420624" cy="44805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94" name="Google Shape;1494;g24309fd7c70_2_137"/>
          <p:cNvGrpSpPr/>
          <p:nvPr/>
        </p:nvGrpSpPr>
        <p:grpSpPr>
          <a:xfrm>
            <a:off x="1274909" y="3222635"/>
            <a:ext cx="646429" cy="547170"/>
            <a:chOff x="394366" y="3007041"/>
            <a:chExt cx="764100" cy="625337"/>
          </a:xfrm>
        </p:grpSpPr>
        <p:sp>
          <p:nvSpPr>
            <p:cNvPr id="1495" name="Google Shape;1495;g24309fd7c70_2_137"/>
            <p:cNvSpPr txBox="1"/>
            <p:nvPr/>
          </p:nvSpPr>
          <p:spPr>
            <a:xfrm>
              <a:off x="394366" y="3379478"/>
              <a:ext cx="764100" cy="252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32">
                  <a:solidFill>
                    <a:srgbClr val="848484"/>
                  </a:solidFill>
                  <a:latin typeface="DM Sans Medium"/>
                  <a:ea typeface="DM Sans Medium"/>
                  <a:cs typeface="DM Sans Medium"/>
                  <a:sym typeface="DM Sans Medium"/>
                </a:rPr>
                <a:t>SaaS Applications</a:t>
              </a:r>
              <a:endParaRPr sz="632">
                <a:solidFill>
                  <a:srgbClr val="848484"/>
                </a:solidFill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pic>
          <p:nvPicPr>
            <p:cNvPr id="1496" name="Google Shape;1496;g24309fd7c70_2_137"/>
            <p:cNvPicPr preferRelativeResize="0"/>
            <p:nvPr/>
          </p:nvPicPr>
          <p:blipFill rotWithShape="1">
            <a:blip r:embed="rId22">
              <a:alphaModFix/>
            </a:blip>
            <a:srcRect/>
            <a:stretch/>
          </p:blipFill>
          <p:spPr>
            <a:xfrm>
              <a:off x="569343" y="3007041"/>
              <a:ext cx="440918" cy="40923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97" name="Google Shape;1497;g24309fd7c70_2_137"/>
          <p:cNvGrpSpPr/>
          <p:nvPr/>
        </p:nvGrpSpPr>
        <p:grpSpPr>
          <a:xfrm>
            <a:off x="1204559" y="3917379"/>
            <a:ext cx="826119" cy="681655"/>
            <a:chOff x="301552" y="3673244"/>
            <a:chExt cx="976500" cy="779034"/>
          </a:xfrm>
        </p:grpSpPr>
        <p:sp>
          <p:nvSpPr>
            <p:cNvPr id="1498" name="Google Shape;1498;g24309fd7c70_2_137"/>
            <p:cNvSpPr txBox="1"/>
            <p:nvPr/>
          </p:nvSpPr>
          <p:spPr>
            <a:xfrm>
              <a:off x="301552" y="4037978"/>
              <a:ext cx="976500" cy="41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32">
                  <a:solidFill>
                    <a:srgbClr val="848484"/>
                  </a:solidFill>
                  <a:latin typeface="DM Sans Medium"/>
                  <a:ea typeface="DM Sans Medium"/>
                  <a:cs typeface="DM Sans Medium"/>
                  <a:sym typeface="DM Sans Medium"/>
                </a:rPr>
                <a:t>Machine &amp; Application Logs</a:t>
              </a:r>
              <a:endParaRPr sz="632">
                <a:solidFill>
                  <a:srgbClr val="848484"/>
                </a:solidFill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pic>
          <p:nvPicPr>
            <p:cNvPr id="1499" name="Google Shape;1499;g24309fd7c70_2_137"/>
            <p:cNvPicPr preferRelativeResize="0"/>
            <p:nvPr/>
          </p:nvPicPr>
          <p:blipFill rotWithShape="1">
            <a:blip r:embed="rId23">
              <a:alphaModFix/>
            </a:blip>
            <a:srcRect/>
            <a:stretch/>
          </p:blipFill>
          <p:spPr>
            <a:xfrm>
              <a:off x="533795" y="3673244"/>
              <a:ext cx="492193" cy="45947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00" name="Google Shape;1500;g24309fd7c70_2_137"/>
          <p:cNvGrpSpPr/>
          <p:nvPr/>
        </p:nvGrpSpPr>
        <p:grpSpPr>
          <a:xfrm>
            <a:off x="1204560" y="2594490"/>
            <a:ext cx="797186" cy="534996"/>
            <a:chOff x="308371" y="2323694"/>
            <a:chExt cx="942300" cy="611424"/>
          </a:xfrm>
        </p:grpSpPr>
        <p:sp>
          <p:nvSpPr>
            <p:cNvPr id="1501" name="Google Shape;1501;g24309fd7c70_2_137"/>
            <p:cNvSpPr txBox="1"/>
            <p:nvPr/>
          </p:nvSpPr>
          <p:spPr>
            <a:xfrm>
              <a:off x="308371" y="2692718"/>
              <a:ext cx="942300" cy="242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32">
                  <a:solidFill>
                    <a:srgbClr val="848484"/>
                  </a:solidFill>
                  <a:latin typeface="DM Sans Medium"/>
                  <a:ea typeface="DM Sans Medium"/>
                  <a:cs typeface="DM Sans Medium"/>
                  <a:sym typeface="DM Sans Medium"/>
                </a:rPr>
                <a:t>On-premises Systems </a:t>
              </a:r>
              <a:endParaRPr sz="632">
                <a:solidFill>
                  <a:srgbClr val="848484"/>
                </a:solidFill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pic>
          <p:nvPicPr>
            <p:cNvPr id="1502" name="Google Shape;1502;g24309fd7c70_2_137"/>
            <p:cNvPicPr preferRelativeResize="0"/>
            <p:nvPr/>
          </p:nvPicPr>
          <p:blipFill rotWithShape="1">
            <a:blip r:embed="rId24">
              <a:alphaModFix/>
            </a:blip>
            <a:srcRect l="39" r="39"/>
            <a:stretch/>
          </p:blipFill>
          <p:spPr>
            <a:xfrm>
              <a:off x="591344" y="2323694"/>
              <a:ext cx="366746" cy="39830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03" name="Google Shape;1503;g24309fd7c70_2_137"/>
          <p:cNvGrpSpPr/>
          <p:nvPr/>
        </p:nvGrpSpPr>
        <p:grpSpPr>
          <a:xfrm>
            <a:off x="1226226" y="2050449"/>
            <a:ext cx="797186" cy="512508"/>
            <a:chOff x="326390" y="1697104"/>
            <a:chExt cx="942300" cy="585724"/>
          </a:xfrm>
        </p:grpSpPr>
        <p:sp>
          <p:nvSpPr>
            <p:cNvPr id="1504" name="Google Shape;1504;g24309fd7c70_2_137"/>
            <p:cNvSpPr txBox="1"/>
            <p:nvPr/>
          </p:nvSpPr>
          <p:spPr>
            <a:xfrm>
              <a:off x="326390" y="2040428"/>
              <a:ext cx="942300" cy="242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32">
                  <a:solidFill>
                    <a:srgbClr val="848484"/>
                  </a:solidFill>
                  <a:latin typeface="DM Sans Medium"/>
                  <a:ea typeface="DM Sans Medium"/>
                  <a:cs typeface="DM Sans Medium"/>
                  <a:sym typeface="DM Sans Medium"/>
                </a:rPr>
                <a:t>Data Warehouse</a:t>
              </a:r>
              <a:endParaRPr sz="632">
                <a:solidFill>
                  <a:srgbClr val="84848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505" name="Google Shape;1505;g24309fd7c70_2_137"/>
            <p:cNvPicPr preferRelativeResize="0"/>
            <p:nvPr/>
          </p:nvPicPr>
          <p:blipFill rotWithShape="1">
            <a:blip r:embed="rId25">
              <a:alphaModFix/>
            </a:blip>
            <a:srcRect/>
            <a:stretch/>
          </p:blipFill>
          <p:spPr>
            <a:xfrm>
              <a:off x="536431" y="1697104"/>
              <a:ext cx="466345" cy="42062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06" name="Google Shape;1506;g24309fd7c70_2_137"/>
          <p:cNvGrpSpPr/>
          <p:nvPr/>
        </p:nvGrpSpPr>
        <p:grpSpPr>
          <a:xfrm>
            <a:off x="3431520" y="5788208"/>
            <a:ext cx="1357830" cy="440213"/>
            <a:chOff x="3010932" y="5904966"/>
            <a:chExt cx="1605000" cy="503100"/>
          </a:xfrm>
        </p:grpSpPr>
        <p:sp>
          <p:nvSpPr>
            <p:cNvPr id="1507" name="Google Shape;1507;g24309fd7c70_2_137"/>
            <p:cNvSpPr/>
            <p:nvPr/>
          </p:nvSpPr>
          <p:spPr>
            <a:xfrm>
              <a:off x="3010932" y="5904966"/>
              <a:ext cx="1605000" cy="503100"/>
            </a:xfrm>
            <a:prstGeom prst="rect">
              <a:avLst/>
            </a:prstGeom>
            <a:solidFill>
              <a:srgbClr val="F9F7F4"/>
            </a:solidFill>
            <a:ln w="19050" cap="flat" cmpd="sng">
              <a:solidFill>
                <a:srgbClr val="1B313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72175" tIns="36075" rIns="72175" bIns="360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2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508" name="Google Shape;1508;g24309fd7c70_2_137" descr="A picture containing drawing&#10;&#10;Description automatically generated"/>
            <p:cNvPicPr preferRelativeResize="0"/>
            <p:nvPr/>
          </p:nvPicPr>
          <p:blipFill rotWithShape="1">
            <a:blip r:embed="rId26">
              <a:alphaModFix/>
            </a:blip>
            <a:srcRect/>
            <a:stretch/>
          </p:blipFill>
          <p:spPr>
            <a:xfrm>
              <a:off x="3232968" y="6027056"/>
              <a:ext cx="1087973" cy="27948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09" name="Google Shape;1509;g24309fd7c70_2_137"/>
          <p:cNvGrpSpPr/>
          <p:nvPr/>
        </p:nvGrpSpPr>
        <p:grpSpPr>
          <a:xfrm>
            <a:off x="7742232" y="5788178"/>
            <a:ext cx="1357830" cy="440213"/>
            <a:chOff x="6518792" y="5889566"/>
            <a:chExt cx="1605000" cy="503100"/>
          </a:xfrm>
        </p:grpSpPr>
        <p:sp>
          <p:nvSpPr>
            <p:cNvPr id="1510" name="Google Shape;1510;g24309fd7c70_2_137"/>
            <p:cNvSpPr/>
            <p:nvPr/>
          </p:nvSpPr>
          <p:spPr>
            <a:xfrm>
              <a:off x="6518792" y="5889566"/>
              <a:ext cx="1605000" cy="503100"/>
            </a:xfrm>
            <a:prstGeom prst="rect">
              <a:avLst/>
            </a:prstGeom>
            <a:solidFill>
              <a:srgbClr val="F9F7F4"/>
            </a:solidFill>
            <a:ln w="19050" cap="flat" cmpd="sng">
              <a:solidFill>
                <a:srgbClr val="1B313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72175" tIns="36075" rIns="72175" bIns="360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2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511" name="Google Shape;1511;g24309fd7c70_2_137"/>
            <p:cNvGrpSpPr/>
            <p:nvPr/>
          </p:nvGrpSpPr>
          <p:grpSpPr>
            <a:xfrm>
              <a:off x="6634145" y="5954630"/>
              <a:ext cx="1365802" cy="398530"/>
              <a:chOff x="6743595" y="6209704"/>
              <a:chExt cx="1365802" cy="398530"/>
            </a:xfrm>
          </p:grpSpPr>
          <p:pic>
            <p:nvPicPr>
              <p:cNvPr id="1512" name="Google Shape;1512;g24309fd7c70_2_137"/>
              <p:cNvPicPr preferRelativeResize="0"/>
              <p:nvPr/>
            </p:nvPicPr>
            <p:blipFill rotWithShape="1">
              <a:blip r:embed="rId27">
                <a:alphaModFix/>
              </a:blip>
              <a:srcRect/>
              <a:stretch/>
            </p:blipFill>
            <p:spPr>
              <a:xfrm>
                <a:off x="6743595" y="6263685"/>
                <a:ext cx="320149" cy="288762"/>
              </a:xfrm>
              <a:prstGeom prst="rect">
                <a:avLst/>
              </a:prstGeom>
              <a:solidFill>
                <a:srgbClr val="EEEDE9"/>
              </a:solidFill>
              <a:ln>
                <a:noFill/>
              </a:ln>
            </p:spPr>
          </p:pic>
          <p:grpSp>
            <p:nvGrpSpPr>
              <p:cNvPr id="1513" name="Google Shape;1513;g24309fd7c70_2_137"/>
              <p:cNvGrpSpPr/>
              <p:nvPr/>
            </p:nvGrpSpPr>
            <p:grpSpPr>
              <a:xfrm>
                <a:off x="6937703" y="6209704"/>
                <a:ext cx="1171693" cy="398530"/>
                <a:chOff x="6937408" y="6209704"/>
                <a:chExt cx="1604400" cy="398530"/>
              </a:xfrm>
            </p:grpSpPr>
            <p:sp>
              <p:nvSpPr>
                <p:cNvPr id="1514" name="Google Shape;1514;g24309fd7c70_2_137"/>
                <p:cNvSpPr/>
                <p:nvPr/>
              </p:nvSpPr>
              <p:spPr>
                <a:xfrm>
                  <a:off x="6937408" y="6209704"/>
                  <a:ext cx="1604400" cy="2538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72175" tIns="36075" rIns="72175" bIns="36075" anchor="t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829">
                      <a:solidFill>
                        <a:srgbClr val="1B3139"/>
                      </a:solidFill>
                      <a:latin typeface="DM Sans"/>
                      <a:ea typeface="DM Sans"/>
                      <a:cs typeface="DM Sans"/>
                      <a:sym typeface="DM Sans"/>
                    </a:rPr>
                    <a:t>Unity Catalog </a:t>
                  </a:r>
                  <a:endParaRPr sz="829">
                    <a:solidFill>
                      <a:srgbClr val="1B3139"/>
                    </a:solidFill>
                    <a:latin typeface="DM Sans"/>
                    <a:ea typeface="DM Sans"/>
                    <a:cs typeface="DM Sans"/>
                    <a:sym typeface="DM Sans"/>
                  </a:endParaRPr>
                </a:p>
              </p:txBody>
            </p:sp>
            <p:sp>
              <p:nvSpPr>
                <p:cNvPr id="1515" name="Google Shape;1515;g24309fd7c70_2_137"/>
                <p:cNvSpPr/>
                <p:nvPr/>
              </p:nvSpPr>
              <p:spPr>
                <a:xfrm>
                  <a:off x="6937408" y="6392834"/>
                  <a:ext cx="1604400" cy="2154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72175" tIns="36075" rIns="72175" bIns="36075" anchor="t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632" i="1">
                      <a:solidFill>
                        <a:srgbClr val="1B3139"/>
                      </a:solidFill>
                      <a:latin typeface="DM Sans"/>
                      <a:ea typeface="DM Sans"/>
                      <a:cs typeface="DM Sans"/>
                      <a:sym typeface="DM Sans"/>
                    </a:rPr>
                    <a:t>For Governance</a:t>
                  </a:r>
                  <a:endParaRPr sz="632" i="1">
                    <a:solidFill>
                      <a:srgbClr val="1B3139"/>
                    </a:solidFill>
                    <a:latin typeface="DM Sans"/>
                    <a:ea typeface="DM Sans"/>
                    <a:cs typeface="DM Sans"/>
                    <a:sym typeface="DM Sans"/>
                  </a:endParaRPr>
                </a:p>
              </p:txBody>
            </p:sp>
          </p:grpSp>
        </p:grpSp>
      </p:grpSp>
      <p:grpSp>
        <p:nvGrpSpPr>
          <p:cNvPr id="1516" name="Google Shape;1516;g24309fd7c70_2_137"/>
          <p:cNvGrpSpPr/>
          <p:nvPr/>
        </p:nvGrpSpPr>
        <p:grpSpPr>
          <a:xfrm>
            <a:off x="3486548" y="3105177"/>
            <a:ext cx="849469" cy="611693"/>
            <a:chOff x="2820140" y="2513357"/>
            <a:chExt cx="1004100" cy="699078"/>
          </a:xfrm>
        </p:grpSpPr>
        <p:pic>
          <p:nvPicPr>
            <p:cNvPr id="1517" name="Google Shape;1517;g24309fd7c70_2_137" descr="Icon&#10;&#10;Description automatically generated"/>
            <p:cNvPicPr preferRelativeResize="0"/>
            <p:nvPr/>
          </p:nvPicPr>
          <p:blipFill rotWithShape="1">
            <a:blip r:embed="rId28">
              <a:alphaModFix/>
            </a:blip>
            <a:srcRect/>
            <a:stretch/>
          </p:blipFill>
          <p:spPr>
            <a:xfrm>
              <a:off x="3087621" y="2513357"/>
              <a:ext cx="503359" cy="46177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18" name="Google Shape;1518;g24309fd7c70_2_137"/>
            <p:cNvSpPr txBox="1"/>
            <p:nvPr/>
          </p:nvSpPr>
          <p:spPr>
            <a:xfrm>
              <a:off x="2820140" y="2906735"/>
              <a:ext cx="1004100" cy="30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175" tIns="36075" rIns="72175" bIns="36075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32">
                  <a:solidFill>
                    <a:srgbClr val="1B3139"/>
                  </a:solidFill>
                  <a:latin typeface="DM Sans"/>
                  <a:ea typeface="DM Sans"/>
                  <a:cs typeface="DM Sans"/>
                  <a:sym typeface="DM Sans"/>
                </a:rPr>
                <a:t>Continuous </a:t>
              </a:r>
              <a:endParaRPr sz="142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32">
                  <a:solidFill>
                    <a:srgbClr val="1B3139"/>
                  </a:solidFill>
                  <a:latin typeface="DM Sans"/>
                  <a:ea typeface="DM Sans"/>
                  <a:cs typeface="DM Sans"/>
                  <a:sym typeface="DM Sans"/>
                </a:rPr>
                <a:t>Ingestion</a:t>
              </a:r>
              <a:endParaRPr sz="632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19" name="Google Shape;1519;g24309fd7c70_2_137"/>
          <p:cNvGrpSpPr/>
          <p:nvPr/>
        </p:nvGrpSpPr>
        <p:grpSpPr>
          <a:xfrm>
            <a:off x="4136685" y="3091654"/>
            <a:ext cx="986774" cy="560074"/>
            <a:chOff x="3615432" y="2512161"/>
            <a:chExt cx="1166400" cy="640085"/>
          </a:xfrm>
        </p:grpSpPr>
        <p:sp>
          <p:nvSpPr>
            <p:cNvPr id="1520" name="Google Shape;1520;g24309fd7c70_2_137"/>
            <p:cNvSpPr/>
            <p:nvPr/>
          </p:nvSpPr>
          <p:spPr>
            <a:xfrm>
              <a:off x="3615432" y="3038846"/>
              <a:ext cx="1166400" cy="113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175" tIns="36075" rIns="72175" bIns="360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32">
                  <a:solidFill>
                    <a:srgbClr val="1B3139"/>
                  </a:solidFill>
                  <a:latin typeface="DM Sans"/>
                  <a:ea typeface="DM Sans"/>
                  <a:cs typeface="DM Sans"/>
                  <a:sym typeface="DM Sans"/>
                </a:rPr>
                <a:t>Data Transformation &amp;. Quality</a:t>
              </a:r>
              <a:endParaRPr sz="632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  <p:pic>
          <p:nvPicPr>
            <p:cNvPr id="1521" name="Google Shape;1521;g24309fd7c70_2_137"/>
            <p:cNvPicPr preferRelativeResize="0"/>
            <p:nvPr/>
          </p:nvPicPr>
          <p:blipFill rotWithShape="1">
            <a:blip r:embed="rId29">
              <a:alphaModFix/>
            </a:blip>
            <a:srcRect/>
            <a:stretch/>
          </p:blipFill>
          <p:spPr>
            <a:xfrm>
              <a:off x="3979482" y="2512161"/>
              <a:ext cx="468559" cy="494451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pic>
      </p:grpSp>
      <p:sp>
        <p:nvSpPr>
          <p:cNvPr id="1522" name="Google Shape;1522;g24309fd7c70_2_137"/>
          <p:cNvSpPr/>
          <p:nvPr/>
        </p:nvSpPr>
        <p:spPr>
          <a:xfrm>
            <a:off x="5041272" y="3511693"/>
            <a:ext cx="665400" cy="1755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2175" tIns="36075" rIns="72175" bIns="360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32">
                <a:solidFill>
                  <a:srgbClr val="1B3139"/>
                </a:solidFill>
                <a:latin typeface="DM Sans"/>
                <a:ea typeface="DM Sans"/>
                <a:cs typeface="DM Sans"/>
                <a:sym typeface="DM Sans"/>
              </a:rPr>
              <a:t>Enhanced Auto Scaling</a:t>
            </a:r>
            <a:endParaRPr sz="632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523" name="Google Shape;1523;g24309fd7c70_2_137"/>
          <p:cNvPicPr preferRelativeResize="0"/>
          <p:nvPr/>
        </p:nvPicPr>
        <p:blipFill rotWithShape="1">
          <a:blip r:embed="rId30">
            <a:alphaModFix/>
          </a:blip>
          <a:srcRect/>
          <a:stretch/>
        </p:blipFill>
        <p:spPr>
          <a:xfrm>
            <a:off x="5120960" y="3080633"/>
            <a:ext cx="456262" cy="41867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4" name="Google Shape;1524;g24309fd7c70_2_137"/>
          <p:cNvGrpSpPr/>
          <p:nvPr/>
        </p:nvGrpSpPr>
        <p:grpSpPr>
          <a:xfrm>
            <a:off x="6520305" y="3382158"/>
            <a:ext cx="2352567" cy="534729"/>
            <a:chOff x="6146531" y="2920691"/>
            <a:chExt cx="2780812" cy="611119"/>
          </a:xfrm>
        </p:grpSpPr>
        <p:pic>
          <p:nvPicPr>
            <p:cNvPr id="1525" name="Google Shape;1525;g24309fd7c70_2_137"/>
            <p:cNvPicPr preferRelativeResize="0"/>
            <p:nvPr/>
          </p:nvPicPr>
          <p:blipFill rotWithShape="1">
            <a:blip r:embed="rId31">
              <a:alphaModFix/>
            </a:blip>
            <a:srcRect/>
            <a:stretch/>
          </p:blipFill>
          <p:spPr>
            <a:xfrm>
              <a:off x="8169030" y="2920691"/>
              <a:ext cx="438913" cy="39318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26" name="Google Shape;1526;g24309fd7c70_2_137"/>
            <p:cNvSpPr/>
            <p:nvPr/>
          </p:nvSpPr>
          <p:spPr>
            <a:xfrm>
              <a:off x="7998243" y="3391335"/>
              <a:ext cx="929100" cy="137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175" tIns="36075" rIns="72175" bIns="360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32">
                  <a:solidFill>
                    <a:srgbClr val="1B3139"/>
                  </a:solidFill>
                  <a:latin typeface="DM Sans"/>
                  <a:ea typeface="DM Sans"/>
                  <a:cs typeface="DM Sans"/>
                  <a:sym typeface="DM Sans"/>
                </a:rPr>
                <a:t>Analytics / Dashboarding</a:t>
              </a:r>
              <a:endParaRPr sz="632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1527" name="Google Shape;1527;g24309fd7c70_2_137"/>
            <p:cNvSpPr/>
            <p:nvPr/>
          </p:nvSpPr>
          <p:spPr>
            <a:xfrm>
              <a:off x="6146531" y="3350610"/>
              <a:ext cx="876300" cy="18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175" tIns="36075" rIns="72175" bIns="360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32">
                  <a:solidFill>
                    <a:srgbClr val="1B3139"/>
                  </a:solidFill>
                  <a:latin typeface="DM Sans"/>
                  <a:ea typeface="DM Sans"/>
                  <a:cs typeface="DM Sans"/>
                  <a:sym typeface="DM Sans"/>
                </a:rPr>
                <a:t>Data Enrichment</a:t>
              </a:r>
              <a:endParaRPr sz="632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  <p:pic>
          <p:nvPicPr>
            <p:cNvPr id="1528" name="Google Shape;1528;g24309fd7c70_2_137"/>
            <p:cNvPicPr preferRelativeResize="0"/>
            <p:nvPr/>
          </p:nvPicPr>
          <p:blipFill rotWithShape="1">
            <a:blip r:embed="rId32">
              <a:alphaModFix/>
            </a:blip>
            <a:srcRect/>
            <a:stretch/>
          </p:blipFill>
          <p:spPr>
            <a:xfrm>
              <a:off x="6353017" y="2927359"/>
              <a:ext cx="445750" cy="39319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29" name="Google Shape;1529;g24309fd7c70_2_137"/>
            <p:cNvSpPr/>
            <p:nvPr/>
          </p:nvSpPr>
          <p:spPr>
            <a:xfrm>
              <a:off x="7082477" y="3363629"/>
              <a:ext cx="857100" cy="154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175" tIns="36075" rIns="72175" bIns="360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32">
                  <a:solidFill>
                    <a:srgbClr val="1B3139"/>
                  </a:solidFill>
                  <a:latin typeface="DM Sans"/>
                  <a:ea typeface="DM Sans"/>
                  <a:cs typeface="DM Sans"/>
                  <a:sym typeface="DM Sans"/>
                </a:rPr>
                <a:t>Business Aggregates</a:t>
              </a:r>
              <a:endParaRPr sz="632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  <p:pic>
          <p:nvPicPr>
            <p:cNvPr id="1530" name="Google Shape;1530;g24309fd7c70_2_137"/>
            <p:cNvPicPr preferRelativeResize="0"/>
            <p:nvPr/>
          </p:nvPicPr>
          <p:blipFill rotWithShape="1">
            <a:blip r:embed="rId33">
              <a:alphaModFix/>
            </a:blip>
            <a:srcRect/>
            <a:stretch/>
          </p:blipFill>
          <p:spPr>
            <a:xfrm>
              <a:off x="7293775" y="2950580"/>
              <a:ext cx="434504" cy="39221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31" name="Google Shape;1531;g24309fd7c70_2_137"/>
          <p:cNvPicPr preferRelativeResize="0"/>
          <p:nvPr/>
        </p:nvPicPr>
        <p:blipFill rotWithShape="1">
          <a:blip r:embed="rId34">
            <a:alphaModFix/>
          </a:blip>
          <a:srcRect/>
          <a:stretch/>
        </p:blipFill>
        <p:spPr>
          <a:xfrm>
            <a:off x="5111398" y="3738996"/>
            <a:ext cx="462476" cy="438904"/>
          </a:xfrm>
          <a:prstGeom prst="rect">
            <a:avLst/>
          </a:prstGeom>
          <a:noFill/>
          <a:ln>
            <a:noFill/>
          </a:ln>
        </p:spPr>
      </p:pic>
      <p:sp>
        <p:nvSpPr>
          <p:cNvPr id="1532" name="Google Shape;1532;g24309fd7c70_2_137"/>
          <p:cNvSpPr txBox="1"/>
          <p:nvPr/>
        </p:nvSpPr>
        <p:spPr>
          <a:xfrm>
            <a:off x="6695826" y="2513875"/>
            <a:ext cx="2074500" cy="397800"/>
          </a:xfrm>
          <a:prstGeom prst="rect">
            <a:avLst/>
          </a:prstGeom>
          <a:solidFill>
            <a:srgbClr val="EEEDE9"/>
          </a:solidFill>
          <a:ln w="9525" cap="flat" cmpd="sng">
            <a:solidFill>
              <a:srgbClr val="1B313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2175" tIns="36075" rIns="72175" bIns="360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11">
                <a:solidFill>
                  <a:srgbClr val="1B3139"/>
                </a:solidFill>
                <a:latin typeface="DM Sans"/>
                <a:ea typeface="DM Sans"/>
                <a:cs typeface="DM Sans"/>
                <a:sym typeface="DM Sans"/>
              </a:rPr>
              <a:t>Real-Time Analytics with </a:t>
            </a:r>
            <a:endParaRPr sz="142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rgbClr val="1B3139"/>
                </a:solidFill>
                <a:latin typeface="DM Sans"/>
                <a:ea typeface="DM Sans"/>
                <a:cs typeface="DM Sans"/>
                <a:sym typeface="DM Sans"/>
              </a:rPr>
              <a:t>Databricks SQL</a:t>
            </a:r>
            <a:endParaRPr sz="1400" b="1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533" name="Google Shape;1533;g24309fd7c70_2_137"/>
          <p:cNvSpPr txBox="1"/>
          <p:nvPr/>
        </p:nvSpPr>
        <p:spPr>
          <a:xfrm>
            <a:off x="5112378" y="4652507"/>
            <a:ext cx="2171400" cy="328200"/>
          </a:xfrm>
          <a:prstGeom prst="rect">
            <a:avLst/>
          </a:prstGeom>
          <a:solidFill>
            <a:srgbClr val="EEEDE9"/>
          </a:solidFill>
          <a:ln w="9525" cap="flat" cmpd="sng">
            <a:solidFill>
              <a:srgbClr val="1B313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2175" tIns="36075" rIns="72175" bIns="360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11">
                <a:solidFill>
                  <a:srgbClr val="1B3139"/>
                </a:solidFill>
                <a:latin typeface="DM Sans"/>
                <a:ea typeface="DM Sans"/>
                <a:cs typeface="DM Sans"/>
                <a:sym typeface="DM Sans"/>
              </a:rPr>
              <a:t>Real-Time Applications with </a:t>
            </a:r>
            <a:endParaRPr sz="142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47" b="1">
                <a:solidFill>
                  <a:srgbClr val="1B3139"/>
                </a:solidFill>
                <a:latin typeface="DM Sans"/>
                <a:ea typeface="DM Sans"/>
                <a:cs typeface="DM Sans"/>
                <a:sym typeface="DM Sans"/>
              </a:rPr>
              <a:t>Spark Structured Streaming </a:t>
            </a:r>
            <a:endParaRPr sz="947" b="1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1534" name="Google Shape;1534;g24309fd7c70_2_137"/>
          <p:cNvCxnSpPr/>
          <p:nvPr/>
        </p:nvCxnSpPr>
        <p:spPr>
          <a:xfrm>
            <a:off x="4102311" y="5155610"/>
            <a:ext cx="1403100" cy="1200"/>
          </a:xfrm>
          <a:prstGeom prst="straightConnector1">
            <a:avLst/>
          </a:prstGeom>
          <a:noFill/>
          <a:ln w="9525" cap="flat" cmpd="sng">
            <a:solidFill>
              <a:srgbClr val="1B3139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535" name="Google Shape;1535;g24309fd7c70_2_137" descr="Icon&#10;&#10;Description automatically generated"/>
          <p:cNvPicPr preferRelativeResize="0"/>
          <p:nvPr/>
        </p:nvPicPr>
        <p:blipFill rotWithShape="1">
          <a:blip r:embed="rId35">
            <a:alphaModFix/>
          </a:blip>
          <a:srcRect/>
          <a:stretch/>
        </p:blipFill>
        <p:spPr>
          <a:xfrm>
            <a:off x="8274813" y="4910723"/>
            <a:ext cx="416693" cy="440888"/>
          </a:xfrm>
          <a:prstGeom prst="rect">
            <a:avLst/>
          </a:prstGeom>
          <a:noFill/>
          <a:ln>
            <a:noFill/>
          </a:ln>
        </p:spPr>
      </p:pic>
      <p:sp>
        <p:nvSpPr>
          <p:cNvPr id="1536" name="Google Shape;1536;g24309fd7c70_2_137"/>
          <p:cNvSpPr txBox="1"/>
          <p:nvPr/>
        </p:nvSpPr>
        <p:spPr>
          <a:xfrm>
            <a:off x="8145512" y="5264417"/>
            <a:ext cx="708000" cy="29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175" tIns="36075" rIns="72175" bIns="360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11">
                <a:solidFill>
                  <a:srgbClr val="1B3139"/>
                </a:solidFill>
                <a:latin typeface="DM Sans"/>
                <a:ea typeface="DM Sans"/>
                <a:cs typeface="DM Sans"/>
                <a:sym typeface="DM Sans"/>
              </a:rPr>
              <a:t>Streaming Connectors</a:t>
            </a:r>
            <a:endParaRPr sz="71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37" name="Google Shape;1537;g24309fd7c70_2_137"/>
          <p:cNvCxnSpPr/>
          <p:nvPr/>
        </p:nvCxnSpPr>
        <p:spPr>
          <a:xfrm>
            <a:off x="6884657" y="5155616"/>
            <a:ext cx="1357800" cy="0"/>
          </a:xfrm>
          <a:prstGeom prst="straightConnector1">
            <a:avLst/>
          </a:prstGeom>
          <a:noFill/>
          <a:ln w="9525" cap="flat" cmpd="sng">
            <a:solidFill>
              <a:srgbClr val="1B313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38" name="Google Shape;1538;g24309fd7c70_2_137"/>
          <p:cNvCxnSpPr>
            <a:stCxn id="1439" idx="3"/>
            <a:endCxn id="1443" idx="0"/>
          </p:cNvCxnSpPr>
          <p:nvPr/>
        </p:nvCxnSpPr>
        <p:spPr>
          <a:xfrm>
            <a:off x="4121465" y="5155631"/>
            <a:ext cx="713700" cy="294000"/>
          </a:xfrm>
          <a:prstGeom prst="curvedConnector2">
            <a:avLst/>
          </a:prstGeom>
          <a:noFill/>
          <a:ln w="9525" cap="flat" cmpd="sng">
            <a:solidFill>
              <a:srgbClr val="192F37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539" name="Google Shape;1539;g24309fd7c70_2_137"/>
          <p:cNvGrpSpPr/>
          <p:nvPr/>
        </p:nvGrpSpPr>
        <p:grpSpPr>
          <a:xfrm>
            <a:off x="5531860" y="1733953"/>
            <a:ext cx="1411356" cy="408321"/>
            <a:chOff x="4928735" y="1264760"/>
            <a:chExt cx="1668269" cy="466652"/>
          </a:xfrm>
        </p:grpSpPr>
        <p:pic>
          <p:nvPicPr>
            <p:cNvPr id="1540" name="Google Shape;1540;g24309fd7c70_2_137"/>
            <p:cNvPicPr preferRelativeResize="0"/>
            <p:nvPr/>
          </p:nvPicPr>
          <p:blipFill rotWithShape="1">
            <a:blip r:embed="rId36">
              <a:alphaModFix/>
            </a:blip>
            <a:srcRect/>
            <a:stretch/>
          </p:blipFill>
          <p:spPr>
            <a:xfrm>
              <a:off x="4928735" y="1264760"/>
              <a:ext cx="1550663" cy="25031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41" name="Google Shape;1541;g24309fd7c70_2_137"/>
            <p:cNvSpPr txBox="1"/>
            <p:nvPr/>
          </p:nvSpPr>
          <p:spPr>
            <a:xfrm>
              <a:off x="5033104" y="1495612"/>
              <a:ext cx="1563900" cy="23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175" tIns="36075" rIns="72175" bIns="36075" anchor="ctr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68" b="1">
                  <a:solidFill>
                    <a:srgbClr val="1B3139"/>
                  </a:solidFill>
                  <a:latin typeface="DM Sans"/>
                  <a:ea typeface="DM Sans"/>
                  <a:cs typeface="DM Sans"/>
                  <a:sym typeface="DM Sans"/>
                </a:rPr>
                <a:t>Lakehouse Platform</a:t>
              </a:r>
              <a:endParaRPr sz="868" b="1">
                <a:solidFill>
                  <a:srgbClr val="1B3139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cxnSp>
        <p:nvCxnSpPr>
          <p:cNvPr id="1542" name="Google Shape;1542;g24309fd7c70_2_137"/>
          <p:cNvCxnSpPr/>
          <p:nvPr/>
        </p:nvCxnSpPr>
        <p:spPr>
          <a:xfrm flipH="1">
            <a:off x="7426982" y="5154276"/>
            <a:ext cx="797700" cy="294000"/>
          </a:xfrm>
          <a:prstGeom prst="curvedConnector2">
            <a:avLst/>
          </a:prstGeom>
          <a:noFill/>
          <a:ln w="9525" cap="flat" cmpd="sng">
            <a:solidFill>
              <a:srgbClr val="192F37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543" name="Google Shape;1543;g24309fd7c70_2_137"/>
          <p:cNvSpPr/>
          <p:nvPr/>
        </p:nvSpPr>
        <p:spPr>
          <a:xfrm>
            <a:off x="3486247" y="2220770"/>
            <a:ext cx="5549700" cy="225000"/>
          </a:xfrm>
          <a:prstGeom prst="rect">
            <a:avLst/>
          </a:prstGeom>
          <a:noFill/>
          <a:ln w="12700" cap="flat" cmpd="sng">
            <a:solidFill>
              <a:srgbClr val="1B313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2175" tIns="36075" rIns="72175" bIns="360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68" b="1">
                <a:solidFill>
                  <a:srgbClr val="1B3139"/>
                </a:solidFill>
                <a:latin typeface="DM Sans"/>
                <a:ea typeface="DM Sans"/>
                <a:cs typeface="DM Sans"/>
                <a:sym typeface="DM Sans"/>
              </a:rPr>
              <a:t>Databricks Workflows </a:t>
            </a:r>
            <a:r>
              <a:rPr lang="en" sz="711" i="1">
                <a:solidFill>
                  <a:srgbClr val="1B3139"/>
                </a:solidFill>
                <a:latin typeface="DM Sans"/>
                <a:ea typeface="DM Sans"/>
                <a:cs typeface="DM Sans"/>
                <a:sym typeface="DM Sans"/>
              </a:rPr>
              <a:t>for End to End Orchestration</a:t>
            </a:r>
            <a:endParaRPr sz="868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44" name="Google Shape;1544;g24309fd7c70_2_137"/>
          <p:cNvGrpSpPr/>
          <p:nvPr/>
        </p:nvGrpSpPr>
        <p:grpSpPr>
          <a:xfrm>
            <a:off x="6305242" y="5788189"/>
            <a:ext cx="1357754" cy="440304"/>
            <a:chOff x="7263498" y="7340267"/>
            <a:chExt cx="1720200" cy="557700"/>
          </a:xfrm>
        </p:grpSpPr>
        <p:sp>
          <p:nvSpPr>
            <p:cNvPr id="1545" name="Google Shape;1545;g24309fd7c70_2_137"/>
            <p:cNvSpPr/>
            <p:nvPr/>
          </p:nvSpPr>
          <p:spPr>
            <a:xfrm>
              <a:off x="7263498" y="7340267"/>
              <a:ext cx="1720200" cy="557700"/>
            </a:xfrm>
            <a:prstGeom prst="rect">
              <a:avLst/>
            </a:prstGeom>
            <a:solidFill>
              <a:srgbClr val="F9F7F4"/>
            </a:solidFill>
            <a:ln w="19050" cap="flat" cmpd="sng">
              <a:solidFill>
                <a:srgbClr val="1B313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72175" tIns="36075" rIns="72175" bIns="360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2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546" name="Google Shape;1546;g24309fd7c70_2_137"/>
            <p:cNvPicPr preferRelativeResize="0"/>
            <p:nvPr/>
          </p:nvPicPr>
          <p:blipFill rotWithShape="1">
            <a:blip r:embed="rId37">
              <a:alphaModFix/>
            </a:blip>
            <a:srcRect/>
            <a:stretch/>
          </p:blipFill>
          <p:spPr>
            <a:xfrm>
              <a:off x="7498525" y="7340270"/>
              <a:ext cx="1250150" cy="53255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47" name="Google Shape;1547;g24309fd7c70_2_137" descr="A picture containing screenshot, graphics, colorfulness, lin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11267" r="11560"/>
          <a:stretch/>
        </p:blipFill>
        <p:spPr>
          <a:xfrm>
            <a:off x="5777409" y="3300776"/>
            <a:ext cx="679868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8" name="Google Shape;1548;g24309fd7c70_2_137" descr="A picture containing screenshot, graphics, colorfulness, lin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11267" r="11560"/>
          <a:stretch/>
        </p:blipFill>
        <p:spPr>
          <a:xfrm>
            <a:off x="2052911" y="2310632"/>
            <a:ext cx="226479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9" name="Google Shape;1549;g24309fd7c70_2_137" descr="A picture containing screenshot, graphics, colorfulness, lin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11267" r="11560"/>
          <a:stretch/>
        </p:blipFill>
        <p:spPr>
          <a:xfrm>
            <a:off x="2037232" y="4570945"/>
            <a:ext cx="226479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0" name="Google Shape;1550;g24309fd7c70_2_137" descr="A picture containing screenshot, graphics, colorfulness, lin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11267" r="11560"/>
          <a:stretch/>
        </p:blipFill>
        <p:spPr>
          <a:xfrm>
            <a:off x="3175809" y="2749677"/>
            <a:ext cx="326097" cy="17686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1" name="Google Shape;1551;g24309fd7c70_2_137" descr="A picture containing screenshot, graphics, colorfulness, lin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11267" r="11560"/>
          <a:stretch/>
        </p:blipFill>
        <p:spPr>
          <a:xfrm>
            <a:off x="3167527" y="4891510"/>
            <a:ext cx="331739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2" name="Google Shape;1552;g24309fd7c70_2_137"/>
          <p:cNvPicPr preferRelativeResize="0"/>
          <p:nvPr/>
        </p:nvPicPr>
        <p:blipFill>
          <a:blip r:embed="rId38">
            <a:alphaModFix amt="70000"/>
          </a:blip>
          <a:stretch>
            <a:fillRect/>
          </a:stretch>
        </p:blipFill>
        <p:spPr>
          <a:xfrm>
            <a:off x="3293892" y="1622671"/>
            <a:ext cx="5975350" cy="838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3" name="Google Shape;1553;g24309fd7c70_2_137"/>
          <p:cNvPicPr preferRelativeResize="0"/>
          <p:nvPr/>
        </p:nvPicPr>
        <p:blipFill>
          <a:blip r:embed="rId38">
            <a:alphaModFix amt="70000"/>
          </a:blip>
          <a:stretch>
            <a:fillRect/>
          </a:stretch>
        </p:blipFill>
        <p:spPr>
          <a:xfrm>
            <a:off x="3224925" y="4629129"/>
            <a:ext cx="5975350" cy="17686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54" name="Google Shape;1554;g24309fd7c70_2_137"/>
          <p:cNvGrpSpPr/>
          <p:nvPr/>
        </p:nvGrpSpPr>
        <p:grpSpPr>
          <a:xfrm>
            <a:off x="10097452" y="2770616"/>
            <a:ext cx="725100" cy="567250"/>
            <a:chOff x="10097452" y="2770616"/>
            <a:chExt cx="725100" cy="567250"/>
          </a:xfrm>
        </p:grpSpPr>
        <p:pic>
          <p:nvPicPr>
            <p:cNvPr id="1555" name="Google Shape;1555;g24309fd7c70_2_137"/>
            <p:cNvPicPr preferRelativeResize="0"/>
            <p:nvPr/>
          </p:nvPicPr>
          <p:blipFill>
            <a:blip r:embed="rId39">
              <a:alphaModFix/>
            </a:blip>
            <a:stretch>
              <a:fillRect/>
            </a:stretch>
          </p:blipFill>
          <p:spPr>
            <a:xfrm>
              <a:off x="10249350" y="2770616"/>
              <a:ext cx="420000" cy="40159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56" name="Google Shape;1556;g24309fd7c70_2_137"/>
            <p:cNvSpPr/>
            <p:nvPr/>
          </p:nvSpPr>
          <p:spPr>
            <a:xfrm>
              <a:off x="10097452" y="3202266"/>
              <a:ext cx="725100" cy="13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175" tIns="36075" rIns="72175" bIns="360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32">
                  <a:solidFill>
                    <a:srgbClr val="1B3139"/>
                  </a:solidFill>
                  <a:latin typeface="DM Sans"/>
                  <a:ea typeface="DM Sans"/>
                  <a:cs typeface="DM Sans"/>
                  <a:sym typeface="DM Sans"/>
                </a:rPr>
                <a:t>Power BI</a:t>
              </a:r>
              <a:endParaRPr sz="1032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grpSp>
        <p:nvGrpSpPr>
          <p:cNvPr id="1557" name="Google Shape;1557;g24309fd7c70_2_137"/>
          <p:cNvGrpSpPr/>
          <p:nvPr/>
        </p:nvGrpSpPr>
        <p:grpSpPr>
          <a:xfrm>
            <a:off x="10097452" y="3989816"/>
            <a:ext cx="725100" cy="567250"/>
            <a:chOff x="10097452" y="2770616"/>
            <a:chExt cx="725100" cy="567250"/>
          </a:xfrm>
        </p:grpSpPr>
        <p:pic>
          <p:nvPicPr>
            <p:cNvPr id="1558" name="Google Shape;1558;g24309fd7c70_2_137"/>
            <p:cNvPicPr preferRelativeResize="0"/>
            <p:nvPr/>
          </p:nvPicPr>
          <p:blipFill>
            <a:blip r:embed="rId39">
              <a:alphaModFix/>
            </a:blip>
            <a:stretch>
              <a:fillRect/>
            </a:stretch>
          </p:blipFill>
          <p:spPr>
            <a:xfrm>
              <a:off x="10249350" y="2770616"/>
              <a:ext cx="420000" cy="40159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59" name="Google Shape;1559;g24309fd7c70_2_137"/>
            <p:cNvSpPr/>
            <p:nvPr/>
          </p:nvSpPr>
          <p:spPr>
            <a:xfrm>
              <a:off x="10097452" y="3202266"/>
              <a:ext cx="725100" cy="13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175" tIns="36075" rIns="72175" bIns="360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32">
                  <a:solidFill>
                    <a:srgbClr val="1B3139"/>
                  </a:solidFill>
                  <a:latin typeface="DM Sans"/>
                  <a:ea typeface="DM Sans"/>
                  <a:cs typeface="DM Sans"/>
                  <a:sym typeface="DM Sans"/>
                </a:rPr>
                <a:t>Power BI</a:t>
              </a:r>
              <a:endParaRPr sz="1032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grpSp>
        <p:nvGrpSpPr>
          <p:cNvPr id="1560" name="Google Shape;1560;g24309fd7c70_2_137"/>
          <p:cNvGrpSpPr/>
          <p:nvPr/>
        </p:nvGrpSpPr>
        <p:grpSpPr>
          <a:xfrm>
            <a:off x="10097452" y="5209016"/>
            <a:ext cx="725100" cy="567250"/>
            <a:chOff x="10097452" y="2770616"/>
            <a:chExt cx="725100" cy="567250"/>
          </a:xfrm>
        </p:grpSpPr>
        <p:pic>
          <p:nvPicPr>
            <p:cNvPr id="1561" name="Google Shape;1561;g24309fd7c70_2_137"/>
            <p:cNvPicPr preferRelativeResize="0"/>
            <p:nvPr/>
          </p:nvPicPr>
          <p:blipFill>
            <a:blip r:embed="rId39">
              <a:alphaModFix/>
            </a:blip>
            <a:stretch>
              <a:fillRect/>
            </a:stretch>
          </p:blipFill>
          <p:spPr>
            <a:xfrm>
              <a:off x="10249350" y="2770616"/>
              <a:ext cx="420000" cy="40159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62" name="Google Shape;1562;g24309fd7c70_2_137"/>
            <p:cNvSpPr/>
            <p:nvPr/>
          </p:nvSpPr>
          <p:spPr>
            <a:xfrm>
              <a:off x="10097452" y="3202266"/>
              <a:ext cx="725100" cy="13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175" tIns="36075" rIns="72175" bIns="360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32">
                  <a:solidFill>
                    <a:srgbClr val="1B3139"/>
                  </a:solidFill>
                  <a:latin typeface="DM Sans"/>
                  <a:ea typeface="DM Sans"/>
                  <a:cs typeface="DM Sans"/>
                  <a:sym typeface="DM Sans"/>
                </a:rPr>
                <a:t>Power BI</a:t>
              </a:r>
              <a:endParaRPr sz="1032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pic>
        <p:nvPicPr>
          <p:cNvPr id="1563" name="Google Shape;1563;g24309fd7c70_2_137"/>
          <p:cNvPicPr preferRelativeResize="0"/>
          <p:nvPr/>
        </p:nvPicPr>
        <p:blipFill>
          <a:blip r:embed="rId38">
            <a:alphaModFix amt="70000"/>
          </a:blip>
          <a:stretch>
            <a:fillRect/>
          </a:stretch>
        </p:blipFill>
        <p:spPr>
          <a:xfrm>
            <a:off x="9341675" y="4746721"/>
            <a:ext cx="2252100" cy="1317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4" name="Google Shape;1564;g24309fd7c70_2_137"/>
          <p:cNvPicPr preferRelativeResize="0"/>
          <p:nvPr/>
        </p:nvPicPr>
        <p:blipFill>
          <a:blip r:embed="rId38">
            <a:alphaModFix amt="70000"/>
          </a:blip>
          <a:stretch>
            <a:fillRect/>
          </a:stretch>
        </p:blipFill>
        <p:spPr>
          <a:xfrm>
            <a:off x="9430975" y="2171596"/>
            <a:ext cx="2252100" cy="1317326"/>
          </a:xfrm>
          <a:prstGeom prst="rect">
            <a:avLst/>
          </a:prstGeom>
          <a:noFill/>
          <a:ln>
            <a:noFill/>
          </a:ln>
        </p:spPr>
      </p:pic>
      <p:sp>
        <p:nvSpPr>
          <p:cNvPr id="1565" name="Google Shape;1565;g24309fd7c70_2_137"/>
          <p:cNvSpPr/>
          <p:nvPr/>
        </p:nvSpPr>
        <p:spPr>
          <a:xfrm>
            <a:off x="8093700" y="4897775"/>
            <a:ext cx="4085100" cy="1024200"/>
          </a:xfrm>
          <a:prstGeom prst="wedgeRoundRectCallout">
            <a:avLst>
              <a:gd name="adj1" fmla="val 18463"/>
              <a:gd name="adj2" fmla="val -73394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 b="1">
                <a:solidFill>
                  <a:srgbClr val="1B3139"/>
                </a:solidFill>
                <a:latin typeface="DM Sans"/>
                <a:ea typeface="DM Sans"/>
                <a:cs typeface="DM Sans"/>
                <a:sym typeface="DM Sans"/>
              </a:rPr>
              <a:t>Composite Query dataset</a:t>
            </a:r>
            <a:endParaRPr b="1">
              <a:solidFill>
                <a:srgbClr val="1B3139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 b="1">
                <a:solidFill>
                  <a:srgbClr val="1B3139"/>
                </a:solidFill>
                <a:latin typeface="DM Sans"/>
                <a:ea typeface="DM Sans"/>
                <a:cs typeface="DM Sans"/>
                <a:sym typeface="DM Sans"/>
              </a:rPr>
              <a:t>Automatic Page Refresh turned on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0" name="Google Shape;1570;g252dc651d21_1_7"/>
          <p:cNvSpPr txBox="1">
            <a:spLocks noGrp="1"/>
          </p:cNvSpPr>
          <p:nvPr>
            <p:ph type="title"/>
          </p:nvPr>
        </p:nvSpPr>
        <p:spPr>
          <a:xfrm>
            <a:off x="749043" y="535633"/>
            <a:ext cx="8875500" cy="5712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2500"/>
              <a:t>Databricks DLT</a:t>
            </a:r>
            <a:endParaRPr sz="2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2500"/>
              <a:t>Databricks SQL </a:t>
            </a:r>
            <a:endParaRPr sz="2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2500"/>
              <a:t>Power BI </a:t>
            </a:r>
            <a:r>
              <a:rPr lang="en" sz="2500" b="1">
                <a:latin typeface="DM Sans"/>
                <a:ea typeface="DM Sans"/>
                <a:cs typeface="DM Sans"/>
                <a:sym typeface="DM Sans"/>
              </a:rPr>
              <a:t>Composite</a:t>
            </a:r>
            <a:r>
              <a:rPr lang="en" sz="2500"/>
              <a:t> Dataset</a:t>
            </a:r>
            <a:endParaRPr sz="2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2500"/>
              <a:t>Power BI Auto Page Refresh</a:t>
            </a:r>
            <a:endParaRPr sz="2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endParaRPr sz="2500"/>
          </a:p>
          <a:p>
            <a:pPr marL="0" lvl="0" indent="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None/>
            </a:pPr>
            <a:endParaRPr sz="2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0"/>
          </a:p>
        </p:txBody>
      </p:sp>
      <p:sp>
        <p:nvSpPr>
          <p:cNvPr id="1571" name="Google Shape;1571;g252dc651d21_1_7"/>
          <p:cNvSpPr txBox="1">
            <a:spLocks noGrp="1"/>
          </p:cNvSpPr>
          <p:nvPr>
            <p:ph type="sldNum" idx="12"/>
          </p:nvPr>
        </p:nvSpPr>
        <p:spPr>
          <a:xfrm>
            <a:off x="10863522" y="6351634"/>
            <a:ext cx="666300" cy="52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pic>
        <p:nvPicPr>
          <p:cNvPr id="1572" name="Google Shape;1572;g252dc651d21_1_7"/>
          <p:cNvPicPr preferRelativeResize="0"/>
          <p:nvPr/>
        </p:nvPicPr>
        <p:blipFill rotWithShape="1">
          <a:blip r:embed="rId3">
            <a:alphaModFix/>
          </a:blip>
          <a:srcRect t="-939" r="4752" b="13181"/>
          <a:stretch/>
        </p:blipFill>
        <p:spPr>
          <a:xfrm>
            <a:off x="5498325" y="406225"/>
            <a:ext cx="6443649" cy="5520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4" name="Google Shape;1584;g24309fd7c70_2_273" descr="A picture containing screenshot, graphics, colorfulness, lin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11267" r="11560"/>
          <a:stretch/>
        </p:blipFill>
        <p:spPr>
          <a:xfrm>
            <a:off x="8959684" y="3814196"/>
            <a:ext cx="498682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5" name="Google Shape;1585;g24309fd7c70_2_273" descr="A picture containing screenshot, graphics, colorfulness, lin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11267" r="11560"/>
          <a:stretch/>
        </p:blipFill>
        <p:spPr>
          <a:xfrm>
            <a:off x="8959683" y="4891510"/>
            <a:ext cx="521493" cy="8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6" name="Google Shape;1586;g24309fd7c70_2_273" descr="A picture containing screenshot, graphics, colorfulness, lin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11267" r="11560"/>
          <a:stretch/>
        </p:blipFill>
        <p:spPr>
          <a:xfrm>
            <a:off x="8961018" y="2819749"/>
            <a:ext cx="518662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87" name="Google Shape;1587;g24309fd7c70_2_273"/>
          <p:cNvSpPr/>
          <p:nvPr/>
        </p:nvSpPr>
        <p:spPr>
          <a:xfrm>
            <a:off x="3360063" y="1688447"/>
            <a:ext cx="5808600" cy="4285800"/>
          </a:xfrm>
          <a:prstGeom prst="rect">
            <a:avLst/>
          </a:prstGeom>
          <a:noFill/>
          <a:ln w="19050" cap="flat" cmpd="sng">
            <a:solidFill>
              <a:srgbClr val="1B313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2175" tIns="36075" rIns="72175" bIns="360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21">
              <a:solidFill>
                <a:srgbClr val="F9F7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8" name="Google Shape;1588;g24309fd7c70_2_273"/>
          <p:cNvSpPr txBox="1">
            <a:spLocks noGrp="1"/>
          </p:cNvSpPr>
          <p:nvPr>
            <p:ph type="title"/>
          </p:nvPr>
        </p:nvSpPr>
        <p:spPr>
          <a:xfrm>
            <a:off x="1242660" y="535597"/>
            <a:ext cx="10147800" cy="5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DM Sans Medium"/>
              <a:buNone/>
            </a:pPr>
            <a:r>
              <a:rPr lang="en"/>
              <a:t>Scenario 3</a:t>
            </a:r>
            <a:endParaRPr/>
          </a:p>
        </p:txBody>
      </p:sp>
      <p:sp>
        <p:nvSpPr>
          <p:cNvPr id="1589" name="Google Shape;1589;g24309fd7c70_2_273"/>
          <p:cNvSpPr/>
          <p:nvPr/>
        </p:nvSpPr>
        <p:spPr>
          <a:xfrm>
            <a:off x="3514682" y="2757145"/>
            <a:ext cx="2252100" cy="1849200"/>
          </a:xfrm>
          <a:prstGeom prst="rect">
            <a:avLst/>
          </a:prstGeom>
          <a:noFill/>
          <a:ln w="9525" cap="flat" cmpd="sng">
            <a:solidFill>
              <a:srgbClr val="1B313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2175" tIns="36075" rIns="72175" bIns="360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21">
              <a:solidFill>
                <a:srgbClr val="F9F7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90" name="Google Shape;1590;g24309fd7c70_2_273"/>
          <p:cNvGrpSpPr/>
          <p:nvPr/>
        </p:nvGrpSpPr>
        <p:grpSpPr>
          <a:xfrm>
            <a:off x="9460139" y="2277320"/>
            <a:ext cx="1918776" cy="1139070"/>
            <a:chOff x="541324" y="2165544"/>
            <a:chExt cx="4263000" cy="1750800"/>
          </a:xfrm>
        </p:grpSpPr>
        <p:sp>
          <p:nvSpPr>
            <p:cNvPr id="1591" name="Google Shape;1591;g24309fd7c70_2_273"/>
            <p:cNvSpPr/>
            <p:nvPr/>
          </p:nvSpPr>
          <p:spPr>
            <a:xfrm>
              <a:off x="541324" y="2165544"/>
              <a:ext cx="4263000" cy="175080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rgbClr val="D9D7C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72175" tIns="36075" rIns="72175" bIns="360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29">
                <a:solidFill>
                  <a:srgbClr val="1B3139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1592" name="Google Shape;1592;g24309fd7c70_2_273"/>
            <p:cNvSpPr/>
            <p:nvPr/>
          </p:nvSpPr>
          <p:spPr>
            <a:xfrm>
              <a:off x="541324" y="2188297"/>
              <a:ext cx="4238700" cy="486900"/>
            </a:xfrm>
            <a:prstGeom prst="rect">
              <a:avLst/>
            </a:prstGeom>
            <a:solidFill>
              <a:srgbClr val="D9D7CE"/>
            </a:solidFill>
            <a:ln w="25400" cap="flat" cmpd="sng">
              <a:solidFill>
                <a:srgbClr val="D9D7C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72175" tIns="36075" rIns="72175" bIns="360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29">
                  <a:solidFill>
                    <a:srgbClr val="1B3139"/>
                  </a:solidFill>
                  <a:latin typeface="DM Sans"/>
                  <a:ea typeface="DM Sans"/>
                  <a:cs typeface="DM Sans"/>
                  <a:sym typeface="DM Sans"/>
                </a:rPr>
                <a:t>Direct Query + Auto Refresh</a:t>
              </a:r>
              <a:endParaRPr sz="829">
                <a:solidFill>
                  <a:srgbClr val="1B3139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grpSp>
        <p:nvGrpSpPr>
          <p:cNvPr id="1593" name="Google Shape;1593;g24309fd7c70_2_273"/>
          <p:cNvGrpSpPr/>
          <p:nvPr/>
        </p:nvGrpSpPr>
        <p:grpSpPr>
          <a:xfrm>
            <a:off x="9469162" y="3605768"/>
            <a:ext cx="1935925" cy="1024096"/>
            <a:chOff x="541324" y="2188297"/>
            <a:chExt cx="4301100" cy="1574080"/>
          </a:xfrm>
        </p:grpSpPr>
        <p:sp>
          <p:nvSpPr>
            <p:cNvPr id="1594" name="Google Shape;1594;g24309fd7c70_2_273"/>
            <p:cNvSpPr/>
            <p:nvPr/>
          </p:nvSpPr>
          <p:spPr>
            <a:xfrm>
              <a:off x="541324" y="2478377"/>
              <a:ext cx="4301100" cy="128400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rgbClr val="D9D7C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72175" tIns="36075" rIns="72175" bIns="360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29">
                <a:solidFill>
                  <a:srgbClr val="1B3139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1595" name="Google Shape;1595;g24309fd7c70_2_273"/>
            <p:cNvSpPr/>
            <p:nvPr/>
          </p:nvSpPr>
          <p:spPr>
            <a:xfrm>
              <a:off x="541324" y="2188297"/>
              <a:ext cx="4301100" cy="486900"/>
            </a:xfrm>
            <a:prstGeom prst="rect">
              <a:avLst/>
            </a:prstGeom>
            <a:solidFill>
              <a:srgbClr val="D9D7CE"/>
            </a:solidFill>
            <a:ln w="25400" cap="flat" cmpd="sng">
              <a:solidFill>
                <a:srgbClr val="D9D7C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72175" tIns="36075" rIns="72175" bIns="360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29">
                  <a:solidFill>
                    <a:srgbClr val="1B3139"/>
                  </a:solidFill>
                  <a:latin typeface="DM Sans"/>
                  <a:ea typeface="DM Sans"/>
                  <a:cs typeface="DM Sans"/>
                  <a:sym typeface="DM Sans"/>
                </a:rPr>
                <a:t>Composite Datasets</a:t>
              </a:r>
              <a:endParaRPr sz="829">
                <a:solidFill>
                  <a:srgbClr val="1B3139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pic>
        <p:nvPicPr>
          <p:cNvPr id="1596" name="Google Shape;1596;g24309fd7c70_2_273" descr="Icon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704773" y="4935187"/>
            <a:ext cx="416693" cy="440888"/>
          </a:xfrm>
          <a:prstGeom prst="rect">
            <a:avLst/>
          </a:prstGeom>
          <a:noFill/>
          <a:ln>
            <a:noFill/>
          </a:ln>
        </p:spPr>
      </p:pic>
      <p:sp>
        <p:nvSpPr>
          <p:cNvPr id="1597" name="Google Shape;1597;g24309fd7c70_2_273"/>
          <p:cNvSpPr txBox="1"/>
          <p:nvPr/>
        </p:nvSpPr>
        <p:spPr>
          <a:xfrm>
            <a:off x="3575473" y="5288881"/>
            <a:ext cx="708000" cy="29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175" tIns="36075" rIns="72175" bIns="360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11">
                <a:solidFill>
                  <a:srgbClr val="1B3139"/>
                </a:solidFill>
                <a:latin typeface="DM Sans"/>
                <a:ea typeface="DM Sans"/>
                <a:cs typeface="DM Sans"/>
                <a:sym typeface="DM Sans"/>
              </a:rPr>
              <a:t>Streaming Connectors</a:t>
            </a:r>
            <a:endParaRPr sz="71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8" name="Google Shape;1598;g24309fd7c70_2_273"/>
          <p:cNvSpPr/>
          <p:nvPr/>
        </p:nvSpPr>
        <p:spPr>
          <a:xfrm>
            <a:off x="6458592" y="2757145"/>
            <a:ext cx="2501100" cy="1855500"/>
          </a:xfrm>
          <a:prstGeom prst="rect">
            <a:avLst/>
          </a:prstGeom>
          <a:noFill/>
          <a:ln w="9525" cap="flat" cmpd="sng">
            <a:solidFill>
              <a:srgbClr val="1B313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2175" tIns="36075" rIns="72175" bIns="360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21">
              <a:solidFill>
                <a:srgbClr val="F9F7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9" name="Google Shape;1599;g24309fd7c70_2_273"/>
          <p:cNvSpPr txBox="1"/>
          <p:nvPr/>
        </p:nvSpPr>
        <p:spPr>
          <a:xfrm>
            <a:off x="3676612" y="2512502"/>
            <a:ext cx="1913700" cy="531600"/>
          </a:xfrm>
          <a:prstGeom prst="rect">
            <a:avLst/>
          </a:prstGeom>
          <a:solidFill>
            <a:srgbClr val="EEEDE9"/>
          </a:solidFill>
          <a:ln w="9525" cap="flat" cmpd="sng">
            <a:solidFill>
              <a:srgbClr val="1B313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2175" tIns="36075" rIns="72175" bIns="360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90">
                <a:solidFill>
                  <a:srgbClr val="1B3139"/>
                </a:solidFill>
                <a:latin typeface="DM Sans"/>
                <a:ea typeface="DM Sans"/>
                <a:cs typeface="DM Sans"/>
                <a:sym typeface="DM Sans"/>
              </a:rPr>
              <a:t>Streaming Ingestion &amp; Transformation with </a:t>
            </a:r>
            <a:endParaRPr sz="142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rgbClr val="1B3139"/>
                </a:solidFill>
                <a:latin typeface="DM Sans"/>
                <a:ea typeface="DM Sans"/>
                <a:cs typeface="DM Sans"/>
                <a:sym typeface="DM Sans"/>
              </a:rPr>
              <a:t>Delta Live Tables</a:t>
            </a:r>
            <a:endParaRPr sz="1400" b="1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600" name="Google Shape;1600;g24309fd7c70_2_273"/>
          <p:cNvSpPr/>
          <p:nvPr/>
        </p:nvSpPr>
        <p:spPr>
          <a:xfrm>
            <a:off x="4621713" y="5449685"/>
            <a:ext cx="426900" cy="17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175" tIns="36075" rIns="72175" bIns="360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11">
                <a:solidFill>
                  <a:srgbClr val="1B3139"/>
                </a:solidFill>
                <a:latin typeface="DM Sans"/>
                <a:ea typeface="DM Sans"/>
                <a:cs typeface="DM Sans"/>
                <a:sym typeface="DM Sans"/>
              </a:rPr>
              <a:t>Filter</a:t>
            </a:r>
            <a:endParaRPr sz="711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601" name="Google Shape;1601;g24309fd7c70_2_273"/>
          <p:cNvSpPr/>
          <p:nvPr/>
        </p:nvSpPr>
        <p:spPr>
          <a:xfrm>
            <a:off x="5240003" y="5444334"/>
            <a:ext cx="470400" cy="16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175" tIns="36075" rIns="72175" bIns="360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11">
                <a:solidFill>
                  <a:srgbClr val="1B3139"/>
                </a:solidFill>
                <a:latin typeface="DM Sans"/>
                <a:ea typeface="DM Sans"/>
                <a:cs typeface="DM Sans"/>
                <a:sym typeface="DM Sans"/>
              </a:rPr>
              <a:t>Joins</a:t>
            </a:r>
            <a:endParaRPr sz="711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602" name="Google Shape;1602;g24309fd7c70_2_273"/>
          <p:cNvSpPr/>
          <p:nvPr/>
        </p:nvSpPr>
        <p:spPr>
          <a:xfrm>
            <a:off x="5919511" y="5443583"/>
            <a:ext cx="711000" cy="1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175" tIns="36075" rIns="72175" bIns="360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11">
                <a:solidFill>
                  <a:srgbClr val="1B3139"/>
                </a:solidFill>
                <a:latin typeface="DM Sans"/>
                <a:ea typeface="DM Sans"/>
                <a:cs typeface="DM Sans"/>
                <a:sym typeface="DM Sans"/>
              </a:rPr>
              <a:t>Aggregate</a:t>
            </a:r>
            <a:endParaRPr sz="1263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3" name="Google Shape;1603;g24309fd7c70_2_273"/>
          <p:cNvSpPr/>
          <p:nvPr/>
        </p:nvSpPr>
        <p:spPr>
          <a:xfrm>
            <a:off x="3514680" y="4800118"/>
            <a:ext cx="5445000" cy="896100"/>
          </a:xfrm>
          <a:prstGeom prst="rect">
            <a:avLst/>
          </a:prstGeom>
          <a:noFill/>
          <a:ln w="9525" cap="flat" cmpd="sng">
            <a:solidFill>
              <a:srgbClr val="1B313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2175" tIns="36075" rIns="72175" bIns="360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21">
              <a:solidFill>
                <a:srgbClr val="F9F7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04" name="Google Shape;1604;g24309fd7c70_2_273"/>
          <p:cNvGrpSpPr/>
          <p:nvPr/>
        </p:nvGrpSpPr>
        <p:grpSpPr>
          <a:xfrm>
            <a:off x="4868471" y="5788176"/>
            <a:ext cx="1357830" cy="460647"/>
            <a:chOff x="4761422" y="5893856"/>
            <a:chExt cx="1605000" cy="526454"/>
          </a:xfrm>
        </p:grpSpPr>
        <p:sp>
          <p:nvSpPr>
            <p:cNvPr id="1605" name="Google Shape;1605;g24309fd7c70_2_273"/>
            <p:cNvSpPr/>
            <p:nvPr/>
          </p:nvSpPr>
          <p:spPr>
            <a:xfrm>
              <a:off x="4761422" y="5893856"/>
              <a:ext cx="1605000" cy="503100"/>
            </a:xfrm>
            <a:prstGeom prst="rect">
              <a:avLst/>
            </a:prstGeom>
            <a:solidFill>
              <a:srgbClr val="F9F7F4"/>
            </a:solidFill>
            <a:ln w="19050" cap="flat" cmpd="sng">
              <a:solidFill>
                <a:srgbClr val="1B313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72175" tIns="36075" rIns="72175" bIns="360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2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606" name="Google Shape;1606;g24309fd7c70_2_273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5793432" y="5906547"/>
              <a:ext cx="363378" cy="36337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07" name="Google Shape;1607;g24309fd7c70_2_273"/>
            <p:cNvSpPr txBox="1"/>
            <p:nvPr/>
          </p:nvSpPr>
          <p:spPr>
            <a:xfrm>
              <a:off x="5678189" y="6211810"/>
              <a:ext cx="594000" cy="20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175" tIns="36075" rIns="72175" bIns="36075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11">
                  <a:solidFill>
                    <a:srgbClr val="1B3139"/>
                  </a:solidFill>
                  <a:latin typeface="DM Sans"/>
                  <a:ea typeface="DM Sans"/>
                  <a:cs typeface="DM Sans"/>
                  <a:sym typeface="DM Sans"/>
                </a:rPr>
                <a:t>Photon</a:t>
              </a:r>
              <a:endParaRPr sz="71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608" name="Google Shape;1608;g24309fd7c70_2_273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4938582" y="5944159"/>
              <a:ext cx="744462" cy="38648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09" name="Google Shape;1609;g24309fd7c70_2_273"/>
          <p:cNvSpPr/>
          <p:nvPr/>
        </p:nvSpPr>
        <p:spPr>
          <a:xfrm>
            <a:off x="9479680" y="4814892"/>
            <a:ext cx="1911000" cy="10476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D9D7C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2175" tIns="36075" rIns="72175" bIns="360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29">
              <a:solidFill>
                <a:srgbClr val="AAAAA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610" name="Google Shape;1610;g24309fd7c70_2_273"/>
          <p:cNvSpPr/>
          <p:nvPr/>
        </p:nvSpPr>
        <p:spPr>
          <a:xfrm>
            <a:off x="9482017" y="4823734"/>
            <a:ext cx="1908300" cy="298200"/>
          </a:xfrm>
          <a:prstGeom prst="rect">
            <a:avLst/>
          </a:prstGeom>
          <a:solidFill>
            <a:srgbClr val="D9D7CE"/>
          </a:solidFill>
          <a:ln w="25400" cap="flat" cmpd="sng">
            <a:solidFill>
              <a:srgbClr val="D9D7C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2175" tIns="36075" rIns="72175" bIns="360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29">
                <a:solidFill>
                  <a:srgbClr val="1B3139"/>
                </a:solidFill>
                <a:latin typeface="DM Sans"/>
                <a:ea typeface="DM Sans"/>
                <a:cs typeface="DM Sans"/>
                <a:sym typeface="DM Sans"/>
              </a:rPr>
              <a:t>Streaming Dataset</a:t>
            </a:r>
            <a:endParaRPr sz="829">
              <a:solidFill>
                <a:srgbClr val="1B313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611" name="Google Shape;1611;g24309fd7c70_2_273"/>
          <p:cNvSpPr/>
          <p:nvPr/>
        </p:nvSpPr>
        <p:spPr>
          <a:xfrm>
            <a:off x="6761303" y="5453591"/>
            <a:ext cx="846900" cy="13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175" tIns="36075" rIns="72175" bIns="360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11">
                <a:solidFill>
                  <a:srgbClr val="1B3139"/>
                </a:solidFill>
                <a:latin typeface="DM Sans"/>
                <a:ea typeface="DM Sans"/>
                <a:cs typeface="DM Sans"/>
                <a:sym typeface="DM Sans"/>
              </a:rPr>
              <a:t>Windowing</a:t>
            </a:r>
            <a:endParaRPr sz="1263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2" name="Google Shape;1612;g24309fd7c70_2_27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434021" y="3768021"/>
            <a:ext cx="395572" cy="40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3" name="Google Shape;1613;g24309fd7c70_2_273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727169" y="3762977"/>
            <a:ext cx="394578" cy="408149"/>
          </a:xfrm>
          <a:prstGeom prst="rect">
            <a:avLst/>
          </a:prstGeom>
          <a:noFill/>
          <a:ln>
            <a:noFill/>
          </a:ln>
        </p:spPr>
      </p:pic>
      <p:sp>
        <p:nvSpPr>
          <p:cNvPr id="1614" name="Google Shape;1614;g24309fd7c70_2_273"/>
          <p:cNvSpPr/>
          <p:nvPr/>
        </p:nvSpPr>
        <p:spPr>
          <a:xfrm>
            <a:off x="3561334" y="4264840"/>
            <a:ext cx="805200" cy="1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175" tIns="36075" rIns="72175" bIns="360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32">
                <a:solidFill>
                  <a:srgbClr val="1B3139"/>
                </a:solidFill>
                <a:latin typeface="DM Sans"/>
                <a:ea typeface="DM Sans"/>
                <a:cs typeface="DM Sans"/>
                <a:sym typeface="DM Sans"/>
              </a:rPr>
              <a:t>Automatic Deployment &amp; Operations</a:t>
            </a:r>
            <a:endParaRPr sz="632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615" name="Google Shape;1615;g24309fd7c70_2_273"/>
          <p:cNvSpPr/>
          <p:nvPr/>
        </p:nvSpPr>
        <p:spPr>
          <a:xfrm>
            <a:off x="4295299" y="4201180"/>
            <a:ext cx="687000" cy="16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175" tIns="36075" rIns="72175" bIns="360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32">
                <a:solidFill>
                  <a:srgbClr val="1B3139"/>
                </a:solidFill>
                <a:latin typeface="DM Sans"/>
                <a:ea typeface="DM Sans"/>
                <a:cs typeface="DM Sans"/>
                <a:sym typeface="DM Sans"/>
              </a:rPr>
              <a:t>Data Pipeline Observability </a:t>
            </a:r>
            <a:endParaRPr sz="632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616" name="Google Shape;1616;g24309fd7c70_2_273"/>
          <p:cNvSpPr/>
          <p:nvPr/>
        </p:nvSpPr>
        <p:spPr>
          <a:xfrm>
            <a:off x="4964809" y="4244202"/>
            <a:ext cx="751500" cy="1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175" tIns="36075" rIns="72175" bIns="360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32">
                <a:solidFill>
                  <a:srgbClr val="1B3139"/>
                </a:solidFill>
                <a:latin typeface="DM Sans"/>
                <a:ea typeface="DM Sans"/>
                <a:cs typeface="DM Sans"/>
                <a:sym typeface="DM Sans"/>
              </a:rPr>
              <a:t>Automatic Error Handling &amp; Recovery</a:t>
            </a:r>
            <a:endParaRPr sz="632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617" name="Google Shape;1617;g24309fd7c70_2_273"/>
          <p:cNvSpPr/>
          <p:nvPr/>
        </p:nvSpPr>
        <p:spPr>
          <a:xfrm>
            <a:off x="5270156" y="5061879"/>
            <a:ext cx="1839900" cy="1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175" tIns="36075" rIns="72175" bIns="360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47">
                <a:solidFill>
                  <a:srgbClr val="1B3139"/>
                </a:solidFill>
                <a:latin typeface="DM Sans"/>
                <a:ea typeface="DM Sans"/>
                <a:cs typeface="DM Sans"/>
                <a:sym typeface="DM Sans"/>
              </a:rPr>
              <a:t>Streaming Enrichment </a:t>
            </a:r>
            <a:endParaRPr sz="947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1618" name="Google Shape;1618;g24309fd7c70_2_273"/>
          <p:cNvCxnSpPr/>
          <p:nvPr/>
        </p:nvCxnSpPr>
        <p:spPr>
          <a:xfrm>
            <a:off x="5014216" y="5525125"/>
            <a:ext cx="174900" cy="0"/>
          </a:xfrm>
          <a:prstGeom prst="straightConnector1">
            <a:avLst/>
          </a:prstGeom>
          <a:noFill/>
          <a:ln w="9525" cap="flat" cmpd="sng">
            <a:solidFill>
              <a:srgbClr val="1B313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19" name="Google Shape;1619;g24309fd7c70_2_273"/>
          <p:cNvCxnSpPr/>
          <p:nvPr/>
        </p:nvCxnSpPr>
        <p:spPr>
          <a:xfrm>
            <a:off x="5744921" y="5523602"/>
            <a:ext cx="174900" cy="0"/>
          </a:xfrm>
          <a:prstGeom prst="straightConnector1">
            <a:avLst/>
          </a:prstGeom>
          <a:noFill/>
          <a:ln w="9525" cap="flat" cmpd="sng">
            <a:solidFill>
              <a:srgbClr val="1B313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20" name="Google Shape;1620;g24309fd7c70_2_273"/>
          <p:cNvCxnSpPr/>
          <p:nvPr/>
        </p:nvCxnSpPr>
        <p:spPr>
          <a:xfrm>
            <a:off x="6632007" y="5527545"/>
            <a:ext cx="174900" cy="0"/>
          </a:xfrm>
          <a:prstGeom prst="straightConnector1">
            <a:avLst/>
          </a:prstGeom>
          <a:noFill/>
          <a:ln w="9525" cap="flat" cmpd="sng">
            <a:solidFill>
              <a:srgbClr val="1B3139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621" name="Google Shape;1621;g24309fd7c70_2_273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5984441" y="5211013"/>
            <a:ext cx="408289" cy="293566"/>
          </a:xfrm>
          <a:prstGeom prst="rect">
            <a:avLst/>
          </a:prstGeom>
          <a:noFill/>
          <a:ln>
            <a:noFill/>
          </a:ln>
        </p:spPr>
      </p:pic>
      <p:sp>
        <p:nvSpPr>
          <p:cNvPr id="1622" name="Google Shape;1622;g24309fd7c70_2_273"/>
          <p:cNvSpPr/>
          <p:nvPr/>
        </p:nvSpPr>
        <p:spPr>
          <a:xfrm>
            <a:off x="1197641" y="1688442"/>
            <a:ext cx="854100" cy="43188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D9D7C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2175" tIns="36075" rIns="72175" bIns="360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29">
              <a:solidFill>
                <a:srgbClr val="1B313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623" name="Google Shape;1623;g24309fd7c70_2_273"/>
          <p:cNvSpPr/>
          <p:nvPr/>
        </p:nvSpPr>
        <p:spPr>
          <a:xfrm>
            <a:off x="2248033" y="3946820"/>
            <a:ext cx="911700" cy="20403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D9D7C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2175" tIns="36075" rIns="72175" bIns="360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29">
              <a:solidFill>
                <a:srgbClr val="1B313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624" name="Google Shape;1624;g24309fd7c70_2_273"/>
          <p:cNvSpPr/>
          <p:nvPr/>
        </p:nvSpPr>
        <p:spPr>
          <a:xfrm>
            <a:off x="2262302" y="3946821"/>
            <a:ext cx="876300" cy="250500"/>
          </a:xfrm>
          <a:prstGeom prst="rect">
            <a:avLst/>
          </a:prstGeom>
          <a:solidFill>
            <a:srgbClr val="D9D7CE"/>
          </a:solidFill>
          <a:ln w="25400" cap="flat" cmpd="sng">
            <a:solidFill>
              <a:srgbClr val="D9D7C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2175" tIns="36075" rIns="72175" bIns="360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11">
                <a:solidFill>
                  <a:srgbClr val="5E5E5E"/>
                </a:solidFill>
                <a:latin typeface="DM Sans"/>
                <a:ea typeface="DM Sans"/>
                <a:cs typeface="DM Sans"/>
                <a:sym typeface="DM Sans"/>
              </a:rPr>
              <a:t>Message Store</a:t>
            </a:r>
            <a:endParaRPr sz="711">
              <a:solidFill>
                <a:srgbClr val="5E5E5E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625" name="Google Shape;1625;g24309fd7c70_2_273"/>
          <p:cNvSpPr/>
          <p:nvPr/>
        </p:nvSpPr>
        <p:spPr>
          <a:xfrm>
            <a:off x="2269184" y="1843563"/>
            <a:ext cx="904800" cy="17880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D9D7C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2175" tIns="36075" rIns="72175" bIns="360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29">
              <a:solidFill>
                <a:srgbClr val="1B313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626" name="Google Shape;1626;g24309fd7c70_2_273"/>
          <p:cNvSpPr/>
          <p:nvPr/>
        </p:nvSpPr>
        <p:spPr>
          <a:xfrm>
            <a:off x="2269184" y="1694169"/>
            <a:ext cx="904800" cy="250500"/>
          </a:xfrm>
          <a:prstGeom prst="rect">
            <a:avLst/>
          </a:prstGeom>
          <a:solidFill>
            <a:srgbClr val="D9D7CE"/>
          </a:solidFill>
          <a:ln w="25400" cap="flat" cmpd="sng">
            <a:solidFill>
              <a:srgbClr val="D9D7C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2175" tIns="36075" rIns="72175" bIns="360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90">
                <a:solidFill>
                  <a:srgbClr val="5E5E5E"/>
                </a:solidFill>
                <a:latin typeface="DM Sans"/>
                <a:ea typeface="DM Sans"/>
                <a:cs typeface="DM Sans"/>
                <a:sym typeface="DM Sans"/>
              </a:rPr>
              <a:t>Object Stores</a:t>
            </a:r>
            <a:endParaRPr sz="790">
              <a:solidFill>
                <a:srgbClr val="5E5E5E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627" name="Google Shape;1627;g24309fd7c70_2_273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2246819" y="4180740"/>
            <a:ext cx="541407" cy="3259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8" name="Google Shape;1628;g24309fd7c70_2_273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2336900" y="4847790"/>
            <a:ext cx="278034" cy="248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9" name="Google Shape;1629;g24309fd7c70_2_273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2353115" y="5409980"/>
            <a:ext cx="313751" cy="2961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0" name="Google Shape;1630;g24309fd7c70_2_273"/>
          <p:cNvPicPr preferRelativeResize="0"/>
          <p:nvPr/>
        </p:nvPicPr>
        <p:blipFill rotWithShape="1">
          <a:blip r:embed="rId13">
            <a:alphaModFix/>
          </a:blip>
          <a:srcRect l="3074" t="25403" r="69960" b="27458"/>
          <a:stretch/>
        </p:blipFill>
        <p:spPr>
          <a:xfrm>
            <a:off x="2794481" y="4840426"/>
            <a:ext cx="278456" cy="250569"/>
          </a:xfrm>
          <a:prstGeom prst="rect">
            <a:avLst/>
          </a:prstGeom>
          <a:noFill/>
          <a:ln>
            <a:noFill/>
          </a:ln>
        </p:spPr>
      </p:pic>
      <p:sp>
        <p:nvSpPr>
          <p:cNvPr id="1631" name="Google Shape;1631;g24309fd7c70_2_273"/>
          <p:cNvSpPr txBox="1"/>
          <p:nvPr/>
        </p:nvSpPr>
        <p:spPr>
          <a:xfrm>
            <a:off x="2218164" y="5085740"/>
            <a:ext cx="517800" cy="26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175" tIns="36075" rIns="72175" bIns="360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32">
                <a:solidFill>
                  <a:srgbClr val="AAAAAA"/>
                </a:solidFill>
                <a:latin typeface="DM Sans"/>
                <a:ea typeface="DM Sans"/>
                <a:cs typeface="DM Sans"/>
                <a:sym typeface="DM Sans"/>
              </a:rPr>
              <a:t>Amazon MSK</a:t>
            </a:r>
            <a:endParaRPr sz="711">
              <a:solidFill>
                <a:srgbClr val="AAAAA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632" name="Google Shape;1632;g24309fd7c70_2_273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 flipH="1">
            <a:off x="2590311" y="1988280"/>
            <a:ext cx="291891" cy="301924"/>
          </a:xfrm>
          <a:prstGeom prst="rect">
            <a:avLst/>
          </a:prstGeom>
          <a:noFill/>
          <a:ln>
            <a:noFill/>
          </a:ln>
        </p:spPr>
      </p:pic>
      <p:sp>
        <p:nvSpPr>
          <p:cNvPr id="1633" name="Google Shape;1633;g24309fd7c70_2_273"/>
          <p:cNvSpPr txBox="1"/>
          <p:nvPr/>
        </p:nvSpPr>
        <p:spPr>
          <a:xfrm>
            <a:off x="2516343" y="2231149"/>
            <a:ext cx="444900" cy="2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32">
                <a:solidFill>
                  <a:srgbClr val="848484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Amazon S3</a:t>
            </a:r>
            <a:endParaRPr sz="632">
              <a:solidFill>
                <a:srgbClr val="848484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pic>
        <p:nvPicPr>
          <p:cNvPr id="1634" name="Google Shape;1634;g24309fd7c70_2_273"/>
          <p:cNvPicPr preferRelativeResize="0"/>
          <p:nvPr/>
        </p:nvPicPr>
        <p:blipFill rotWithShape="1">
          <a:blip r:embed="rId15">
            <a:alphaModFix/>
          </a:blip>
          <a:srcRect l="25717" r="26772"/>
          <a:stretch/>
        </p:blipFill>
        <p:spPr>
          <a:xfrm>
            <a:off x="2625116" y="2493594"/>
            <a:ext cx="222270" cy="274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35" name="Google Shape;1635;g24309fd7c70_2_273"/>
          <p:cNvSpPr txBox="1"/>
          <p:nvPr/>
        </p:nvSpPr>
        <p:spPr>
          <a:xfrm>
            <a:off x="2413853" y="2800389"/>
            <a:ext cx="6153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32">
                <a:solidFill>
                  <a:srgbClr val="848484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Azure Data Lake Store</a:t>
            </a:r>
            <a:endParaRPr sz="632">
              <a:solidFill>
                <a:srgbClr val="848484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pic>
        <p:nvPicPr>
          <p:cNvPr id="1636" name="Google Shape;1636;g24309fd7c70_2_273"/>
          <p:cNvPicPr preferRelativeResize="0"/>
          <p:nvPr/>
        </p:nvPicPr>
        <p:blipFill rotWithShape="1">
          <a:blip r:embed="rId16">
            <a:alphaModFix/>
          </a:blip>
          <a:srcRect l="23925" t="13338" r="23594" b="13775"/>
          <a:stretch/>
        </p:blipFill>
        <p:spPr>
          <a:xfrm>
            <a:off x="2590308" y="3072632"/>
            <a:ext cx="291894" cy="272862"/>
          </a:xfrm>
          <a:prstGeom prst="rect">
            <a:avLst/>
          </a:prstGeom>
          <a:noFill/>
          <a:ln>
            <a:noFill/>
          </a:ln>
        </p:spPr>
      </p:pic>
      <p:sp>
        <p:nvSpPr>
          <p:cNvPr id="1637" name="Google Shape;1637;g24309fd7c70_2_273"/>
          <p:cNvSpPr txBox="1"/>
          <p:nvPr/>
        </p:nvSpPr>
        <p:spPr>
          <a:xfrm>
            <a:off x="2385179" y="3370905"/>
            <a:ext cx="665400" cy="1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32">
                <a:solidFill>
                  <a:srgbClr val="848484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Google Cloud Storage</a:t>
            </a:r>
            <a:endParaRPr sz="632">
              <a:solidFill>
                <a:srgbClr val="848484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sp>
        <p:nvSpPr>
          <p:cNvPr id="1638" name="Google Shape;1638;g24309fd7c70_2_273"/>
          <p:cNvSpPr/>
          <p:nvPr/>
        </p:nvSpPr>
        <p:spPr>
          <a:xfrm>
            <a:off x="1211724" y="1695824"/>
            <a:ext cx="825900" cy="231600"/>
          </a:xfrm>
          <a:prstGeom prst="rect">
            <a:avLst/>
          </a:prstGeom>
          <a:solidFill>
            <a:srgbClr val="D9D7CE"/>
          </a:solidFill>
          <a:ln w="25400" cap="flat" cmpd="sng">
            <a:solidFill>
              <a:srgbClr val="D9D7C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2175" tIns="36075" rIns="72175" bIns="360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90">
                <a:solidFill>
                  <a:srgbClr val="5E5E5E"/>
                </a:solidFill>
                <a:latin typeface="DM Sans"/>
                <a:ea typeface="DM Sans"/>
                <a:cs typeface="DM Sans"/>
                <a:sym typeface="DM Sans"/>
              </a:rPr>
              <a:t>Data Sources</a:t>
            </a:r>
            <a:endParaRPr sz="790">
              <a:solidFill>
                <a:srgbClr val="5E5E5E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639" name="Google Shape;1639;g24309fd7c70_2_273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2294736" y="4626629"/>
            <a:ext cx="804120" cy="1351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0" name="Google Shape;1640;g24309fd7c70_2_273" descr="Apache-Pulsar | fusionSpan"/>
          <p:cNvPicPr preferRelativeResize="0"/>
          <p:nvPr/>
        </p:nvPicPr>
        <p:blipFill rotWithShape="1">
          <a:blip r:embed="rId18">
            <a:alphaModFix/>
          </a:blip>
          <a:srcRect t="-2741" r="4479" b="17073"/>
          <a:stretch/>
        </p:blipFill>
        <p:spPr>
          <a:xfrm>
            <a:off x="2438124" y="4278011"/>
            <a:ext cx="686562" cy="351276"/>
          </a:xfrm>
          <a:prstGeom prst="rect">
            <a:avLst/>
          </a:prstGeom>
          <a:noFill/>
          <a:ln>
            <a:noFill/>
          </a:ln>
        </p:spPr>
      </p:pic>
      <p:sp>
        <p:nvSpPr>
          <p:cNvPr id="1641" name="Google Shape;1641;g24309fd7c70_2_273"/>
          <p:cNvSpPr txBox="1"/>
          <p:nvPr/>
        </p:nvSpPr>
        <p:spPr>
          <a:xfrm>
            <a:off x="2562773" y="5110617"/>
            <a:ext cx="700500" cy="25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175" tIns="36075" rIns="72175" bIns="360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AAAAAA"/>
                </a:solidFill>
                <a:latin typeface="DM Sans"/>
                <a:ea typeface="DM Sans"/>
                <a:cs typeface="DM Sans"/>
                <a:sym typeface="DM Sans"/>
              </a:rPr>
              <a:t>Kinesis Data Streams </a:t>
            </a:r>
            <a:endParaRPr sz="600">
              <a:solidFill>
                <a:srgbClr val="AAAAA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642" name="Google Shape;1642;g24309fd7c70_2_273"/>
          <p:cNvSpPr txBox="1"/>
          <p:nvPr/>
        </p:nvSpPr>
        <p:spPr>
          <a:xfrm>
            <a:off x="2192287" y="5706173"/>
            <a:ext cx="638400" cy="26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175" tIns="36075" rIns="72175" bIns="360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32">
                <a:solidFill>
                  <a:srgbClr val="AAAAAA"/>
                </a:solidFill>
                <a:latin typeface="DM Sans"/>
                <a:ea typeface="DM Sans"/>
                <a:cs typeface="DM Sans"/>
                <a:sym typeface="DM Sans"/>
              </a:rPr>
              <a:t>Azure Event Hubs </a:t>
            </a:r>
            <a:endParaRPr sz="711">
              <a:solidFill>
                <a:srgbClr val="AAAAA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643" name="Google Shape;1643;g24309fd7c70_2_273" descr="Google Cloud Pub/Sub - Reviews, Pros &amp; Cons | Companies using Google Cloud  Pub/Sub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2788225" y="5381858"/>
            <a:ext cx="333613" cy="345084"/>
          </a:xfrm>
          <a:prstGeom prst="rect">
            <a:avLst/>
          </a:prstGeom>
          <a:noFill/>
          <a:ln>
            <a:noFill/>
          </a:ln>
        </p:spPr>
      </p:pic>
      <p:sp>
        <p:nvSpPr>
          <p:cNvPr id="1644" name="Google Shape;1644;g24309fd7c70_2_273"/>
          <p:cNvSpPr txBox="1"/>
          <p:nvPr/>
        </p:nvSpPr>
        <p:spPr>
          <a:xfrm>
            <a:off x="2556153" y="5709682"/>
            <a:ext cx="7053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175" tIns="36075" rIns="72175" bIns="360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32">
                <a:solidFill>
                  <a:srgbClr val="AAAAAA"/>
                </a:solidFill>
                <a:latin typeface="DM Sans"/>
                <a:ea typeface="DM Sans"/>
                <a:cs typeface="DM Sans"/>
                <a:sym typeface="DM Sans"/>
              </a:rPr>
              <a:t>GCP  Pub/Sub</a:t>
            </a:r>
            <a:endParaRPr sz="711">
              <a:solidFill>
                <a:srgbClr val="AAAAA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1645" name="Google Shape;1645;g24309fd7c70_2_273"/>
          <p:cNvGrpSpPr/>
          <p:nvPr/>
        </p:nvGrpSpPr>
        <p:grpSpPr>
          <a:xfrm>
            <a:off x="1257439" y="5218816"/>
            <a:ext cx="675869" cy="661337"/>
            <a:chOff x="365435" y="5177420"/>
            <a:chExt cx="798900" cy="755814"/>
          </a:xfrm>
        </p:grpSpPr>
        <p:sp>
          <p:nvSpPr>
            <p:cNvPr id="1646" name="Google Shape;1646;g24309fd7c70_2_273"/>
            <p:cNvSpPr txBox="1"/>
            <p:nvPr/>
          </p:nvSpPr>
          <p:spPr>
            <a:xfrm>
              <a:off x="365435" y="5599034"/>
              <a:ext cx="798900" cy="33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32">
                  <a:solidFill>
                    <a:srgbClr val="848484"/>
                  </a:solidFill>
                  <a:latin typeface="DM Sans Medium"/>
                  <a:ea typeface="DM Sans Medium"/>
                  <a:cs typeface="DM Sans Medium"/>
                  <a:sym typeface="DM Sans Medium"/>
                </a:rPr>
                <a:t>Mobile &amp; IoT Data</a:t>
              </a:r>
              <a:endParaRPr sz="632">
                <a:solidFill>
                  <a:srgbClr val="848484"/>
                </a:solidFill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pic>
          <p:nvPicPr>
            <p:cNvPr id="1647" name="Google Shape;1647;g24309fd7c70_2_273"/>
            <p:cNvPicPr preferRelativeResize="0"/>
            <p:nvPr/>
          </p:nvPicPr>
          <p:blipFill rotWithShape="1">
            <a:blip r:embed="rId20">
              <a:alphaModFix/>
            </a:blip>
            <a:srcRect/>
            <a:stretch/>
          </p:blipFill>
          <p:spPr>
            <a:xfrm>
              <a:off x="559197" y="5177420"/>
              <a:ext cx="420624" cy="44805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648" name="Google Shape;1648;g24309fd7c70_2_273"/>
          <p:cNvGrpSpPr/>
          <p:nvPr/>
        </p:nvGrpSpPr>
        <p:grpSpPr>
          <a:xfrm>
            <a:off x="1238596" y="4594325"/>
            <a:ext cx="752009" cy="607136"/>
            <a:chOff x="333309" y="4454966"/>
            <a:chExt cx="888900" cy="693870"/>
          </a:xfrm>
        </p:grpSpPr>
        <p:sp>
          <p:nvSpPr>
            <p:cNvPr id="1649" name="Google Shape;1649;g24309fd7c70_2_273"/>
            <p:cNvSpPr txBox="1"/>
            <p:nvPr/>
          </p:nvSpPr>
          <p:spPr>
            <a:xfrm>
              <a:off x="333309" y="4882736"/>
              <a:ext cx="888900" cy="266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32">
                  <a:solidFill>
                    <a:srgbClr val="848484"/>
                  </a:solidFill>
                  <a:latin typeface="DM Sans Medium"/>
                  <a:ea typeface="DM Sans Medium"/>
                  <a:cs typeface="DM Sans Medium"/>
                  <a:sym typeface="DM Sans Medium"/>
                </a:rPr>
                <a:t>Application Events</a:t>
              </a:r>
              <a:endParaRPr sz="632">
                <a:solidFill>
                  <a:srgbClr val="848484"/>
                </a:solidFill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pic>
          <p:nvPicPr>
            <p:cNvPr id="1650" name="Google Shape;1650;g24309fd7c70_2_273"/>
            <p:cNvPicPr preferRelativeResize="0"/>
            <p:nvPr/>
          </p:nvPicPr>
          <p:blipFill rotWithShape="1">
            <a:blip r:embed="rId21">
              <a:alphaModFix/>
            </a:blip>
            <a:srcRect/>
            <a:stretch/>
          </p:blipFill>
          <p:spPr>
            <a:xfrm>
              <a:off x="564405" y="4454966"/>
              <a:ext cx="420624" cy="44805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651" name="Google Shape;1651;g24309fd7c70_2_273"/>
          <p:cNvGrpSpPr/>
          <p:nvPr/>
        </p:nvGrpSpPr>
        <p:grpSpPr>
          <a:xfrm>
            <a:off x="1274909" y="3222635"/>
            <a:ext cx="646429" cy="547170"/>
            <a:chOff x="394366" y="3007041"/>
            <a:chExt cx="764100" cy="625337"/>
          </a:xfrm>
        </p:grpSpPr>
        <p:sp>
          <p:nvSpPr>
            <p:cNvPr id="1652" name="Google Shape;1652;g24309fd7c70_2_273"/>
            <p:cNvSpPr txBox="1"/>
            <p:nvPr/>
          </p:nvSpPr>
          <p:spPr>
            <a:xfrm>
              <a:off x="394366" y="3379478"/>
              <a:ext cx="764100" cy="252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32">
                  <a:solidFill>
                    <a:srgbClr val="848484"/>
                  </a:solidFill>
                  <a:latin typeface="DM Sans Medium"/>
                  <a:ea typeface="DM Sans Medium"/>
                  <a:cs typeface="DM Sans Medium"/>
                  <a:sym typeface="DM Sans Medium"/>
                </a:rPr>
                <a:t>SaaS Applications</a:t>
              </a:r>
              <a:endParaRPr sz="632">
                <a:solidFill>
                  <a:srgbClr val="848484"/>
                </a:solidFill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pic>
          <p:nvPicPr>
            <p:cNvPr id="1653" name="Google Shape;1653;g24309fd7c70_2_273"/>
            <p:cNvPicPr preferRelativeResize="0"/>
            <p:nvPr/>
          </p:nvPicPr>
          <p:blipFill rotWithShape="1">
            <a:blip r:embed="rId22">
              <a:alphaModFix/>
            </a:blip>
            <a:srcRect/>
            <a:stretch/>
          </p:blipFill>
          <p:spPr>
            <a:xfrm>
              <a:off x="569343" y="3007041"/>
              <a:ext cx="440918" cy="40923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654" name="Google Shape;1654;g24309fd7c70_2_273"/>
          <p:cNvGrpSpPr/>
          <p:nvPr/>
        </p:nvGrpSpPr>
        <p:grpSpPr>
          <a:xfrm>
            <a:off x="1204559" y="3917379"/>
            <a:ext cx="826119" cy="681655"/>
            <a:chOff x="301552" y="3673244"/>
            <a:chExt cx="976500" cy="779034"/>
          </a:xfrm>
        </p:grpSpPr>
        <p:sp>
          <p:nvSpPr>
            <p:cNvPr id="1655" name="Google Shape;1655;g24309fd7c70_2_273"/>
            <p:cNvSpPr txBox="1"/>
            <p:nvPr/>
          </p:nvSpPr>
          <p:spPr>
            <a:xfrm>
              <a:off x="301552" y="4037978"/>
              <a:ext cx="976500" cy="41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32">
                  <a:solidFill>
                    <a:srgbClr val="848484"/>
                  </a:solidFill>
                  <a:latin typeface="DM Sans Medium"/>
                  <a:ea typeface="DM Sans Medium"/>
                  <a:cs typeface="DM Sans Medium"/>
                  <a:sym typeface="DM Sans Medium"/>
                </a:rPr>
                <a:t>Machine &amp; Application Logs</a:t>
              </a:r>
              <a:endParaRPr sz="632">
                <a:solidFill>
                  <a:srgbClr val="848484"/>
                </a:solidFill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pic>
          <p:nvPicPr>
            <p:cNvPr id="1656" name="Google Shape;1656;g24309fd7c70_2_273"/>
            <p:cNvPicPr preferRelativeResize="0"/>
            <p:nvPr/>
          </p:nvPicPr>
          <p:blipFill rotWithShape="1">
            <a:blip r:embed="rId23">
              <a:alphaModFix/>
            </a:blip>
            <a:srcRect/>
            <a:stretch/>
          </p:blipFill>
          <p:spPr>
            <a:xfrm>
              <a:off x="533795" y="3673244"/>
              <a:ext cx="492193" cy="45947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657" name="Google Shape;1657;g24309fd7c70_2_273"/>
          <p:cNvGrpSpPr/>
          <p:nvPr/>
        </p:nvGrpSpPr>
        <p:grpSpPr>
          <a:xfrm>
            <a:off x="1204560" y="2594490"/>
            <a:ext cx="797186" cy="534996"/>
            <a:chOff x="308371" y="2323694"/>
            <a:chExt cx="942300" cy="611424"/>
          </a:xfrm>
        </p:grpSpPr>
        <p:sp>
          <p:nvSpPr>
            <p:cNvPr id="1658" name="Google Shape;1658;g24309fd7c70_2_273"/>
            <p:cNvSpPr txBox="1"/>
            <p:nvPr/>
          </p:nvSpPr>
          <p:spPr>
            <a:xfrm>
              <a:off x="308371" y="2692718"/>
              <a:ext cx="942300" cy="242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32">
                  <a:solidFill>
                    <a:srgbClr val="848484"/>
                  </a:solidFill>
                  <a:latin typeface="DM Sans Medium"/>
                  <a:ea typeface="DM Sans Medium"/>
                  <a:cs typeface="DM Sans Medium"/>
                  <a:sym typeface="DM Sans Medium"/>
                </a:rPr>
                <a:t>On-premises Systems </a:t>
              </a:r>
              <a:endParaRPr sz="632">
                <a:solidFill>
                  <a:srgbClr val="848484"/>
                </a:solidFill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pic>
          <p:nvPicPr>
            <p:cNvPr id="1659" name="Google Shape;1659;g24309fd7c70_2_273"/>
            <p:cNvPicPr preferRelativeResize="0"/>
            <p:nvPr/>
          </p:nvPicPr>
          <p:blipFill rotWithShape="1">
            <a:blip r:embed="rId24">
              <a:alphaModFix/>
            </a:blip>
            <a:srcRect l="39" r="39"/>
            <a:stretch/>
          </p:blipFill>
          <p:spPr>
            <a:xfrm>
              <a:off x="591344" y="2323694"/>
              <a:ext cx="366746" cy="39830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660" name="Google Shape;1660;g24309fd7c70_2_273"/>
          <p:cNvGrpSpPr/>
          <p:nvPr/>
        </p:nvGrpSpPr>
        <p:grpSpPr>
          <a:xfrm>
            <a:off x="1226226" y="2050449"/>
            <a:ext cx="797186" cy="512508"/>
            <a:chOff x="326390" y="1697104"/>
            <a:chExt cx="942300" cy="585724"/>
          </a:xfrm>
        </p:grpSpPr>
        <p:sp>
          <p:nvSpPr>
            <p:cNvPr id="1661" name="Google Shape;1661;g24309fd7c70_2_273"/>
            <p:cNvSpPr txBox="1"/>
            <p:nvPr/>
          </p:nvSpPr>
          <p:spPr>
            <a:xfrm>
              <a:off x="326390" y="2040428"/>
              <a:ext cx="942300" cy="242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32">
                  <a:solidFill>
                    <a:srgbClr val="848484"/>
                  </a:solidFill>
                  <a:latin typeface="DM Sans Medium"/>
                  <a:ea typeface="DM Sans Medium"/>
                  <a:cs typeface="DM Sans Medium"/>
                  <a:sym typeface="DM Sans Medium"/>
                </a:rPr>
                <a:t>Data Warehouse</a:t>
              </a:r>
              <a:endParaRPr sz="632">
                <a:solidFill>
                  <a:srgbClr val="84848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662" name="Google Shape;1662;g24309fd7c70_2_273"/>
            <p:cNvPicPr preferRelativeResize="0"/>
            <p:nvPr/>
          </p:nvPicPr>
          <p:blipFill rotWithShape="1">
            <a:blip r:embed="rId25">
              <a:alphaModFix/>
            </a:blip>
            <a:srcRect/>
            <a:stretch/>
          </p:blipFill>
          <p:spPr>
            <a:xfrm>
              <a:off x="536431" y="1697104"/>
              <a:ext cx="466345" cy="42062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663" name="Google Shape;1663;g24309fd7c70_2_273"/>
          <p:cNvGrpSpPr/>
          <p:nvPr/>
        </p:nvGrpSpPr>
        <p:grpSpPr>
          <a:xfrm>
            <a:off x="3431520" y="5788208"/>
            <a:ext cx="1357830" cy="440213"/>
            <a:chOff x="3010932" y="5904966"/>
            <a:chExt cx="1605000" cy="503100"/>
          </a:xfrm>
        </p:grpSpPr>
        <p:sp>
          <p:nvSpPr>
            <p:cNvPr id="1664" name="Google Shape;1664;g24309fd7c70_2_273"/>
            <p:cNvSpPr/>
            <p:nvPr/>
          </p:nvSpPr>
          <p:spPr>
            <a:xfrm>
              <a:off x="3010932" y="5904966"/>
              <a:ext cx="1605000" cy="503100"/>
            </a:xfrm>
            <a:prstGeom prst="rect">
              <a:avLst/>
            </a:prstGeom>
            <a:solidFill>
              <a:srgbClr val="F9F7F4"/>
            </a:solidFill>
            <a:ln w="19050" cap="flat" cmpd="sng">
              <a:solidFill>
                <a:srgbClr val="1B313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72175" tIns="36075" rIns="72175" bIns="360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2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665" name="Google Shape;1665;g24309fd7c70_2_273" descr="A picture containing drawing&#10;&#10;Description automatically generated"/>
            <p:cNvPicPr preferRelativeResize="0"/>
            <p:nvPr/>
          </p:nvPicPr>
          <p:blipFill rotWithShape="1">
            <a:blip r:embed="rId26">
              <a:alphaModFix/>
            </a:blip>
            <a:srcRect/>
            <a:stretch/>
          </p:blipFill>
          <p:spPr>
            <a:xfrm>
              <a:off x="3232968" y="6027056"/>
              <a:ext cx="1087973" cy="27948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666" name="Google Shape;1666;g24309fd7c70_2_273"/>
          <p:cNvGrpSpPr/>
          <p:nvPr/>
        </p:nvGrpSpPr>
        <p:grpSpPr>
          <a:xfrm>
            <a:off x="7742232" y="5788178"/>
            <a:ext cx="1357830" cy="440213"/>
            <a:chOff x="6518792" y="5889566"/>
            <a:chExt cx="1605000" cy="503100"/>
          </a:xfrm>
        </p:grpSpPr>
        <p:sp>
          <p:nvSpPr>
            <p:cNvPr id="1667" name="Google Shape;1667;g24309fd7c70_2_273"/>
            <p:cNvSpPr/>
            <p:nvPr/>
          </p:nvSpPr>
          <p:spPr>
            <a:xfrm>
              <a:off x="6518792" y="5889566"/>
              <a:ext cx="1605000" cy="503100"/>
            </a:xfrm>
            <a:prstGeom prst="rect">
              <a:avLst/>
            </a:prstGeom>
            <a:solidFill>
              <a:srgbClr val="F9F7F4"/>
            </a:solidFill>
            <a:ln w="19050" cap="flat" cmpd="sng">
              <a:solidFill>
                <a:srgbClr val="1B313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72175" tIns="36075" rIns="72175" bIns="360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2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668" name="Google Shape;1668;g24309fd7c70_2_273"/>
            <p:cNvGrpSpPr/>
            <p:nvPr/>
          </p:nvGrpSpPr>
          <p:grpSpPr>
            <a:xfrm>
              <a:off x="6634145" y="5954630"/>
              <a:ext cx="1365802" cy="398530"/>
              <a:chOff x="6743595" y="6209704"/>
              <a:chExt cx="1365802" cy="398530"/>
            </a:xfrm>
          </p:grpSpPr>
          <p:pic>
            <p:nvPicPr>
              <p:cNvPr id="1669" name="Google Shape;1669;g24309fd7c70_2_273"/>
              <p:cNvPicPr preferRelativeResize="0"/>
              <p:nvPr/>
            </p:nvPicPr>
            <p:blipFill rotWithShape="1">
              <a:blip r:embed="rId27">
                <a:alphaModFix/>
              </a:blip>
              <a:srcRect/>
              <a:stretch/>
            </p:blipFill>
            <p:spPr>
              <a:xfrm>
                <a:off x="6743595" y="6263685"/>
                <a:ext cx="320149" cy="288762"/>
              </a:xfrm>
              <a:prstGeom prst="rect">
                <a:avLst/>
              </a:prstGeom>
              <a:solidFill>
                <a:srgbClr val="EEEDE9"/>
              </a:solidFill>
              <a:ln>
                <a:noFill/>
              </a:ln>
            </p:spPr>
          </p:pic>
          <p:grpSp>
            <p:nvGrpSpPr>
              <p:cNvPr id="1670" name="Google Shape;1670;g24309fd7c70_2_273"/>
              <p:cNvGrpSpPr/>
              <p:nvPr/>
            </p:nvGrpSpPr>
            <p:grpSpPr>
              <a:xfrm>
                <a:off x="6937703" y="6209704"/>
                <a:ext cx="1171693" cy="398530"/>
                <a:chOff x="6937408" y="6209704"/>
                <a:chExt cx="1604400" cy="398530"/>
              </a:xfrm>
            </p:grpSpPr>
            <p:sp>
              <p:nvSpPr>
                <p:cNvPr id="1671" name="Google Shape;1671;g24309fd7c70_2_273"/>
                <p:cNvSpPr/>
                <p:nvPr/>
              </p:nvSpPr>
              <p:spPr>
                <a:xfrm>
                  <a:off x="6937408" y="6209704"/>
                  <a:ext cx="1604400" cy="2538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72175" tIns="36075" rIns="72175" bIns="36075" anchor="t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829">
                      <a:solidFill>
                        <a:srgbClr val="1B3139"/>
                      </a:solidFill>
                      <a:latin typeface="DM Sans"/>
                      <a:ea typeface="DM Sans"/>
                      <a:cs typeface="DM Sans"/>
                      <a:sym typeface="DM Sans"/>
                    </a:rPr>
                    <a:t>Unity Catalog </a:t>
                  </a:r>
                  <a:endParaRPr sz="829">
                    <a:solidFill>
                      <a:srgbClr val="1B3139"/>
                    </a:solidFill>
                    <a:latin typeface="DM Sans"/>
                    <a:ea typeface="DM Sans"/>
                    <a:cs typeface="DM Sans"/>
                    <a:sym typeface="DM Sans"/>
                  </a:endParaRPr>
                </a:p>
              </p:txBody>
            </p:sp>
            <p:sp>
              <p:nvSpPr>
                <p:cNvPr id="1672" name="Google Shape;1672;g24309fd7c70_2_273"/>
                <p:cNvSpPr/>
                <p:nvPr/>
              </p:nvSpPr>
              <p:spPr>
                <a:xfrm>
                  <a:off x="6937408" y="6392834"/>
                  <a:ext cx="1604400" cy="2154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72175" tIns="36075" rIns="72175" bIns="36075" anchor="t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632" i="1">
                      <a:solidFill>
                        <a:srgbClr val="1B3139"/>
                      </a:solidFill>
                      <a:latin typeface="DM Sans"/>
                      <a:ea typeface="DM Sans"/>
                      <a:cs typeface="DM Sans"/>
                      <a:sym typeface="DM Sans"/>
                    </a:rPr>
                    <a:t>For Governance</a:t>
                  </a:r>
                  <a:endParaRPr sz="632" i="1">
                    <a:solidFill>
                      <a:srgbClr val="1B3139"/>
                    </a:solidFill>
                    <a:latin typeface="DM Sans"/>
                    <a:ea typeface="DM Sans"/>
                    <a:cs typeface="DM Sans"/>
                    <a:sym typeface="DM Sans"/>
                  </a:endParaRPr>
                </a:p>
              </p:txBody>
            </p:sp>
          </p:grpSp>
        </p:grpSp>
      </p:grpSp>
      <p:grpSp>
        <p:nvGrpSpPr>
          <p:cNvPr id="1673" name="Google Shape;1673;g24309fd7c70_2_273"/>
          <p:cNvGrpSpPr/>
          <p:nvPr/>
        </p:nvGrpSpPr>
        <p:grpSpPr>
          <a:xfrm>
            <a:off x="3486548" y="3105177"/>
            <a:ext cx="849469" cy="611693"/>
            <a:chOff x="2820140" y="2513357"/>
            <a:chExt cx="1004100" cy="699078"/>
          </a:xfrm>
        </p:grpSpPr>
        <p:pic>
          <p:nvPicPr>
            <p:cNvPr id="1674" name="Google Shape;1674;g24309fd7c70_2_273" descr="Icon&#10;&#10;Description automatically generated"/>
            <p:cNvPicPr preferRelativeResize="0"/>
            <p:nvPr/>
          </p:nvPicPr>
          <p:blipFill rotWithShape="1">
            <a:blip r:embed="rId28">
              <a:alphaModFix/>
            </a:blip>
            <a:srcRect/>
            <a:stretch/>
          </p:blipFill>
          <p:spPr>
            <a:xfrm>
              <a:off x="3087621" y="2513357"/>
              <a:ext cx="503359" cy="46177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75" name="Google Shape;1675;g24309fd7c70_2_273"/>
            <p:cNvSpPr txBox="1"/>
            <p:nvPr/>
          </p:nvSpPr>
          <p:spPr>
            <a:xfrm>
              <a:off x="2820140" y="2906735"/>
              <a:ext cx="1004100" cy="30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175" tIns="36075" rIns="72175" bIns="36075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32">
                  <a:solidFill>
                    <a:srgbClr val="1B3139"/>
                  </a:solidFill>
                  <a:latin typeface="DM Sans"/>
                  <a:ea typeface="DM Sans"/>
                  <a:cs typeface="DM Sans"/>
                  <a:sym typeface="DM Sans"/>
                </a:rPr>
                <a:t>Continuous </a:t>
              </a:r>
              <a:endParaRPr sz="142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32">
                  <a:solidFill>
                    <a:srgbClr val="1B3139"/>
                  </a:solidFill>
                  <a:latin typeface="DM Sans"/>
                  <a:ea typeface="DM Sans"/>
                  <a:cs typeface="DM Sans"/>
                  <a:sym typeface="DM Sans"/>
                </a:rPr>
                <a:t>Ingestion</a:t>
              </a:r>
              <a:endParaRPr sz="632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76" name="Google Shape;1676;g24309fd7c70_2_273"/>
          <p:cNvGrpSpPr/>
          <p:nvPr/>
        </p:nvGrpSpPr>
        <p:grpSpPr>
          <a:xfrm>
            <a:off x="4136685" y="3091654"/>
            <a:ext cx="986774" cy="560074"/>
            <a:chOff x="3615432" y="2512161"/>
            <a:chExt cx="1166400" cy="640085"/>
          </a:xfrm>
        </p:grpSpPr>
        <p:sp>
          <p:nvSpPr>
            <p:cNvPr id="1677" name="Google Shape;1677;g24309fd7c70_2_273"/>
            <p:cNvSpPr/>
            <p:nvPr/>
          </p:nvSpPr>
          <p:spPr>
            <a:xfrm>
              <a:off x="3615432" y="3038846"/>
              <a:ext cx="1166400" cy="113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175" tIns="36075" rIns="72175" bIns="360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32">
                  <a:solidFill>
                    <a:srgbClr val="1B3139"/>
                  </a:solidFill>
                  <a:latin typeface="DM Sans"/>
                  <a:ea typeface="DM Sans"/>
                  <a:cs typeface="DM Sans"/>
                  <a:sym typeface="DM Sans"/>
                </a:rPr>
                <a:t>Data Transformation &amp;. Quality</a:t>
              </a:r>
              <a:endParaRPr sz="632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  <p:pic>
          <p:nvPicPr>
            <p:cNvPr id="1678" name="Google Shape;1678;g24309fd7c70_2_273"/>
            <p:cNvPicPr preferRelativeResize="0"/>
            <p:nvPr/>
          </p:nvPicPr>
          <p:blipFill rotWithShape="1">
            <a:blip r:embed="rId29">
              <a:alphaModFix/>
            </a:blip>
            <a:srcRect/>
            <a:stretch/>
          </p:blipFill>
          <p:spPr>
            <a:xfrm>
              <a:off x="3979482" y="2512161"/>
              <a:ext cx="468559" cy="494451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pic>
      </p:grpSp>
      <p:sp>
        <p:nvSpPr>
          <p:cNvPr id="1679" name="Google Shape;1679;g24309fd7c70_2_273"/>
          <p:cNvSpPr/>
          <p:nvPr/>
        </p:nvSpPr>
        <p:spPr>
          <a:xfrm>
            <a:off x="5041272" y="3511693"/>
            <a:ext cx="665400" cy="1755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2175" tIns="36075" rIns="72175" bIns="360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32">
                <a:solidFill>
                  <a:srgbClr val="1B3139"/>
                </a:solidFill>
                <a:latin typeface="DM Sans"/>
                <a:ea typeface="DM Sans"/>
                <a:cs typeface="DM Sans"/>
                <a:sym typeface="DM Sans"/>
              </a:rPr>
              <a:t>Enhanced Auto Scaling</a:t>
            </a:r>
            <a:endParaRPr sz="632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680" name="Google Shape;1680;g24309fd7c70_2_273"/>
          <p:cNvPicPr preferRelativeResize="0"/>
          <p:nvPr/>
        </p:nvPicPr>
        <p:blipFill rotWithShape="1">
          <a:blip r:embed="rId30">
            <a:alphaModFix/>
          </a:blip>
          <a:srcRect/>
          <a:stretch/>
        </p:blipFill>
        <p:spPr>
          <a:xfrm>
            <a:off x="5120960" y="3080633"/>
            <a:ext cx="456262" cy="41867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81" name="Google Shape;1681;g24309fd7c70_2_273"/>
          <p:cNvGrpSpPr/>
          <p:nvPr/>
        </p:nvGrpSpPr>
        <p:grpSpPr>
          <a:xfrm>
            <a:off x="6520305" y="3382158"/>
            <a:ext cx="2352567" cy="534729"/>
            <a:chOff x="6146531" y="2920691"/>
            <a:chExt cx="2780812" cy="611119"/>
          </a:xfrm>
        </p:grpSpPr>
        <p:pic>
          <p:nvPicPr>
            <p:cNvPr id="1682" name="Google Shape;1682;g24309fd7c70_2_273"/>
            <p:cNvPicPr preferRelativeResize="0"/>
            <p:nvPr/>
          </p:nvPicPr>
          <p:blipFill rotWithShape="1">
            <a:blip r:embed="rId31">
              <a:alphaModFix/>
            </a:blip>
            <a:srcRect/>
            <a:stretch/>
          </p:blipFill>
          <p:spPr>
            <a:xfrm>
              <a:off x="8169030" y="2920691"/>
              <a:ext cx="438913" cy="39318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83" name="Google Shape;1683;g24309fd7c70_2_273"/>
            <p:cNvSpPr/>
            <p:nvPr/>
          </p:nvSpPr>
          <p:spPr>
            <a:xfrm>
              <a:off x="7998243" y="3391335"/>
              <a:ext cx="929100" cy="137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175" tIns="36075" rIns="72175" bIns="360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32">
                  <a:solidFill>
                    <a:srgbClr val="1B3139"/>
                  </a:solidFill>
                  <a:latin typeface="DM Sans"/>
                  <a:ea typeface="DM Sans"/>
                  <a:cs typeface="DM Sans"/>
                  <a:sym typeface="DM Sans"/>
                </a:rPr>
                <a:t>Analytics / Dashboarding</a:t>
              </a:r>
              <a:endParaRPr sz="632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1684" name="Google Shape;1684;g24309fd7c70_2_273"/>
            <p:cNvSpPr/>
            <p:nvPr/>
          </p:nvSpPr>
          <p:spPr>
            <a:xfrm>
              <a:off x="6146531" y="3350610"/>
              <a:ext cx="876300" cy="18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175" tIns="36075" rIns="72175" bIns="360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32">
                  <a:solidFill>
                    <a:srgbClr val="1B3139"/>
                  </a:solidFill>
                  <a:latin typeface="DM Sans"/>
                  <a:ea typeface="DM Sans"/>
                  <a:cs typeface="DM Sans"/>
                  <a:sym typeface="DM Sans"/>
                </a:rPr>
                <a:t>Data Enrichment</a:t>
              </a:r>
              <a:endParaRPr sz="632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  <p:pic>
          <p:nvPicPr>
            <p:cNvPr id="1685" name="Google Shape;1685;g24309fd7c70_2_273"/>
            <p:cNvPicPr preferRelativeResize="0"/>
            <p:nvPr/>
          </p:nvPicPr>
          <p:blipFill rotWithShape="1">
            <a:blip r:embed="rId32">
              <a:alphaModFix/>
            </a:blip>
            <a:srcRect/>
            <a:stretch/>
          </p:blipFill>
          <p:spPr>
            <a:xfrm>
              <a:off x="6353017" y="2927359"/>
              <a:ext cx="445750" cy="39319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86" name="Google Shape;1686;g24309fd7c70_2_273"/>
            <p:cNvSpPr/>
            <p:nvPr/>
          </p:nvSpPr>
          <p:spPr>
            <a:xfrm>
              <a:off x="7082477" y="3363629"/>
              <a:ext cx="857100" cy="154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175" tIns="36075" rIns="72175" bIns="360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32">
                  <a:solidFill>
                    <a:srgbClr val="1B3139"/>
                  </a:solidFill>
                  <a:latin typeface="DM Sans"/>
                  <a:ea typeface="DM Sans"/>
                  <a:cs typeface="DM Sans"/>
                  <a:sym typeface="DM Sans"/>
                </a:rPr>
                <a:t>Business Aggregates</a:t>
              </a:r>
              <a:endParaRPr sz="632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  <p:pic>
          <p:nvPicPr>
            <p:cNvPr id="1687" name="Google Shape;1687;g24309fd7c70_2_273"/>
            <p:cNvPicPr preferRelativeResize="0"/>
            <p:nvPr/>
          </p:nvPicPr>
          <p:blipFill rotWithShape="1">
            <a:blip r:embed="rId33">
              <a:alphaModFix/>
            </a:blip>
            <a:srcRect/>
            <a:stretch/>
          </p:blipFill>
          <p:spPr>
            <a:xfrm>
              <a:off x="7293775" y="2950580"/>
              <a:ext cx="434504" cy="39221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688" name="Google Shape;1688;g24309fd7c70_2_273"/>
          <p:cNvPicPr preferRelativeResize="0"/>
          <p:nvPr/>
        </p:nvPicPr>
        <p:blipFill rotWithShape="1">
          <a:blip r:embed="rId34">
            <a:alphaModFix/>
          </a:blip>
          <a:srcRect/>
          <a:stretch/>
        </p:blipFill>
        <p:spPr>
          <a:xfrm>
            <a:off x="5111398" y="3738996"/>
            <a:ext cx="462476" cy="438904"/>
          </a:xfrm>
          <a:prstGeom prst="rect">
            <a:avLst/>
          </a:prstGeom>
          <a:noFill/>
          <a:ln>
            <a:noFill/>
          </a:ln>
        </p:spPr>
      </p:pic>
      <p:sp>
        <p:nvSpPr>
          <p:cNvPr id="1689" name="Google Shape;1689;g24309fd7c70_2_273"/>
          <p:cNvSpPr txBox="1"/>
          <p:nvPr/>
        </p:nvSpPr>
        <p:spPr>
          <a:xfrm>
            <a:off x="6695826" y="2513875"/>
            <a:ext cx="2074500" cy="397800"/>
          </a:xfrm>
          <a:prstGeom prst="rect">
            <a:avLst/>
          </a:prstGeom>
          <a:solidFill>
            <a:srgbClr val="EEEDE9"/>
          </a:solidFill>
          <a:ln w="9525" cap="flat" cmpd="sng">
            <a:solidFill>
              <a:srgbClr val="1B313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2175" tIns="36075" rIns="72175" bIns="360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11">
                <a:solidFill>
                  <a:srgbClr val="1B3139"/>
                </a:solidFill>
                <a:latin typeface="DM Sans"/>
                <a:ea typeface="DM Sans"/>
                <a:cs typeface="DM Sans"/>
                <a:sym typeface="DM Sans"/>
              </a:rPr>
              <a:t>Real-Time Analytics with </a:t>
            </a:r>
            <a:endParaRPr sz="142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rgbClr val="1B3139"/>
                </a:solidFill>
                <a:latin typeface="DM Sans"/>
                <a:ea typeface="DM Sans"/>
                <a:cs typeface="DM Sans"/>
                <a:sym typeface="DM Sans"/>
              </a:rPr>
              <a:t>Databricks SQL</a:t>
            </a:r>
            <a:endParaRPr sz="1400" b="1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690" name="Google Shape;1690;g24309fd7c70_2_273"/>
          <p:cNvSpPr txBox="1"/>
          <p:nvPr/>
        </p:nvSpPr>
        <p:spPr>
          <a:xfrm>
            <a:off x="5112378" y="4652507"/>
            <a:ext cx="2171400" cy="328200"/>
          </a:xfrm>
          <a:prstGeom prst="rect">
            <a:avLst/>
          </a:prstGeom>
          <a:solidFill>
            <a:srgbClr val="EEEDE9"/>
          </a:solidFill>
          <a:ln w="9525" cap="flat" cmpd="sng">
            <a:solidFill>
              <a:srgbClr val="1B313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2175" tIns="36075" rIns="72175" bIns="360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11">
                <a:solidFill>
                  <a:srgbClr val="1B3139"/>
                </a:solidFill>
                <a:latin typeface="DM Sans"/>
                <a:ea typeface="DM Sans"/>
                <a:cs typeface="DM Sans"/>
                <a:sym typeface="DM Sans"/>
              </a:rPr>
              <a:t>Real-Time Applications with </a:t>
            </a:r>
            <a:endParaRPr sz="142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47" b="1">
                <a:solidFill>
                  <a:srgbClr val="1B3139"/>
                </a:solidFill>
                <a:latin typeface="DM Sans"/>
                <a:ea typeface="DM Sans"/>
                <a:cs typeface="DM Sans"/>
                <a:sym typeface="DM Sans"/>
              </a:rPr>
              <a:t>Spark Structured Streaming </a:t>
            </a:r>
            <a:endParaRPr sz="947" b="1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1691" name="Google Shape;1691;g24309fd7c70_2_273"/>
          <p:cNvCxnSpPr/>
          <p:nvPr/>
        </p:nvCxnSpPr>
        <p:spPr>
          <a:xfrm>
            <a:off x="4102311" y="5155610"/>
            <a:ext cx="1403100" cy="1200"/>
          </a:xfrm>
          <a:prstGeom prst="straightConnector1">
            <a:avLst/>
          </a:prstGeom>
          <a:noFill/>
          <a:ln w="9525" cap="flat" cmpd="sng">
            <a:solidFill>
              <a:srgbClr val="1B3139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692" name="Google Shape;1692;g24309fd7c70_2_273" descr="Icon&#10;&#10;Description automatically generated"/>
          <p:cNvPicPr preferRelativeResize="0"/>
          <p:nvPr/>
        </p:nvPicPr>
        <p:blipFill rotWithShape="1">
          <a:blip r:embed="rId35">
            <a:alphaModFix/>
          </a:blip>
          <a:srcRect/>
          <a:stretch/>
        </p:blipFill>
        <p:spPr>
          <a:xfrm>
            <a:off x="8274813" y="4910723"/>
            <a:ext cx="416693" cy="440888"/>
          </a:xfrm>
          <a:prstGeom prst="rect">
            <a:avLst/>
          </a:prstGeom>
          <a:noFill/>
          <a:ln>
            <a:noFill/>
          </a:ln>
        </p:spPr>
      </p:pic>
      <p:sp>
        <p:nvSpPr>
          <p:cNvPr id="1693" name="Google Shape;1693;g24309fd7c70_2_273"/>
          <p:cNvSpPr txBox="1"/>
          <p:nvPr/>
        </p:nvSpPr>
        <p:spPr>
          <a:xfrm>
            <a:off x="8145512" y="5264417"/>
            <a:ext cx="708000" cy="29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175" tIns="36075" rIns="72175" bIns="360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11">
                <a:solidFill>
                  <a:srgbClr val="1B3139"/>
                </a:solidFill>
                <a:latin typeface="DM Sans"/>
                <a:ea typeface="DM Sans"/>
                <a:cs typeface="DM Sans"/>
                <a:sym typeface="DM Sans"/>
              </a:rPr>
              <a:t>Streaming Connectors</a:t>
            </a:r>
            <a:endParaRPr sz="71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694" name="Google Shape;1694;g24309fd7c70_2_273"/>
          <p:cNvCxnSpPr/>
          <p:nvPr/>
        </p:nvCxnSpPr>
        <p:spPr>
          <a:xfrm>
            <a:off x="6884657" y="5155616"/>
            <a:ext cx="1357800" cy="0"/>
          </a:xfrm>
          <a:prstGeom prst="straightConnector1">
            <a:avLst/>
          </a:prstGeom>
          <a:noFill/>
          <a:ln w="9525" cap="flat" cmpd="sng">
            <a:solidFill>
              <a:srgbClr val="1B313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95" name="Google Shape;1695;g24309fd7c70_2_273"/>
          <p:cNvCxnSpPr>
            <a:stCxn id="1596" idx="3"/>
            <a:endCxn id="1600" idx="0"/>
          </p:cNvCxnSpPr>
          <p:nvPr/>
        </p:nvCxnSpPr>
        <p:spPr>
          <a:xfrm>
            <a:off x="4121465" y="5155631"/>
            <a:ext cx="713700" cy="294000"/>
          </a:xfrm>
          <a:prstGeom prst="curvedConnector2">
            <a:avLst/>
          </a:prstGeom>
          <a:noFill/>
          <a:ln w="9525" cap="flat" cmpd="sng">
            <a:solidFill>
              <a:srgbClr val="192F37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696" name="Google Shape;1696;g24309fd7c70_2_273"/>
          <p:cNvGrpSpPr/>
          <p:nvPr/>
        </p:nvGrpSpPr>
        <p:grpSpPr>
          <a:xfrm>
            <a:off x="5531860" y="1733953"/>
            <a:ext cx="1411356" cy="408321"/>
            <a:chOff x="4928735" y="1264760"/>
            <a:chExt cx="1668269" cy="466652"/>
          </a:xfrm>
        </p:grpSpPr>
        <p:pic>
          <p:nvPicPr>
            <p:cNvPr id="1697" name="Google Shape;1697;g24309fd7c70_2_273"/>
            <p:cNvPicPr preferRelativeResize="0"/>
            <p:nvPr/>
          </p:nvPicPr>
          <p:blipFill rotWithShape="1">
            <a:blip r:embed="rId36">
              <a:alphaModFix/>
            </a:blip>
            <a:srcRect/>
            <a:stretch/>
          </p:blipFill>
          <p:spPr>
            <a:xfrm>
              <a:off x="4928735" y="1264760"/>
              <a:ext cx="1550663" cy="25031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98" name="Google Shape;1698;g24309fd7c70_2_273"/>
            <p:cNvSpPr txBox="1"/>
            <p:nvPr/>
          </p:nvSpPr>
          <p:spPr>
            <a:xfrm>
              <a:off x="5033104" y="1495612"/>
              <a:ext cx="1563900" cy="23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175" tIns="36075" rIns="72175" bIns="36075" anchor="ctr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68" b="1">
                  <a:solidFill>
                    <a:srgbClr val="1B3139"/>
                  </a:solidFill>
                  <a:latin typeface="DM Sans"/>
                  <a:ea typeface="DM Sans"/>
                  <a:cs typeface="DM Sans"/>
                  <a:sym typeface="DM Sans"/>
                </a:rPr>
                <a:t>Lakehouse Platform</a:t>
              </a:r>
              <a:endParaRPr sz="868" b="1">
                <a:solidFill>
                  <a:srgbClr val="1B3139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cxnSp>
        <p:nvCxnSpPr>
          <p:cNvPr id="1699" name="Google Shape;1699;g24309fd7c70_2_273"/>
          <p:cNvCxnSpPr/>
          <p:nvPr/>
        </p:nvCxnSpPr>
        <p:spPr>
          <a:xfrm flipH="1">
            <a:off x="7426982" y="5154276"/>
            <a:ext cx="797700" cy="294000"/>
          </a:xfrm>
          <a:prstGeom prst="curvedConnector2">
            <a:avLst/>
          </a:prstGeom>
          <a:noFill/>
          <a:ln w="9525" cap="flat" cmpd="sng">
            <a:solidFill>
              <a:srgbClr val="192F37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00" name="Google Shape;1700;g24309fd7c70_2_273"/>
          <p:cNvSpPr/>
          <p:nvPr/>
        </p:nvSpPr>
        <p:spPr>
          <a:xfrm>
            <a:off x="3486247" y="2220770"/>
            <a:ext cx="5549700" cy="225000"/>
          </a:xfrm>
          <a:prstGeom prst="rect">
            <a:avLst/>
          </a:prstGeom>
          <a:noFill/>
          <a:ln w="12700" cap="flat" cmpd="sng">
            <a:solidFill>
              <a:srgbClr val="1B313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2175" tIns="36075" rIns="72175" bIns="360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68" b="1">
                <a:solidFill>
                  <a:srgbClr val="1B3139"/>
                </a:solidFill>
                <a:latin typeface="DM Sans"/>
                <a:ea typeface="DM Sans"/>
                <a:cs typeface="DM Sans"/>
                <a:sym typeface="DM Sans"/>
              </a:rPr>
              <a:t>Databricks Workflows </a:t>
            </a:r>
            <a:r>
              <a:rPr lang="en" sz="711" i="1">
                <a:solidFill>
                  <a:srgbClr val="1B3139"/>
                </a:solidFill>
                <a:latin typeface="DM Sans"/>
                <a:ea typeface="DM Sans"/>
                <a:cs typeface="DM Sans"/>
                <a:sym typeface="DM Sans"/>
              </a:rPr>
              <a:t>for End to End Orchestration</a:t>
            </a:r>
            <a:endParaRPr sz="868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01" name="Google Shape;1701;g24309fd7c70_2_273"/>
          <p:cNvGrpSpPr/>
          <p:nvPr/>
        </p:nvGrpSpPr>
        <p:grpSpPr>
          <a:xfrm>
            <a:off x="6305242" y="5788189"/>
            <a:ext cx="1357754" cy="440304"/>
            <a:chOff x="7263498" y="7340267"/>
            <a:chExt cx="1720200" cy="557700"/>
          </a:xfrm>
        </p:grpSpPr>
        <p:sp>
          <p:nvSpPr>
            <p:cNvPr id="1702" name="Google Shape;1702;g24309fd7c70_2_273"/>
            <p:cNvSpPr/>
            <p:nvPr/>
          </p:nvSpPr>
          <p:spPr>
            <a:xfrm>
              <a:off x="7263498" y="7340267"/>
              <a:ext cx="1720200" cy="557700"/>
            </a:xfrm>
            <a:prstGeom prst="rect">
              <a:avLst/>
            </a:prstGeom>
            <a:solidFill>
              <a:srgbClr val="F9F7F4"/>
            </a:solidFill>
            <a:ln w="19050" cap="flat" cmpd="sng">
              <a:solidFill>
                <a:srgbClr val="1B313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72175" tIns="36075" rIns="72175" bIns="360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2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703" name="Google Shape;1703;g24309fd7c70_2_273"/>
            <p:cNvPicPr preferRelativeResize="0"/>
            <p:nvPr/>
          </p:nvPicPr>
          <p:blipFill rotWithShape="1">
            <a:blip r:embed="rId37">
              <a:alphaModFix/>
            </a:blip>
            <a:srcRect/>
            <a:stretch/>
          </p:blipFill>
          <p:spPr>
            <a:xfrm>
              <a:off x="7498525" y="7340270"/>
              <a:ext cx="1250150" cy="53255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04" name="Google Shape;1704;g24309fd7c70_2_273" descr="A picture containing screenshot, graphics, colorfulness, lin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11267" r="11560"/>
          <a:stretch/>
        </p:blipFill>
        <p:spPr>
          <a:xfrm>
            <a:off x="5777409" y="3300776"/>
            <a:ext cx="679868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5" name="Google Shape;1705;g24309fd7c70_2_273" descr="A picture containing screenshot, graphics, colorfulness, lin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11267" r="11560"/>
          <a:stretch/>
        </p:blipFill>
        <p:spPr>
          <a:xfrm>
            <a:off x="2052911" y="2310632"/>
            <a:ext cx="226479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6" name="Google Shape;1706;g24309fd7c70_2_273" descr="A picture containing screenshot, graphics, colorfulness, lin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11267" r="11560"/>
          <a:stretch/>
        </p:blipFill>
        <p:spPr>
          <a:xfrm>
            <a:off x="2037232" y="4570945"/>
            <a:ext cx="226479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7" name="Google Shape;1707;g24309fd7c70_2_273" descr="A picture containing screenshot, graphics, colorfulness, lin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11267" r="11560"/>
          <a:stretch/>
        </p:blipFill>
        <p:spPr>
          <a:xfrm>
            <a:off x="3175809" y="2749677"/>
            <a:ext cx="326097" cy="17686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8" name="Google Shape;1708;g24309fd7c70_2_273" descr="A picture containing screenshot, graphics, colorfulness, lin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11267" r="11560"/>
          <a:stretch/>
        </p:blipFill>
        <p:spPr>
          <a:xfrm>
            <a:off x="3167527" y="4891510"/>
            <a:ext cx="331739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9" name="Google Shape;1709;g24309fd7c70_2_273"/>
          <p:cNvPicPr preferRelativeResize="0"/>
          <p:nvPr/>
        </p:nvPicPr>
        <p:blipFill>
          <a:blip r:embed="rId38">
            <a:alphaModFix amt="70000"/>
          </a:blip>
          <a:stretch>
            <a:fillRect/>
          </a:stretch>
        </p:blipFill>
        <p:spPr>
          <a:xfrm>
            <a:off x="3293892" y="1622671"/>
            <a:ext cx="5975350" cy="838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0" name="Google Shape;1710;g24309fd7c70_2_273"/>
          <p:cNvPicPr preferRelativeResize="0"/>
          <p:nvPr/>
        </p:nvPicPr>
        <p:blipFill>
          <a:blip r:embed="rId38">
            <a:alphaModFix amt="70000"/>
          </a:blip>
          <a:stretch>
            <a:fillRect/>
          </a:stretch>
        </p:blipFill>
        <p:spPr>
          <a:xfrm>
            <a:off x="3224925" y="2419324"/>
            <a:ext cx="5975350" cy="22105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11" name="Google Shape;1711;g24309fd7c70_2_273"/>
          <p:cNvGrpSpPr/>
          <p:nvPr/>
        </p:nvGrpSpPr>
        <p:grpSpPr>
          <a:xfrm>
            <a:off x="10097452" y="2770616"/>
            <a:ext cx="725100" cy="567250"/>
            <a:chOff x="10097452" y="2770616"/>
            <a:chExt cx="725100" cy="567250"/>
          </a:xfrm>
        </p:grpSpPr>
        <p:pic>
          <p:nvPicPr>
            <p:cNvPr id="1712" name="Google Shape;1712;g24309fd7c70_2_273"/>
            <p:cNvPicPr preferRelativeResize="0"/>
            <p:nvPr/>
          </p:nvPicPr>
          <p:blipFill>
            <a:blip r:embed="rId39">
              <a:alphaModFix/>
            </a:blip>
            <a:stretch>
              <a:fillRect/>
            </a:stretch>
          </p:blipFill>
          <p:spPr>
            <a:xfrm>
              <a:off x="10249350" y="2770616"/>
              <a:ext cx="420000" cy="40159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13" name="Google Shape;1713;g24309fd7c70_2_273"/>
            <p:cNvSpPr/>
            <p:nvPr/>
          </p:nvSpPr>
          <p:spPr>
            <a:xfrm>
              <a:off x="10097452" y="3202266"/>
              <a:ext cx="725100" cy="13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175" tIns="36075" rIns="72175" bIns="360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32">
                  <a:solidFill>
                    <a:srgbClr val="1B3139"/>
                  </a:solidFill>
                  <a:latin typeface="DM Sans"/>
                  <a:ea typeface="DM Sans"/>
                  <a:cs typeface="DM Sans"/>
                  <a:sym typeface="DM Sans"/>
                </a:rPr>
                <a:t>Power BI</a:t>
              </a:r>
              <a:endParaRPr sz="1032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grpSp>
        <p:nvGrpSpPr>
          <p:cNvPr id="1714" name="Google Shape;1714;g24309fd7c70_2_273"/>
          <p:cNvGrpSpPr/>
          <p:nvPr/>
        </p:nvGrpSpPr>
        <p:grpSpPr>
          <a:xfrm>
            <a:off x="10097452" y="3989816"/>
            <a:ext cx="725100" cy="567250"/>
            <a:chOff x="10097452" y="2770616"/>
            <a:chExt cx="725100" cy="567250"/>
          </a:xfrm>
        </p:grpSpPr>
        <p:pic>
          <p:nvPicPr>
            <p:cNvPr id="1715" name="Google Shape;1715;g24309fd7c70_2_273"/>
            <p:cNvPicPr preferRelativeResize="0"/>
            <p:nvPr/>
          </p:nvPicPr>
          <p:blipFill>
            <a:blip r:embed="rId39">
              <a:alphaModFix/>
            </a:blip>
            <a:stretch>
              <a:fillRect/>
            </a:stretch>
          </p:blipFill>
          <p:spPr>
            <a:xfrm>
              <a:off x="10249350" y="2770616"/>
              <a:ext cx="420000" cy="40159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16" name="Google Shape;1716;g24309fd7c70_2_273"/>
            <p:cNvSpPr/>
            <p:nvPr/>
          </p:nvSpPr>
          <p:spPr>
            <a:xfrm>
              <a:off x="10097452" y="3202266"/>
              <a:ext cx="725100" cy="13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175" tIns="36075" rIns="72175" bIns="360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32">
                  <a:solidFill>
                    <a:srgbClr val="1B3139"/>
                  </a:solidFill>
                  <a:latin typeface="DM Sans"/>
                  <a:ea typeface="DM Sans"/>
                  <a:cs typeface="DM Sans"/>
                  <a:sym typeface="DM Sans"/>
                </a:rPr>
                <a:t>Power BI</a:t>
              </a:r>
              <a:endParaRPr sz="1032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grpSp>
        <p:nvGrpSpPr>
          <p:cNvPr id="1717" name="Google Shape;1717;g24309fd7c70_2_273"/>
          <p:cNvGrpSpPr/>
          <p:nvPr/>
        </p:nvGrpSpPr>
        <p:grpSpPr>
          <a:xfrm>
            <a:off x="10097452" y="5209016"/>
            <a:ext cx="725100" cy="567250"/>
            <a:chOff x="10097452" y="2770616"/>
            <a:chExt cx="725100" cy="567250"/>
          </a:xfrm>
        </p:grpSpPr>
        <p:pic>
          <p:nvPicPr>
            <p:cNvPr id="1718" name="Google Shape;1718;g24309fd7c70_2_273"/>
            <p:cNvPicPr preferRelativeResize="0"/>
            <p:nvPr/>
          </p:nvPicPr>
          <p:blipFill>
            <a:blip r:embed="rId39">
              <a:alphaModFix/>
            </a:blip>
            <a:stretch>
              <a:fillRect/>
            </a:stretch>
          </p:blipFill>
          <p:spPr>
            <a:xfrm>
              <a:off x="10249350" y="2770616"/>
              <a:ext cx="420000" cy="40159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19" name="Google Shape;1719;g24309fd7c70_2_273"/>
            <p:cNvSpPr/>
            <p:nvPr/>
          </p:nvSpPr>
          <p:spPr>
            <a:xfrm>
              <a:off x="10097452" y="3202266"/>
              <a:ext cx="725100" cy="13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175" tIns="36075" rIns="72175" bIns="360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32">
                  <a:solidFill>
                    <a:srgbClr val="1B3139"/>
                  </a:solidFill>
                  <a:latin typeface="DM Sans"/>
                  <a:ea typeface="DM Sans"/>
                  <a:cs typeface="DM Sans"/>
                  <a:sym typeface="DM Sans"/>
                </a:rPr>
                <a:t>Power BI</a:t>
              </a:r>
              <a:endParaRPr sz="1032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pic>
        <p:nvPicPr>
          <p:cNvPr id="1720" name="Google Shape;1720;g24309fd7c70_2_273"/>
          <p:cNvPicPr preferRelativeResize="0"/>
          <p:nvPr/>
        </p:nvPicPr>
        <p:blipFill>
          <a:blip r:embed="rId38">
            <a:alphaModFix amt="70000"/>
          </a:blip>
          <a:stretch>
            <a:fillRect/>
          </a:stretch>
        </p:blipFill>
        <p:spPr>
          <a:xfrm>
            <a:off x="9168675" y="2181571"/>
            <a:ext cx="2252100" cy="1317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1" name="Google Shape;1721;g24309fd7c70_2_273"/>
          <p:cNvPicPr preferRelativeResize="0"/>
          <p:nvPr/>
        </p:nvPicPr>
        <p:blipFill>
          <a:blip r:embed="rId38">
            <a:alphaModFix amt="70000"/>
          </a:blip>
          <a:stretch>
            <a:fillRect/>
          </a:stretch>
        </p:blipFill>
        <p:spPr>
          <a:xfrm>
            <a:off x="9168675" y="3417721"/>
            <a:ext cx="2252100" cy="1317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2" name="Google Shape;1722;g24309fd7c70_2_273"/>
          <p:cNvPicPr preferRelativeResize="0"/>
          <p:nvPr/>
        </p:nvPicPr>
        <p:blipFill>
          <a:blip r:embed="rId38">
            <a:alphaModFix amt="70000"/>
          </a:blip>
          <a:stretch>
            <a:fillRect/>
          </a:stretch>
        </p:blipFill>
        <p:spPr>
          <a:xfrm>
            <a:off x="3249863" y="5776350"/>
            <a:ext cx="5975350" cy="51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7" name="Google Shape;1727;g255b6f81ca7_0_14" descr="A picture containing screenshot, graphics, colorfulness, lin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11267" r="11560"/>
          <a:stretch/>
        </p:blipFill>
        <p:spPr>
          <a:xfrm>
            <a:off x="8959684" y="3814196"/>
            <a:ext cx="498682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8" name="Google Shape;1728;g255b6f81ca7_0_14" descr="A picture containing screenshot, graphics, colorfulness, lin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11267" r="11560"/>
          <a:stretch/>
        </p:blipFill>
        <p:spPr>
          <a:xfrm>
            <a:off x="8959683" y="4891510"/>
            <a:ext cx="521493" cy="8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9" name="Google Shape;1729;g255b6f81ca7_0_14" descr="A picture containing screenshot, graphics, colorfulness, lin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11267" r="11560"/>
          <a:stretch/>
        </p:blipFill>
        <p:spPr>
          <a:xfrm>
            <a:off x="8961018" y="2819749"/>
            <a:ext cx="518662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30" name="Google Shape;1730;g255b6f81ca7_0_14"/>
          <p:cNvSpPr/>
          <p:nvPr/>
        </p:nvSpPr>
        <p:spPr>
          <a:xfrm>
            <a:off x="3360063" y="1688447"/>
            <a:ext cx="5808600" cy="4285800"/>
          </a:xfrm>
          <a:prstGeom prst="rect">
            <a:avLst/>
          </a:prstGeom>
          <a:noFill/>
          <a:ln w="19050" cap="flat" cmpd="sng">
            <a:solidFill>
              <a:srgbClr val="1B313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2175" tIns="36075" rIns="72175" bIns="360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21">
              <a:solidFill>
                <a:srgbClr val="F9F7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1" name="Google Shape;1731;g255b6f81ca7_0_14"/>
          <p:cNvSpPr txBox="1">
            <a:spLocks noGrp="1"/>
          </p:cNvSpPr>
          <p:nvPr>
            <p:ph type="title"/>
          </p:nvPr>
        </p:nvSpPr>
        <p:spPr>
          <a:xfrm>
            <a:off x="1242660" y="535597"/>
            <a:ext cx="10147800" cy="5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DM Sans Medium"/>
              <a:buNone/>
            </a:pPr>
            <a:r>
              <a:rPr lang="en"/>
              <a:t>Scenario 3</a:t>
            </a:r>
            <a:endParaRPr/>
          </a:p>
        </p:txBody>
      </p:sp>
      <p:sp>
        <p:nvSpPr>
          <p:cNvPr id="1732" name="Google Shape;1732;g255b6f81ca7_0_14"/>
          <p:cNvSpPr/>
          <p:nvPr/>
        </p:nvSpPr>
        <p:spPr>
          <a:xfrm>
            <a:off x="3514682" y="2757145"/>
            <a:ext cx="2252100" cy="1849200"/>
          </a:xfrm>
          <a:prstGeom prst="rect">
            <a:avLst/>
          </a:prstGeom>
          <a:noFill/>
          <a:ln w="9525" cap="flat" cmpd="sng">
            <a:solidFill>
              <a:srgbClr val="1B313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2175" tIns="36075" rIns="72175" bIns="360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21">
              <a:solidFill>
                <a:srgbClr val="F9F7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33" name="Google Shape;1733;g255b6f81ca7_0_14"/>
          <p:cNvGrpSpPr/>
          <p:nvPr/>
        </p:nvGrpSpPr>
        <p:grpSpPr>
          <a:xfrm>
            <a:off x="9460139" y="2277320"/>
            <a:ext cx="1918776" cy="1139070"/>
            <a:chOff x="541324" y="2165544"/>
            <a:chExt cx="4263000" cy="1750800"/>
          </a:xfrm>
        </p:grpSpPr>
        <p:sp>
          <p:nvSpPr>
            <p:cNvPr id="1734" name="Google Shape;1734;g255b6f81ca7_0_14"/>
            <p:cNvSpPr/>
            <p:nvPr/>
          </p:nvSpPr>
          <p:spPr>
            <a:xfrm>
              <a:off x="541324" y="2165544"/>
              <a:ext cx="4263000" cy="175080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rgbClr val="D9D7C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72175" tIns="36075" rIns="72175" bIns="360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29">
                <a:solidFill>
                  <a:srgbClr val="1B3139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1735" name="Google Shape;1735;g255b6f81ca7_0_14"/>
            <p:cNvSpPr/>
            <p:nvPr/>
          </p:nvSpPr>
          <p:spPr>
            <a:xfrm>
              <a:off x="541324" y="2188297"/>
              <a:ext cx="4238700" cy="486900"/>
            </a:xfrm>
            <a:prstGeom prst="rect">
              <a:avLst/>
            </a:prstGeom>
            <a:solidFill>
              <a:srgbClr val="D9D7CE"/>
            </a:solidFill>
            <a:ln w="25400" cap="flat" cmpd="sng">
              <a:solidFill>
                <a:srgbClr val="D9D7C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72175" tIns="36075" rIns="72175" bIns="360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29">
                  <a:solidFill>
                    <a:srgbClr val="1B3139"/>
                  </a:solidFill>
                  <a:latin typeface="DM Sans"/>
                  <a:ea typeface="DM Sans"/>
                  <a:cs typeface="DM Sans"/>
                  <a:sym typeface="DM Sans"/>
                </a:rPr>
                <a:t>Direct Query + Auto Refresh</a:t>
              </a:r>
              <a:endParaRPr sz="829">
                <a:solidFill>
                  <a:srgbClr val="1B3139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grpSp>
        <p:nvGrpSpPr>
          <p:cNvPr id="1736" name="Google Shape;1736;g255b6f81ca7_0_14"/>
          <p:cNvGrpSpPr/>
          <p:nvPr/>
        </p:nvGrpSpPr>
        <p:grpSpPr>
          <a:xfrm>
            <a:off x="9469162" y="3605768"/>
            <a:ext cx="1935925" cy="1024096"/>
            <a:chOff x="541324" y="2188297"/>
            <a:chExt cx="4301100" cy="1574080"/>
          </a:xfrm>
        </p:grpSpPr>
        <p:sp>
          <p:nvSpPr>
            <p:cNvPr id="1737" name="Google Shape;1737;g255b6f81ca7_0_14"/>
            <p:cNvSpPr/>
            <p:nvPr/>
          </p:nvSpPr>
          <p:spPr>
            <a:xfrm>
              <a:off x="541324" y="2478377"/>
              <a:ext cx="4301100" cy="128400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rgbClr val="D9D7C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72175" tIns="36075" rIns="72175" bIns="360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29">
                <a:solidFill>
                  <a:srgbClr val="1B3139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1738" name="Google Shape;1738;g255b6f81ca7_0_14"/>
            <p:cNvSpPr/>
            <p:nvPr/>
          </p:nvSpPr>
          <p:spPr>
            <a:xfrm>
              <a:off x="541324" y="2188297"/>
              <a:ext cx="4301100" cy="486900"/>
            </a:xfrm>
            <a:prstGeom prst="rect">
              <a:avLst/>
            </a:prstGeom>
            <a:solidFill>
              <a:srgbClr val="D9D7CE"/>
            </a:solidFill>
            <a:ln w="25400" cap="flat" cmpd="sng">
              <a:solidFill>
                <a:srgbClr val="D9D7C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72175" tIns="36075" rIns="72175" bIns="360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29">
                  <a:solidFill>
                    <a:srgbClr val="1B3139"/>
                  </a:solidFill>
                  <a:latin typeface="DM Sans"/>
                  <a:ea typeface="DM Sans"/>
                  <a:cs typeface="DM Sans"/>
                  <a:sym typeface="DM Sans"/>
                </a:rPr>
                <a:t>Composite Datasets</a:t>
              </a:r>
              <a:endParaRPr sz="829">
                <a:solidFill>
                  <a:srgbClr val="1B3139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pic>
        <p:nvPicPr>
          <p:cNvPr id="1739" name="Google Shape;1739;g255b6f81ca7_0_14" descr="Icon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704773" y="4935187"/>
            <a:ext cx="416693" cy="440888"/>
          </a:xfrm>
          <a:prstGeom prst="rect">
            <a:avLst/>
          </a:prstGeom>
          <a:noFill/>
          <a:ln>
            <a:noFill/>
          </a:ln>
        </p:spPr>
      </p:pic>
      <p:sp>
        <p:nvSpPr>
          <p:cNvPr id="1740" name="Google Shape;1740;g255b6f81ca7_0_14"/>
          <p:cNvSpPr txBox="1"/>
          <p:nvPr/>
        </p:nvSpPr>
        <p:spPr>
          <a:xfrm>
            <a:off x="3575473" y="5288881"/>
            <a:ext cx="708000" cy="29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175" tIns="36075" rIns="72175" bIns="360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11">
                <a:solidFill>
                  <a:srgbClr val="1B3139"/>
                </a:solidFill>
                <a:latin typeface="DM Sans"/>
                <a:ea typeface="DM Sans"/>
                <a:cs typeface="DM Sans"/>
                <a:sym typeface="DM Sans"/>
              </a:rPr>
              <a:t>Streaming Connectors</a:t>
            </a:r>
            <a:endParaRPr sz="71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1" name="Google Shape;1741;g255b6f81ca7_0_14"/>
          <p:cNvSpPr/>
          <p:nvPr/>
        </p:nvSpPr>
        <p:spPr>
          <a:xfrm>
            <a:off x="6458592" y="2757145"/>
            <a:ext cx="2501100" cy="1855500"/>
          </a:xfrm>
          <a:prstGeom prst="rect">
            <a:avLst/>
          </a:prstGeom>
          <a:noFill/>
          <a:ln w="9525" cap="flat" cmpd="sng">
            <a:solidFill>
              <a:srgbClr val="1B313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2175" tIns="36075" rIns="72175" bIns="360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21">
              <a:solidFill>
                <a:srgbClr val="F9F7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2" name="Google Shape;1742;g255b6f81ca7_0_14"/>
          <p:cNvSpPr txBox="1"/>
          <p:nvPr/>
        </p:nvSpPr>
        <p:spPr>
          <a:xfrm>
            <a:off x="3676612" y="2512502"/>
            <a:ext cx="1913700" cy="531600"/>
          </a:xfrm>
          <a:prstGeom prst="rect">
            <a:avLst/>
          </a:prstGeom>
          <a:solidFill>
            <a:srgbClr val="EEEDE9"/>
          </a:solidFill>
          <a:ln w="9525" cap="flat" cmpd="sng">
            <a:solidFill>
              <a:srgbClr val="1B313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2175" tIns="36075" rIns="72175" bIns="360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90">
                <a:solidFill>
                  <a:srgbClr val="1B3139"/>
                </a:solidFill>
                <a:latin typeface="DM Sans"/>
                <a:ea typeface="DM Sans"/>
                <a:cs typeface="DM Sans"/>
                <a:sym typeface="DM Sans"/>
              </a:rPr>
              <a:t>Streaming Ingestion &amp; Transformation with </a:t>
            </a:r>
            <a:endParaRPr sz="142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rgbClr val="1B3139"/>
                </a:solidFill>
                <a:latin typeface="DM Sans"/>
                <a:ea typeface="DM Sans"/>
                <a:cs typeface="DM Sans"/>
                <a:sym typeface="DM Sans"/>
              </a:rPr>
              <a:t>Delta Live Tables</a:t>
            </a:r>
            <a:endParaRPr sz="1400" b="1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743" name="Google Shape;1743;g255b6f81ca7_0_14"/>
          <p:cNvSpPr/>
          <p:nvPr/>
        </p:nvSpPr>
        <p:spPr>
          <a:xfrm>
            <a:off x="4621713" y="5449685"/>
            <a:ext cx="426900" cy="17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175" tIns="36075" rIns="72175" bIns="360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11">
                <a:solidFill>
                  <a:srgbClr val="1B3139"/>
                </a:solidFill>
                <a:latin typeface="DM Sans"/>
                <a:ea typeface="DM Sans"/>
                <a:cs typeface="DM Sans"/>
                <a:sym typeface="DM Sans"/>
              </a:rPr>
              <a:t>Filter</a:t>
            </a:r>
            <a:endParaRPr sz="711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744" name="Google Shape;1744;g255b6f81ca7_0_14"/>
          <p:cNvSpPr/>
          <p:nvPr/>
        </p:nvSpPr>
        <p:spPr>
          <a:xfrm>
            <a:off x="5240003" y="5444334"/>
            <a:ext cx="470400" cy="16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175" tIns="36075" rIns="72175" bIns="360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11">
                <a:solidFill>
                  <a:srgbClr val="1B3139"/>
                </a:solidFill>
                <a:latin typeface="DM Sans"/>
                <a:ea typeface="DM Sans"/>
                <a:cs typeface="DM Sans"/>
                <a:sym typeface="DM Sans"/>
              </a:rPr>
              <a:t>Joins</a:t>
            </a:r>
            <a:endParaRPr sz="711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745" name="Google Shape;1745;g255b6f81ca7_0_14"/>
          <p:cNvSpPr/>
          <p:nvPr/>
        </p:nvSpPr>
        <p:spPr>
          <a:xfrm>
            <a:off x="5919511" y="5443583"/>
            <a:ext cx="711000" cy="1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175" tIns="36075" rIns="72175" bIns="360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11">
                <a:solidFill>
                  <a:srgbClr val="1B3139"/>
                </a:solidFill>
                <a:latin typeface="DM Sans"/>
                <a:ea typeface="DM Sans"/>
                <a:cs typeface="DM Sans"/>
                <a:sym typeface="DM Sans"/>
              </a:rPr>
              <a:t>Aggregate</a:t>
            </a:r>
            <a:endParaRPr sz="1263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6" name="Google Shape;1746;g255b6f81ca7_0_14"/>
          <p:cNvSpPr/>
          <p:nvPr/>
        </p:nvSpPr>
        <p:spPr>
          <a:xfrm>
            <a:off x="3514680" y="4800118"/>
            <a:ext cx="5445000" cy="896100"/>
          </a:xfrm>
          <a:prstGeom prst="rect">
            <a:avLst/>
          </a:prstGeom>
          <a:noFill/>
          <a:ln w="9525" cap="flat" cmpd="sng">
            <a:solidFill>
              <a:srgbClr val="1B313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2175" tIns="36075" rIns="72175" bIns="360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21">
              <a:solidFill>
                <a:srgbClr val="F9F7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47" name="Google Shape;1747;g255b6f81ca7_0_14"/>
          <p:cNvGrpSpPr/>
          <p:nvPr/>
        </p:nvGrpSpPr>
        <p:grpSpPr>
          <a:xfrm>
            <a:off x="4868471" y="5788176"/>
            <a:ext cx="1357830" cy="460647"/>
            <a:chOff x="4761422" y="5893856"/>
            <a:chExt cx="1605000" cy="526454"/>
          </a:xfrm>
        </p:grpSpPr>
        <p:sp>
          <p:nvSpPr>
            <p:cNvPr id="1748" name="Google Shape;1748;g255b6f81ca7_0_14"/>
            <p:cNvSpPr/>
            <p:nvPr/>
          </p:nvSpPr>
          <p:spPr>
            <a:xfrm>
              <a:off x="4761422" y="5893856"/>
              <a:ext cx="1605000" cy="503100"/>
            </a:xfrm>
            <a:prstGeom prst="rect">
              <a:avLst/>
            </a:prstGeom>
            <a:solidFill>
              <a:srgbClr val="F9F7F4"/>
            </a:solidFill>
            <a:ln w="19050" cap="flat" cmpd="sng">
              <a:solidFill>
                <a:srgbClr val="1B313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72175" tIns="36075" rIns="72175" bIns="360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2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749" name="Google Shape;1749;g255b6f81ca7_0_14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5793432" y="5906547"/>
              <a:ext cx="363378" cy="36337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50" name="Google Shape;1750;g255b6f81ca7_0_14"/>
            <p:cNvSpPr txBox="1"/>
            <p:nvPr/>
          </p:nvSpPr>
          <p:spPr>
            <a:xfrm>
              <a:off x="5678189" y="6211810"/>
              <a:ext cx="594000" cy="20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175" tIns="36075" rIns="72175" bIns="36075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11">
                  <a:solidFill>
                    <a:srgbClr val="1B3139"/>
                  </a:solidFill>
                  <a:latin typeface="DM Sans"/>
                  <a:ea typeface="DM Sans"/>
                  <a:cs typeface="DM Sans"/>
                  <a:sym typeface="DM Sans"/>
                </a:rPr>
                <a:t>Photon</a:t>
              </a:r>
              <a:endParaRPr sz="71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751" name="Google Shape;1751;g255b6f81ca7_0_14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4938582" y="5944159"/>
              <a:ext cx="744462" cy="38648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752" name="Google Shape;1752;g255b6f81ca7_0_14"/>
          <p:cNvSpPr/>
          <p:nvPr/>
        </p:nvSpPr>
        <p:spPr>
          <a:xfrm>
            <a:off x="9479680" y="4814892"/>
            <a:ext cx="1911000" cy="10476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D9D7C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2175" tIns="36075" rIns="72175" bIns="360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29">
              <a:solidFill>
                <a:srgbClr val="AAAAA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753" name="Google Shape;1753;g255b6f81ca7_0_14"/>
          <p:cNvSpPr/>
          <p:nvPr/>
        </p:nvSpPr>
        <p:spPr>
          <a:xfrm>
            <a:off x="9482017" y="4823734"/>
            <a:ext cx="1908300" cy="298200"/>
          </a:xfrm>
          <a:prstGeom prst="rect">
            <a:avLst/>
          </a:prstGeom>
          <a:solidFill>
            <a:srgbClr val="D9D7CE"/>
          </a:solidFill>
          <a:ln w="25400" cap="flat" cmpd="sng">
            <a:solidFill>
              <a:srgbClr val="D9D7C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2175" tIns="36075" rIns="72175" bIns="360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29">
                <a:solidFill>
                  <a:srgbClr val="1B3139"/>
                </a:solidFill>
                <a:latin typeface="DM Sans"/>
                <a:ea typeface="DM Sans"/>
                <a:cs typeface="DM Sans"/>
                <a:sym typeface="DM Sans"/>
              </a:rPr>
              <a:t>Streaming Dataset</a:t>
            </a:r>
            <a:endParaRPr sz="829">
              <a:solidFill>
                <a:srgbClr val="1B313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754" name="Google Shape;1754;g255b6f81ca7_0_14"/>
          <p:cNvSpPr/>
          <p:nvPr/>
        </p:nvSpPr>
        <p:spPr>
          <a:xfrm>
            <a:off x="6761303" y="5453591"/>
            <a:ext cx="846900" cy="13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175" tIns="36075" rIns="72175" bIns="360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11">
                <a:solidFill>
                  <a:srgbClr val="1B3139"/>
                </a:solidFill>
                <a:latin typeface="DM Sans"/>
                <a:ea typeface="DM Sans"/>
                <a:cs typeface="DM Sans"/>
                <a:sym typeface="DM Sans"/>
              </a:rPr>
              <a:t>Windowing</a:t>
            </a:r>
            <a:endParaRPr sz="1263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5" name="Google Shape;1755;g255b6f81ca7_0_1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434021" y="3768021"/>
            <a:ext cx="395572" cy="40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6" name="Google Shape;1756;g255b6f81ca7_0_14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727169" y="3762977"/>
            <a:ext cx="394578" cy="408149"/>
          </a:xfrm>
          <a:prstGeom prst="rect">
            <a:avLst/>
          </a:prstGeom>
          <a:noFill/>
          <a:ln>
            <a:noFill/>
          </a:ln>
        </p:spPr>
      </p:pic>
      <p:sp>
        <p:nvSpPr>
          <p:cNvPr id="1757" name="Google Shape;1757;g255b6f81ca7_0_14"/>
          <p:cNvSpPr/>
          <p:nvPr/>
        </p:nvSpPr>
        <p:spPr>
          <a:xfrm>
            <a:off x="3561334" y="4264840"/>
            <a:ext cx="805200" cy="1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175" tIns="36075" rIns="72175" bIns="360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32">
                <a:solidFill>
                  <a:srgbClr val="1B3139"/>
                </a:solidFill>
                <a:latin typeface="DM Sans"/>
                <a:ea typeface="DM Sans"/>
                <a:cs typeface="DM Sans"/>
                <a:sym typeface="DM Sans"/>
              </a:rPr>
              <a:t>Automatic Deployment &amp; Operations</a:t>
            </a:r>
            <a:endParaRPr sz="632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758" name="Google Shape;1758;g255b6f81ca7_0_14"/>
          <p:cNvSpPr/>
          <p:nvPr/>
        </p:nvSpPr>
        <p:spPr>
          <a:xfrm>
            <a:off x="4295299" y="4201180"/>
            <a:ext cx="687000" cy="16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175" tIns="36075" rIns="72175" bIns="360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32">
                <a:solidFill>
                  <a:srgbClr val="1B3139"/>
                </a:solidFill>
                <a:latin typeface="DM Sans"/>
                <a:ea typeface="DM Sans"/>
                <a:cs typeface="DM Sans"/>
                <a:sym typeface="DM Sans"/>
              </a:rPr>
              <a:t>Data Pipeline Observability </a:t>
            </a:r>
            <a:endParaRPr sz="632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759" name="Google Shape;1759;g255b6f81ca7_0_14"/>
          <p:cNvSpPr/>
          <p:nvPr/>
        </p:nvSpPr>
        <p:spPr>
          <a:xfrm>
            <a:off x="4964809" y="4244202"/>
            <a:ext cx="751500" cy="1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175" tIns="36075" rIns="72175" bIns="360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32">
                <a:solidFill>
                  <a:srgbClr val="1B3139"/>
                </a:solidFill>
                <a:latin typeface="DM Sans"/>
                <a:ea typeface="DM Sans"/>
                <a:cs typeface="DM Sans"/>
                <a:sym typeface="DM Sans"/>
              </a:rPr>
              <a:t>Automatic Error Handling &amp; Recovery</a:t>
            </a:r>
            <a:endParaRPr sz="632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760" name="Google Shape;1760;g255b6f81ca7_0_14"/>
          <p:cNvSpPr/>
          <p:nvPr/>
        </p:nvSpPr>
        <p:spPr>
          <a:xfrm>
            <a:off x="5270156" y="5061879"/>
            <a:ext cx="1839900" cy="1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175" tIns="36075" rIns="72175" bIns="360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47">
                <a:solidFill>
                  <a:srgbClr val="1B3139"/>
                </a:solidFill>
                <a:latin typeface="DM Sans"/>
                <a:ea typeface="DM Sans"/>
                <a:cs typeface="DM Sans"/>
                <a:sym typeface="DM Sans"/>
              </a:rPr>
              <a:t>Streaming Enrichment </a:t>
            </a:r>
            <a:endParaRPr sz="947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1761" name="Google Shape;1761;g255b6f81ca7_0_14"/>
          <p:cNvCxnSpPr/>
          <p:nvPr/>
        </p:nvCxnSpPr>
        <p:spPr>
          <a:xfrm>
            <a:off x="5014216" y="5525125"/>
            <a:ext cx="174900" cy="0"/>
          </a:xfrm>
          <a:prstGeom prst="straightConnector1">
            <a:avLst/>
          </a:prstGeom>
          <a:noFill/>
          <a:ln w="9525" cap="flat" cmpd="sng">
            <a:solidFill>
              <a:srgbClr val="1B313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62" name="Google Shape;1762;g255b6f81ca7_0_14"/>
          <p:cNvCxnSpPr/>
          <p:nvPr/>
        </p:nvCxnSpPr>
        <p:spPr>
          <a:xfrm>
            <a:off x="5744921" y="5523602"/>
            <a:ext cx="174900" cy="0"/>
          </a:xfrm>
          <a:prstGeom prst="straightConnector1">
            <a:avLst/>
          </a:prstGeom>
          <a:noFill/>
          <a:ln w="9525" cap="flat" cmpd="sng">
            <a:solidFill>
              <a:srgbClr val="1B313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63" name="Google Shape;1763;g255b6f81ca7_0_14"/>
          <p:cNvCxnSpPr/>
          <p:nvPr/>
        </p:nvCxnSpPr>
        <p:spPr>
          <a:xfrm>
            <a:off x="6632007" y="5527545"/>
            <a:ext cx="174900" cy="0"/>
          </a:xfrm>
          <a:prstGeom prst="straightConnector1">
            <a:avLst/>
          </a:prstGeom>
          <a:noFill/>
          <a:ln w="9525" cap="flat" cmpd="sng">
            <a:solidFill>
              <a:srgbClr val="1B3139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764" name="Google Shape;1764;g255b6f81ca7_0_14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5984441" y="5211013"/>
            <a:ext cx="408289" cy="293566"/>
          </a:xfrm>
          <a:prstGeom prst="rect">
            <a:avLst/>
          </a:prstGeom>
          <a:noFill/>
          <a:ln>
            <a:noFill/>
          </a:ln>
        </p:spPr>
      </p:pic>
      <p:sp>
        <p:nvSpPr>
          <p:cNvPr id="1765" name="Google Shape;1765;g255b6f81ca7_0_14"/>
          <p:cNvSpPr/>
          <p:nvPr/>
        </p:nvSpPr>
        <p:spPr>
          <a:xfrm>
            <a:off x="1197641" y="1688442"/>
            <a:ext cx="854100" cy="43188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D9D7C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2175" tIns="36075" rIns="72175" bIns="360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29">
              <a:solidFill>
                <a:srgbClr val="1B313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766" name="Google Shape;1766;g255b6f81ca7_0_14"/>
          <p:cNvSpPr/>
          <p:nvPr/>
        </p:nvSpPr>
        <p:spPr>
          <a:xfrm>
            <a:off x="2248033" y="3946820"/>
            <a:ext cx="911700" cy="20403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D9D7C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2175" tIns="36075" rIns="72175" bIns="360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29">
              <a:solidFill>
                <a:srgbClr val="1B313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767" name="Google Shape;1767;g255b6f81ca7_0_14"/>
          <p:cNvSpPr/>
          <p:nvPr/>
        </p:nvSpPr>
        <p:spPr>
          <a:xfrm>
            <a:off x="2262302" y="3946821"/>
            <a:ext cx="876300" cy="250500"/>
          </a:xfrm>
          <a:prstGeom prst="rect">
            <a:avLst/>
          </a:prstGeom>
          <a:solidFill>
            <a:srgbClr val="D9D7CE"/>
          </a:solidFill>
          <a:ln w="25400" cap="flat" cmpd="sng">
            <a:solidFill>
              <a:srgbClr val="D9D7C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2175" tIns="36075" rIns="72175" bIns="360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11">
                <a:solidFill>
                  <a:srgbClr val="5E5E5E"/>
                </a:solidFill>
                <a:latin typeface="DM Sans"/>
                <a:ea typeface="DM Sans"/>
                <a:cs typeface="DM Sans"/>
                <a:sym typeface="DM Sans"/>
              </a:rPr>
              <a:t>Message Store</a:t>
            </a:r>
            <a:endParaRPr sz="711">
              <a:solidFill>
                <a:srgbClr val="5E5E5E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768" name="Google Shape;1768;g255b6f81ca7_0_14"/>
          <p:cNvSpPr/>
          <p:nvPr/>
        </p:nvSpPr>
        <p:spPr>
          <a:xfrm>
            <a:off x="2269184" y="1843563"/>
            <a:ext cx="904800" cy="17880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D9D7C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2175" tIns="36075" rIns="72175" bIns="360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29">
              <a:solidFill>
                <a:srgbClr val="1B313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769" name="Google Shape;1769;g255b6f81ca7_0_14"/>
          <p:cNvSpPr/>
          <p:nvPr/>
        </p:nvSpPr>
        <p:spPr>
          <a:xfrm>
            <a:off x="2269184" y="1694169"/>
            <a:ext cx="904800" cy="250500"/>
          </a:xfrm>
          <a:prstGeom prst="rect">
            <a:avLst/>
          </a:prstGeom>
          <a:solidFill>
            <a:srgbClr val="D9D7CE"/>
          </a:solidFill>
          <a:ln w="25400" cap="flat" cmpd="sng">
            <a:solidFill>
              <a:srgbClr val="D9D7C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2175" tIns="36075" rIns="72175" bIns="360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90">
                <a:solidFill>
                  <a:srgbClr val="5E5E5E"/>
                </a:solidFill>
                <a:latin typeface="DM Sans"/>
                <a:ea typeface="DM Sans"/>
                <a:cs typeface="DM Sans"/>
                <a:sym typeface="DM Sans"/>
              </a:rPr>
              <a:t>Object Stores</a:t>
            </a:r>
            <a:endParaRPr sz="790">
              <a:solidFill>
                <a:srgbClr val="5E5E5E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770" name="Google Shape;1770;g255b6f81ca7_0_14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2246819" y="4180740"/>
            <a:ext cx="541407" cy="3259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g255b6f81ca7_0_14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2336900" y="4847790"/>
            <a:ext cx="278034" cy="248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2" name="Google Shape;1772;g255b6f81ca7_0_14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2353115" y="5409980"/>
            <a:ext cx="313751" cy="2961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3" name="Google Shape;1773;g255b6f81ca7_0_14"/>
          <p:cNvPicPr preferRelativeResize="0"/>
          <p:nvPr/>
        </p:nvPicPr>
        <p:blipFill rotWithShape="1">
          <a:blip r:embed="rId13">
            <a:alphaModFix/>
          </a:blip>
          <a:srcRect l="3074" t="25403" r="69960" b="27458"/>
          <a:stretch/>
        </p:blipFill>
        <p:spPr>
          <a:xfrm>
            <a:off x="2794481" y="4840426"/>
            <a:ext cx="278456" cy="250569"/>
          </a:xfrm>
          <a:prstGeom prst="rect">
            <a:avLst/>
          </a:prstGeom>
          <a:noFill/>
          <a:ln>
            <a:noFill/>
          </a:ln>
        </p:spPr>
      </p:pic>
      <p:sp>
        <p:nvSpPr>
          <p:cNvPr id="1774" name="Google Shape;1774;g255b6f81ca7_0_14"/>
          <p:cNvSpPr txBox="1"/>
          <p:nvPr/>
        </p:nvSpPr>
        <p:spPr>
          <a:xfrm>
            <a:off x="2218164" y="5085740"/>
            <a:ext cx="517800" cy="26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175" tIns="36075" rIns="72175" bIns="360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32">
                <a:solidFill>
                  <a:srgbClr val="AAAAAA"/>
                </a:solidFill>
                <a:latin typeface="DM Sans"/>
                <a:ea typeface="DM Sans"/>
                <a:cs typeface="DM Sans"/>
                <a:sym typeface="DM Sans"/>
              </a:rPr>
              <a:t>Amazon MSK</a:t>
            </a:r>
            <a:endParaRPr sz="711">
              <a:solidFill>
                <a:srgbClr val="AAAAA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775" name="Google Shape;1775;g255b6f81ca7_0_14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 flipH="1">
            <a:off x="2590311" y="1988280"/>
            <a:ext cx="291891" cy="301924"/>
          </a:xfrm>
          <a:prstGeom prst="rect">
            <a:avLst/>
          </a:prstGeom>
          <a:noFill/>
          <a:ln>
            <a:noFill/>
          </a:ln>
        </p:spPr>
      </p:pic>
      <p:sp>
        <p:nvSpPr>
          <p:cNvPr id="1776" name="Google Shape;1776;g255b6f81ca7_0_14"/>
          <p:cNvSpPr txBox="1"/>
          <p:nvPr/>
        </p:nvSpPr>
        <p:spPr>
          <a:xfrm>
            <a:off x="2516343" y="2231149"/>
            <a:ext cx="444900" cy="2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32">
                <a:solidFill>
                  <a:srgbClr val="848484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Amazon S3</a:t>
            </a:r>
            <a:endParaRPr sz="632">
              <a:solidFill>
                <a:srgbClr val="848484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pic>
        <p:nvPicPr>
          <p:cNvPr id="1777" name="Google Shape;1777;g255b6f81ca7_0_14"/>
          <p:cNvPicPr preferRelativeResize="0"/>
          <p:nvPr/>
        </p:nvPicPr>
        <p:blipFill rotWithShape="1">
          <a:blip r:embed="rId15">
            <a:alphaModFix/>
          </a:blip>
          <a:srcRect l="25717" r="26772"/>
          <a:stretch/>
        </p:blipFill>
        <p:spPr>
          <a:xfrm>
            <a:off x="2625116" y="2493594"/>
            <a:ext cx="222270" cy="274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78" name="Google Shape;1778;g255b6f81ca7_0_14"/>
          <p:cNvSpPr txBox="1"/>
          <p:nvPr/>
        </p:nvSpPr>
        <p:spPr>
          <a:xfrm>
            <a:off x="2413853" y="2800389"/>
            <a:ext cx="6153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32">
                <a:solidFill>
                  <a:srgbClr val="848484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Azure Data Lake Store</a:t>
            </a:r>
            <a:endParaRPr sz="632">
              <a:solidFill>
                <a:srgbClr val="848484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pic>
        <p:nvPicPr>
          <p:cNvPr id="1779" name="Google Shape;1779;g255b6f81ca7_0_14"/>
          <p:cNvPicPr preferRelativeResize="0"/>
          <p:nvPr/>
        </p:nvPicPr>
        <p:blipFill rotWithShape="1">
          <a:blip r:embed="rId16">
            <a:alphaModFix/>
          </a:blip>
          <a:srcRect l="23925" t="13338" r="23594" b="13775"/>
          <a:stretch/>
        </p:blipFill>
        <p:spPr>
          <a:xfrm>
            <a:off x="2590308" y="3072632"/>
            <a:ext cx="291894" cy="272862"/>
          </a:xfrm>
          <a:prstGeom prst="rect">
            <a:avLst/>
          </a:prstGeom>
          <a:noFill/>
          <a:ln>
            <a:noFill/>
          </a:ln>
        </p:spPr>
      </p:pic>
      <p:sp>
        <p:nvSpPr>
          <p:cNvPr id="1780" name="Google Shape;1780;g255b6f81ca7_0_14"/>
          <p:cNvSpPr txBox="1"/>
          <p:nvPr/>
        </p:nvSpPr>
        <p:spPr>
          <a:xfrm>
            <a:off x="2385179" y="3370905"/>
            <a:ext cx="665400" cy="1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32">
                <a:solidFill>
                  <a:srgbClr val="848484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Google Cloud Storage</a:t>
            </a:r>
            <a:endParaRPr sz="632">
              <a:solidFill>
                <a:srgbClr val="848484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sp>
        <p:nvSpPr>
          <p:cNvPr id="1781" name="Google Shape;1781;g255b6f81ca7_0_14"/>
          <p:cNvSpPr/>
          <p:nvPr/>
        </p:nvSpPr>
        <p:spPr>
          <a:xfrm>
            <a:off x="1211724" y="1695824"/>
            <a:ext cx="825900" cy="231600"/>
          </a:xfrm>
          <a:prstGeom prst="rect">
            <a:avLst/>
          </a:prstGeom>
          <a:solidFill>
            <a:srgbClr val="D9D7CE"/>
          </a:solidFill>
          <a:ln w="25400" cap="flat" cmpd="sng">
            <a:solidFill>
              <a:srgbClr val="D9D7C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2175" tIns="36075" rIns="72175" bIns="360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90">
                <a:solidFill>
                  <a:srgbClr val="5E5E5E"/>
                </a:solidFill>
                <a:latin typeface="DM Sans"/>
                <a:ea typeface="DM Sans"/>
                <a:cs typeface="DM Sans"/>
                <a:sym typeface="DM Sans"/>
              </a:rPr>
              <a:t>Data Sources</a:t>
            </a:r>
            <a:endParaRPr sz="790">
              <a:solidFill>
                <a:srgbClr val="5E5E5E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782" name="Google Shape;1782;g255b6f81ca7_0_14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2294736" y="4626629"/>
            <a:ext cx="804120" cy="1351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3" name="Google Shape;1783;g255b6f81ca7_0_14" descr="Apache-Pulsar | fusionSpan"/>
          <p:cNvPicPr preferRelativeResize="0"/>
          <p:nvPr/>
        </p:nvPicPr>
        <p:blipFill rotWithShape="1">
          <a:blip r:embed="rId18">
            <a:alphaModFix/>
          </a:blip>
          <a:srcRect t="-2741" r="4479" b="17073"/>
          <a:stretch/>
        </p:blipFill>
        <p:spPr>
          <a:xfrm>
            <a:off x="2438124" y="4278011"/>
            <a:ext cx="686562" cy="351276"/>
          </a:xfrm>
          <a:prstGeom prst="rect">
            <a:avLst/>
          </a:prstGeom>
          <a:noFill/>
          <a:ln>
            <a:noFill/>
          </a:ln>
        </p:spPr>
      </p:pic>
      <p:sp>
        <p:nvSpPr>
          <p:cNvPr id="1784" name="Google Shape;1784;g255b6f81ca7_0_14"/>
          <p:cNvSpPr txBox="1"/>
          <p:nvPr/>
        </p:nvSpPr>
        <p:spPr>
          <a:xfrm>
            <a:off x="2562773" y="5110617"/>
            <a:ext cx="700500" cy="25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175" tIns="36075" rIns="72175" bIns="360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AAAAAA"/>
                </a:solidFill>
                <a:latin typeface="DM Sans"/>
                <a:ea typeface="DM Sans"/>
                <a:cs typeface="DM Sans"/>
                <a:sym typeface="DM Sans"/>
              </a:rPr>
              <a:t>Kinesis Data Streams </a:t>
            </a:r>
            <a:endParaRPr sz="600">
              <a:solidFill>
                <a:srgbClr val="AAAAA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785" name="Google Shape;1785;g255b6f81ca7_0_14"/>
          <p:cNvSpPr txBox="1"/>
          <p:nvPr/>
        </p:nvSpPr>
        <p:spPr>
          <a:xfrm>
            <a:off x="2192287" y="5706173"/>
            <a:ext cx="638400" cy="26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175" tIns="36075" rIns="72175" bIns="360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32">
                <a:solidFill>
                  <a:srgbClr val="AAAAAA"/>
                </a:solidFill>
                <a:latin typeface="DM Sans"/>
                <a:ea typeface="DM Sans"/>
                <a:cs typeface="DM Sans"/>
                <a:sym typeface="DM Sans"/>
              </a:rPr>
              <a:t>Azure Event Hubs </a:t>
            </a:r>
            <a:endParaRPr sz="711">
              <a:solidFill>
                <a:srgbClr val="AAAAA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786" name="Google Shape;1786;g255b6f81ca7_0_14" descr="Google Cloud Pub/Sub - Reviews, Pros &amp; Cons | Companies using Google Cloud  Pub/Sub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2788225" y="5381858"/>
            <a:ext cx="333613" cy="345084"/>
          </a:xfrm>
          <a:prstGeom prst="rect">
            <a:avLst/>
          </a:prstGeom>
          <a:noFill/>
          <a:ln>
            <a:noFill/>
          </a:ln>
        </p:spPr>
      </p:pic>
      <p:sp>
        <p:nvSpPr>
          <p:cNvPr id="1787" name="Google Shape;1787;g255b6f81ca7_0_14"/>
          <p:cNvSpPr txBox="1"/>
          <p:nvPr/>
        </p:nvSpPr>
        <p:spPr>
          <a:xfrm>
            <a:off x="2556153" y="5709682"/>
            <a:ext cx="7053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175" tIns="36075" rIns="72175" bIns="360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32">
                <a:solidFill>
                  <a:srgbClr val="AAAAAA"/>
                </a:solidFill>
                <a:latin typeface="DM Sans"/>
                <a:ea typeface="DM Sans"/>
                <a:cs typeface="DM Sans"/>
                <a:sym typeface="DM Sans"/>
              </a:rPr>
              <a:t>GCP  Pub/Sub</a:t>
            </a:r>
            <a:endParaRPr sz="711">
              <a:solidFill>
                <a:srgbClr val="AAAAA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1788" name="Google Shape;1788;g255b6f81ca7_0_14"/>
          <p:cNvGrpSpPr/>
          <p:nvPr/>
        </p:nvGrpSpPr>
        <p:grpSpPr>
          <a:xfrm>
            <a:off x="1257439" y="5218816"/>
            <a:ext cx="675869" cy="661337"/>
            <a:chOff x="365435" y="5177420"/>
            <a:chExt cx="798900" cy="755814"/>
          </a:xfrm>
        </p:grpSpPr>
        <p:sp>
          <p:nvSpPr>
            <p:cNvPr id="1789" name="Google Shape;1789;g255b6f81ca7_0_14"/>
            <p:cNvSpPr txBox="1"/>
            <p:nvPr/>
          </p:nvSpPr>
          <p:spPr>
            <a:xfrm>
              <a:off x="365435" y="5599034"/>
              <a:ext cx="798900" cy="33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32">
                  <a:solidFill>
                    <a:srgbClr val="848484"/>
                  </a:solidFill>
                  <a:latin typeface="DM Sans Medium"/>
                  <a:ea typeface="DM Sans Medium"/>
                  <a:cs typeface="DM Sans Medium"/>
                  <a:sym typeface="DM Sans Medium"/>
                </a:rPr>
                <a:t>Mobile &amp; IoT Data</a:t>
              </a:r>
              <a:endParaRPr sz="632">
                <a:solidFill>
                  <a:srgbClr val="848484"/>
                </a:solidFill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pic>
          <p:nvPicPr>
            <p:cNvPr id="1790" name="Google Shape;1790;g255b6f81ca7_0_14"/>
            <p:cNvPicPr preferRelativeResize="0"/>
            <p:nvPr/>
          </p:nvPicPr>
          <p:blipFill rotWithShape="1">
            <a:blip r:embed="rId20">
              <a:alphaModFix/>
            </a:blip>
            <a:srcRect/>
            <a:stretch/>
          </p:blipFill>
          <p:spPr>
            <a:xfrm>
              <a:off x="559197" y="5177420"/>
              <a:ext cx="420624" cy="44805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791" name="Google Shape;1791;g255b6f81ca7_0_14"/>
          <p:cNvGrpSpPr/>
          <p:nvPr/>
        </p:nvGrpSpPr>
        <p:grpSpPr>
          <a:xfrm>
            <a:off x="1238596" y="4594325"/>
            <a:ext cx="752009" cy="607136"/>
            <a:chOff x="333309" y="4454966"/>
            <a:chExt cx="888900" cy="693870"/>
          </a:xfrm>
        </p:grpSpPr>
        <p:sp>
          <p:nvSpPr>
            <p:cNvPr id="1792" name="Google Shape;1792;g255b6f81ca7_0_14"/>
            <p:cNvSpPr txBox="1"/>
            <p:nvPr/>
          </p:nvSpPr>
          <p:spPr>
            <a:xfrm>
              <a:off x="333309" y="4882736"/>
              <a:ext cx="888900" cy="266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32">
                  <a:solidFill>
                    <a:srgbClr val="848484"/>
                  </a:solidFill>
                  <a:latin typeface="DM Sans Medium"/>
                  <a:ea typeface="DM Sans Medium"/>
                  <a:cs typeface="DM Sans Medium"/>
                  <a:sym typeface="DM Sans Medium"/>
                </a:rPr>
                <a:t>Application Events</a:t>
              </a:r>
              <a:endParaRPr sz="632">
                <a:solidFill>
                  <a:srgbClr val="848484"/>
                </a:solidFill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pic>
          <p:nvPicPr>
            <p:cNvPr id="1793" name="Google Shape;1793;g255b6f81ca7_0_14"/>
            <p:cNvPicPr preferRelativeResize="0"/>
            <p:nvPr/>
          </p:nvPicPr>
          <p:blipFill rotWithShape="1">
            <a:blip r:embed="rId21">
              <a:alphaModFix/>
            </a:blip>
            <a:srcRect/>
            <a:stretch/>
          </p:blipFill>
          <p:spPr>
            <a:xfrm>
              <a:off x="564405" y="4454966"/>
              <a:ext cx="420624" cy="44805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794" name="Google Shape;1794;g255b6f81ca7_0_14"/>
          <p:cNvGrpSpPr/>
          <p:nvPr/>
        </p:nvGrpSpPr>
        <p:grpSpPr>
          <a:xfrm>
            <a:off x="1274909" y="3222635"/>
            <a:ext cx="646429" cy="547170"/>
            <a:chOff x="394366" y="3007041"/>
            <a:chExt cx="764100" cy="625337"/>
          </a:xfrm>
        </p:grpSpPr>
        <p:sp>
          <p:nvSpPr>
            <p:cNvPr id="1795" name="Google Shape;1795;g255b6f81ca7_0_14"/>
            <p:cNvSpPr txBox="1"/>
            <p:nvPr/>
          </p:nvSpPr>
          <p:spPr>
            <a:xfrm>
              <a:off x="394366" y="3379478"/>
              <a:ext cx="764100" cy="252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32">
                  <a:solidFill>
                    <a:srgbClr val="848484"/>
                  </a:solidFill>
                  <a:latin typeface="DM Sans Medium"/>
                  <a:ea typeface="DM Sans Medium"/>
                  <a:cs typeface="DM Sans Medium"/>
                  <a:sym typeface="DM Sans Medium"/>
                </a:rPr>
                <a:t>SaaS Applications</a:t>
              </a:r>
              <a:endParaRPr sz="632">
                <a:solidFill>
                  <a:srgbClr val="848484"/>
                </a:solidFill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pic>
          <p:nvPicPr>
            <p:cNvPr id="1796" name="Google Shape;1796;g255b6f81ca7_0_14"/>
            <p:cNvPicPr preferRelativeResize="0"/>
            <p:nvPr/>
          </p:nvPicPr>
          <p:blipFill rotWithShape="1">
            <a:blip r:embed="rId22">
              <a:alphaModFix/>
            </a:blip>
            <a:srcRect/>
            <a:stretch/>
          </p:blipFill>
          <p:spPr>
            <a:xfrm>
              <a:off x="569343" y="3007041"/>
              <a:ext cx="440918" cy="40923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797" name="Google Shape;1797;g255b6f81ca7_0_14"/>
          <p:cNvGrpSpPr/>
          <p:nvPr/>
        </p:nvGrpSpPr>
        <p:grpSpPr>
          <a:xfrm>
            <a:off x="1204559" y="3917379"/>
            <a:ext cx="826119" cy="681655"/>
            <a:chOff x="301552" y="3673244"/>
            <a:chExt cx="976500" cy="779034"/>
          </a:xfrm>
        </p:grpSpPr>
        <p:sp>
          <p:nvSpPr>
            <p:cNvPr id="1798" name="Google Shape;1798;g255b6f81ca7_0_14"/>
            <p:cNvSpPr txBox="1"/>
            <p:nvPr/>
          </p:nvSpPr>
          <p:spPr>
            <a:xfrm>
              <a:off x="301552" y="4037978"/>
              <a:ext cx="976500" cy="41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32">
                  <a:solidFill>
                    <a:srgbClr val="848484"/>
                  </a:solidFill>
                  <a:latin typeface="DM Sans Medium"/>
                  <a:ea typeface="DM Sans Medium"/>
                  <a:cs typeface="DM Sans Medium"/>
                  <a:sym typeface="DM Sans Medium"/>
                </a:rPr>
                <a:t>Machine &amp; Application Logs</a:t>
              </a:r>
              <a:endParaRPr sz="632">
                <a:solidFill>
                  <a:srgbClr val="848484"/>
                </a:solidFill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pic>
          <p:nvPicPr>
            <p:cNvPr id="1799" name="Google Shape;1799;g255b6f81ca7_0_14"/>
            <p:cNvPicPr preferRelativeResize="0"/>
            <p:nvPr/>
          </p:nvPicPr>
          <p:blipFill rotWithShape="1">
            <a:blip r:embed="rId23">
              <a:alphaModFix/>
            </a:blip>
            <a:srcRect/>
            <a:stretch/>
          </p:blipFill>
          <p:spPr>
            <a:xfrm>
              <a:off x="533795" y="3673244"/>
              <a:ext cx="492193" cy="45947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800" name="Google Shape;1800;g255b6f81ca7_0_14"/>
          <p:cNvGrpSpPr/>
          <p:nvPr/>
        </p:nvGrpSpPr>
        <p:grpSpPr>
          <a:xfrm>
            <a:off x="1204560" y="2594490"/>
            <a:ext cx="797186" cy="534996"/>
            <a:chOff x="308371" y="2323694"/>
            <a:chExt cx="942300" cy="611424"/>
          </a:xfrm>
        </p:grpSpPr>
        <p:sp>
          <p:nvSpPr>
            <p:cNvPr id="1801" name="Google Shape;1801;g255b6f81ca7_0_14"/>
            <p:cNvSpPr txBox="1"/>
            <p:nvPr/>
          </p:nvSpPr>
          <p:spPr>
            <a:xfrm>
              <a:off x="308371" y="2692718"/>
              <a:ext cx="942300" cy="242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32">
                  <a:solidFill>
                    <a:srgbClr val="848484"/>
                  </a:solidFill>
                  <a:latin typeface="DM Sans Medium"/>
                  <a:ea typeface="DM Sans Medium"/>
                  <a:cs typeface="DM Sans Medium"/>
                  <a:sym typeface="DM Sans Medium"/>
                </a:rPr>
                <a:t>On-premises Systems </a:t>
              </a:r>
              <a:endParaRPr sz="632">
                <a:solidFill>
                  <a:srgbClr val="848484"/>
                </a:solidFill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pic>
          <p:nvPicPr>
            <p:cNvPr id="1802" name="Google Shape;1802;g255b6f81ca7_0_14"/>
            <p:cNvPicPr preferRelativeResize="0"/>
            <p:nvPr/>
          </p:nvPicPr>
          <p:blipFill rotWithShape="1">
            <a:blip r:embed="rId24">
              <a:alphaModFix/>
            </a:blip>
            <a:srcRect l="39" r="39"/>
            <a:stretch/>
          </p:blipFill>
          <p:spPr>
            <a:xfrm>
              <a:off x="591344" y="2323694"/>
              <a:ext cx="366746" cy="39830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803" name="Google Shape;1803;g255b6f81ca7_0_14"/>
          <p:cNvGrpSpPr/>
          <p:nvPr/>
        </p:nvGrpSpPr>
        <p:grpSpPr>
          <a:xfrm>
            <a:off x="1226226" y="2050449"/>
            <a:ext cx="797186" cy="512508"/>
            <a:chOff x="326390" y="1697104"/>
            <a:chExt cx="942300" cy="585724"/>
          </a:xfrm>
        </p:grpSpPr>
        <p:sp>
          <p:nvSpPr>
            <p:cNvPr id="1804" name="Google Shape;1804;g255b6f81ca7_0_14"/>
            <p:cNvSpPr txBox="1"/>
            <p:nvPr/>
          </p:nvSpPr>
          <p:spPr>
            <a:xfrm>
              <a:off x="326390" y="2040428"/>
              <a:ext cx="942300" cy="242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32">
                  <a:solidFill>
                    <a:srgbClr val="848484"/>
                  </a:solidFill>
                  <a:latin typeface="DM Sans Medium"/>
                  <a:ea typeface="DM Sans Medium"/>
                  <a:cs typeface="DM Sans Medium"/>
                  <a:sym typeface="DM Sans Medium"/>
                </a:rPr>
                <a:t>Data Warehouse</a:t>
              </a:r>
              <a:endParaRPr sz="632">
                <a:solidFill>
                  <a:srgbClr val="84848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805" name="Google Shape;1805;g255b6f81ca7_0_14"/>
            <p:cNvPicPr preferRelativeResize="0"/>
            <p:nvPr/>
          </p:nvPicPr>
          <p:blipFill rotWithShape="1">
            <a:blip r:embed="rId25">
              <a:alphaModFix/>
            </a:blip>
            <a:srcRect/>
            <a:stretch/>
          </p:blipFill>
          <p:spPr>
            <a:xfrm>
              <a:off x="536431" y="1697104"/>
              <a:ext cx="466345" cy="42062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806" name="Google Shape;1806;g255b6f81ca7_0_14"/>
          <p:cNvGrpSpPr/>
          <p:nvPr/>
        </p:nvGrpSpPr>
        <p:grpSpPr>
          <a:xfrm>
            <a:off x="3431520" y="5788208"/>
            <a:ext cx="1357830" cy="440213"/>
            <a:chOff x="3010932" y="5904966"/>
            <a:chExt cx="1605000" cy="503100"/>
          </a:xfrm>
        </p:grpSpPr>
        <p:sp>
          <p:nvSpPr>
            <p:cNvPr id="1807" name="Google Shape;1807;g255b6f81ca7_0_14"/>
            <p:cNvSpPr/>
            <p:nvPr/>
          </p:nvSpPr>
          <p:spPr>
            <a:xfrm>
              <a:off x="3010932" y="5904966"/>
              <a:ext cx="1605000" cy="503100"/>
            </a:xfrm>
            <a:prstGeom prst="rect">
              <a:avLst/>
            </a:prstGeom>
            <a:solidFill>
              <a:srgbClr val="F9F7F4"/>
            </a:solidFill>
            <a:ln w="19050" cap="flat" cmpd="sng">
              <a:solidFill>
                <a:srgbClr val="1B313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72175" tIns="36075" rIns="72175" bIns="360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2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808" name="Google Shape;1808;g255b6f81ca7_0_14" descr="A picture containing drawing&#10;&#10;Description automatically generated"/>
            <p:cNvPicPr preferRelativeResize="0"/>
            <p:nvPr/>
          </p:nvPicPr>
          <p:blipFill rotWithShape="1">
            <a:blip r:embed="rId26">
              <a:alphaModFix/>
            </a:blip>
            <a:srcRect/>
            <a:stretch/>
          </p:blipFill>
          <p:spPr>
            <a:xfrm>
              <a:off x="3232968" y="6027056"/>
              <a:ext cx="1087973" cy="27948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809" name="Google Shape;1809;g255b6f81ca7_0_14"/>
          <p:cNvGrpSpPr/>
          <p:nvPr/>
        </p:nvGrpSpPr>
        <p:grpSpPr>
          <a:xfrm>
            <a:off x="7742232" y="5788178"/>
            <a:ext cx="1357830" cy="440213"/>
            <a:chOff x="6518792" y="5889566"/>
            <a:chExt cx="1605000" cy="503100"/>
          </a:xfrm>
        </p:grpSpPr>
        <p:sp>
          <p:nvSpPr>
            <p:cNvPr id="1810" name="Google Shape;1810;g255b6f81ca7_0_14"/>
            <p:cNvSpPr/>
            <p:nvPr/>
          </p:nvSpPr>
          <p:spPr>
            <a:xfrm>
              <a:off x="6518792" y="5889566"/>
              <a:ext cx="1605000" cy="503100"/>
            </a:xfrm>
            <a:prstGeom prst="rect">
              <a:avLst/>
            </a:prstGeom>
            <a:solidFill>
              <a:srgbClr val="F9F7F4"/>
            </a:solidFill>
            <a:ln w="19050" cap="flat" cmpd="sng">
              <a:solidFill>
                <a:srgbClr val="1B313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72175" tIns="36075" rIns="72175" bIns="360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2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811" name="Google Shape;1811;g255b6f81ca7_0_14"/>
            <p:cNvGrpSpPr/>
            <p:nvPr/>
          </p:nvGrpSpPr>
          <p:grpSpPr>
            <a:xfrm>
              <a:off x="6634145" y="5954630"/>
              <a:ext cx="1365802" cy="398530"/>
              <a:chOff x="6743595" y="6209704"/>
              <a:chExt cx="1365802" cy="398530"/>
            </a:xfrm>
          </p:grpSpPr>
          <p:pic>
            <p:nvPicPr>
              <p:cNvPr id="1812" name="Google Shape;1812;g255b6f81ca7_0_14"/>
              <p:cNvPicPr preferRelativeResize="0"/>
              <p:nvPr/>
            </p:nvPicPr>
            <p:blipFill rotWithShape="1">
              <a:blip r:embed="rId27">
                <a:alphaModFix/>
              </a:blip>
              <a:srcRect/>
              <a:stretch/>
            </p:blipFill>
            <p:spPr>
              <a:xfrm>
                <a:off x="6743595" y="6263685"/>
                <a:ext cx="320149" cy="288762"/>
              </a:xfrm>
              <a:prstGeom prst="rect">
                <a:avLst/>
              </a:prstGeom>
              <a:solidFill>
                <a:srgbClr val="EEEDE9"/>
              </a:solidFill>
              <a:ln>
                <a:noFill/>
              </a:ln>
            </p:spPr>
          </p:pic>
          <p:grpSp>
            <p:nvGrpSpPr>
              <p:cNvPr id="1813" name="Google Shape;1813;g255b6f81ca7_0_14"/>
              <p:cNvGrpSpPr/>
              <p:nvPr/>
            </p:nvGrpSpPr>
            <p:grpSpPr>
              <a:xfrm>
                <a:off x="6937703" y="6209704"/>
                <a:ext cx="1171693" cy="398530"/>
                <a:chOff x="6937408" y="6209704"/>
                <a:chExt cx="1604400" cy="398530"/>
              </a:xfrm>
            </p:grpSpPr>
            <p:sp>
              <p:nvSpPr>
                <p:cNvPr id="1814" name="Google Shape;1814;g255b6f81ca7_0_14"/>
                <p:cNvSpPr/>
                <p:nvPr/>
              </p:nvSpPr>
              <p:spPr>
                <a:xfrm>
                  <a:off x="6937408" y="6209704"/>
                  <a:ext cx="1604400" cy="2538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72175" tIns="36075" rIns="72175" bIns="36075" anchor="t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829">
                      <a:solidFill>
                        <a:srgbClr val="1B3139"/>
                      </a:solidFill>
                      <a:latin typeface="DM Sans"/>
                      <a:ea typeface="DM Sans"/>
                      <a:cs typeface="DM Sans"/>
                      <a:sym typeface="DM Sans"/>
                    </a:rPr>
                    <a:t>Unity Catalog </a:t>
                  </a:r>
                  <a:endParaRPr sz="829">
                    <a:solidFill>
                      <a:srgbClr val="1B3139"/>
                    </a:solidFill>
                    <a:latin typeface="DM Sans"/>
                    <a:ea typeface="DM Sans"/>
                    <a:cs typeface="DM Sans"/>
                    <a:sym typeface="DM Sans"/>
                  </a:endParaRPr>
                </a:p>
              </p:txBody>
            </p:sp>
            <p:sp>
              <p:nvSpPr>
                <p:cNvPr id="1815" name="Google Shape;1815;g255b6f81ca7_0_14"/>
                <p:cNvSpPr/>
                <p:nvPr/>
              </p:nvSpPr>
              <p:spPr>
                <a:xfrm>
                  <a:off x="6937408" y="6392834"/>
                  <a:ext cx="1604400" cy="2154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72175" tIns="36075" rIns="72175" bIns="36075" anchor="t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632" i="1">
                      <a:solidFill>
                        <a:srgbClr val="1B3139"/>
                      </a:solidFill>
                      <a:latin typeface="DM Sans"/>
                      <a:ea typeface="DM Sans"/>
                      <a:cs typeface="DM Sans"/>
                      <a:sym typeface="DM Sans"/>
                    </a:rPr>
                    <a:t>For Governance</a:t>
                  </a:r>
                  <a:endParaRPr sz="632" i="1">
                    <a:solidFill>
                      <a:srgbClr val="1B3139"/>
                    </a:solidFill>
                    <a:latin typeface="DM Sans"/>
                    <a:ea typeface="DM Sans"/>
                    <a:cs typeface="DM Sans"/>
                    <a:sym typeface="DM Sans"/>
                  </a:endParaRPr>
                </a:p>
              </p:txBody>
            </p:sp>
          </p:grpSp>
        </p:grpSp>
      </p:grpSp>
      <p:grpSp>
        <p:nvGrpSpPr>
          <p:cNvPr id="1816" name="Google Shape;1816;g255b6f81ca7_0_14"/>
          <p:cNvGrpSpPr/>
          <p:nvPr/>
        </p:nvGrpSpPr>
        <p:grpSpPr>
          <a:xfrm>
            <a:off x="3486548" y="3105177"/>
            <a:ext cx="849469" cy="611693"/>
            <a:chOff x="2820140" y="2513357"/>
            <a:chExt cx="1004100" cy="699078"/>
          </a:xfrm>
        </p:grpSpPr>
        <p:pic>
          <p:nvPicPr>
            <p:cNvPr id="1817" name="Google Shape;1817;g255b6f81ca7_0_14" descr="Icon&#10;&#10;Description automatically generated"/>
            <p:cNvPicPr preferRelativeResize="0"/>
            <p:nvPr/>
          </p:nvPicPr>
          <p:blipFill rotWithShape="1">
            <a:blip r:embed="rId28">
              <a:alphaModFix/>
            </a:blip>
            <a:srcRect/>
            <a:stretch/>
          </p:blipFill>
          <p:spPr>
            <a:xfrm>
              <a:off x="3087621" y="2513357"/>
              <a:ext cx="503359" cy="46177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18" name="Google Shape;1818;g255b6f81ca7_0_14"/>
            <p:cNvSpPr txBox="1"/>
            <p:nvPr/>
          </p:nvSpPr>
          <p:spPr>
            <a:xfrm>
              <a:off x="2820140" y="2906735"/>
              <a:ext cx="1004100" cy="30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175" tIns="36075" rIns="72175" bIns="36075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32">
                  <a:solidFill>
                    <a:srgbClr val="1B3139"/>
                  </a:solidFill>
                  <a:latin typeface="DM Sans"/>
                  <a:ea typeface="DM Sans"/>
                  <a:cs typeface="DM Sans"/>
                  <a:sym typeface="DM Sans"/>
                </a:rPr>
                <a:t>Continuous </a:t>
              </a:r>
              <a:endParaRPr sz="142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32">
                  <a:solidFill>
                    <a:srgbClr val="1B3139"/>
                  </a:solidFill>
                  <a:latin typeface="DM Sans"/>
                  <a:ea typeface="DM Sans"/>
                  <a:cs typeface="DM Sans"/>
                  <a:sym typeface="DM Sans"/>
                </a:rPr>
                <a:t>Ingestion</a:t>
              </a:r>
              <a:endParaRPr sz="632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19" name="Google Shape;1819;g255b6f81ca7_0_14"/>
          <p:cNvGrpSpPr/>
          <p:nvPr/>
        </p:nvGrpSpPr>
        <p:grpSpPr>
          <a:xfrm>
            <a:off x="4136685" y="3091654"/>
            <a:ext cx="986774" cy="560074"/>
            <a:chOff x="3615432" y="2512161"/>
            <a:chExt cx="1166400" cy="640085"/>
          </a:xfrm>
        </p:grpSpPr>
        <p:sp>
          <p:nvSpPr>
            <p:cNvPr id="1820" name="Google Shape;1820;g255b6f81ca7_0_14"/>
            <p:cNvSpPr/>
            <p:nvPr/>
          </p:nvSpPr>
          <p:spPr>
            <a:xfrm>
              <a:off x="3615432" y="3038846"/>
              <a:ext cx="1166400" cy="113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175" tIns="36075" rIns="72175" bIns="360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32">
                  <a:solidFill>
                    <a:srgbClr val="1B3139"/>
                  </a:solidFill>
                  <a:latin typeface="DM Sans"/>
                  <a:ea typeface="DM Sans"/>
                  <a:cs typeface="DM Sans"/>
                  <a:sym typeface="DM Sans"/>
                </a:rPr>
                <a:t>Data Transformation &amp;. Quality</a:t>
              </a:r>
              <a:endParaRPr sz="632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  <p:pic>
          <p:nvPicPr>
            <p:cNvPr id="1821" name="Google Shape;1821;g255b6f81ca7_0_14"/>
            <p:cNvPicPr preferRelativeResize="0"/>
            <p:nvPr/>
          </p:nvPicPr>
          <p:blipFill rotWithShape="1">
            <a:blip r:embed="rId29">
              <a:alphaModFix/>
            </a:blip>
            <a:srcRect/>
            <a:stretch/>
          </p:blipFill>
          <p:spPr>
            <a:xfrm>
              <a:off x="3979482" y="2512161"/>
              <a:ext cx="468559" cy="494451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pic>
      </p:grpSp>
      <p:sp>
        <p:nvSpPr>
          <p:cNvPr id="1822" name="Google Shape;1822;g255b6f81ca7_0_14"/>
          <p:cNvSpPr/>
          <p:nvPr/>
        </p:nvSpPr>
        <p:spPr>
          <a:xfrm>
            <a:off x="5041272" y="3511693"/>
            <a:ext cx="665400" cy="1755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2175" tIns="36075" rIns="72175" bIns="360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32">
                <a:solidFill>
                  <a:srgbClr val="1B3139"/>
                </a:solidFill>
                <a:latin typeface="DM Sans"/>
                <a:ea typeface="DM Sans"/>
                <a:cs typeface="DM Sans"/>
                <a:sym typeface="DM Sans"/>
              </a:rPr>
              <a:t>Enhanced Auto Scaling</a:t>
            </a:r>
            <a:endParaRPr sz="632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823" name="Google Shape;1823;g255b6f81ca7_0_14"/>
          <p:cNvPicPr preferRelativeResize="0"/>
          <p:nvPr/>
        </p:nvPicPr>
        <p:blipFill rotWithShape="1">
          <a:blip r:embed="rId30">
            <a:alphaModFix/>
          </a:blip>
          <a:srcRect/>
          <a:stretch/>
        </p:blipFill>
        <p:spPr>
          <a:xfrm>
            <a:off x="5120960" y="3080633"/>
            <a:ext cx="456262" cy="41867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24" name="Google Shape;1824;g255b6f81ca7_0_14"/>
          <p:cNvGrpSpPr/>
          <p:nvPr/>
        </p:nvGrpSpPr>
        <p:grpSpPr>
          <a:xfrm>
            <a:off x="6520305" y="3382158"/>
            <a:ext cx="2352567" cy="534729"/>
            <a:chOff x="6146531" y="2920691"/>
            <a:chExt cx="2780812" cy="611119"/>
          </a:xfrm>
        </p:grpSpPr>
        <p:pic>
          <p:nvPicPr>
            <p:cNvPr id="1825" name="Google Shape;1825;g255b6f81ca7_0_14"/>
            <p:cNvPicPr preferRelativeResize="0"/>
            <p:nvPr/>
          </p:nvPicPr>
          <p:blipFill rotWithShape="1">
            <a:blip r:embed="rId31">
              <a:alphaModFix/>
            </a:blip>
            <a:srcRect/>
            <a:stretch/>
          </p:blipFill>
          <p:spPr>
            <a:xfrm>
              <a:off x="8169030" y="2920691"/>
              <a:ext cx="438913" cy="39318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26" name="Google Shape;1826;g255b6f81ca7_0_14"/>
            <p:cNvSpPr/>
            <p:nvPr/>
          </p:nvSpPr>
          <p:spPr>
            <a:xfrm>
              <a:off x="7998243" y="3391335"/>
              <a:ext cx="929100" cy="137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175" tIns="36075" rIns="72175" bIns="360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32">
                  <a:solidFill>
                    <a:srgbClr val="1B3139"/>
                  </a:solidFill>
                  <a:latin typeface="DM Sans"/>
                  <a:ea typeface="DM Sans"/>
                  <a:cs typeface="DM Sans"/>
                  <a:sym typeface="DM Sans"/>
                </a:rPr>
                <a:t>Analytics / Dashboarding</a:t>
              </a:r>
              <a:endParaRPr sz="632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1827" name="Google Shape;1827;g255b6f81ca7_0_14"/>
            <p:cNvSpPr/>
            <p:nvPr/>
          </p:nvSpPr>
          <p:spPr>
            <a:xfrm>
              <a:off x="6146531" y="3350610"/>
              <a:ext cx="876300" cy="18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175" tIns="36075" rIns="72175" bIns="360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32">
                  <a:solidFill>
                    <a:srgbClr val="1B3139"/>
                  </a:solidFill>
                  <a:latin typeface="DM Sans"/>
                  <a:ea typeface="DM Sans"/>
                  <a:cs typeface="DM Sans"/>
                  <a:sym typeface="DM Sans"/>
                </a:rPr>
                <a:t>Data Enrichment</a:t>
              </a:r>
              <a:endParaRPr sz="632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  <p:pic>
          <p:nvPicPr>
            <p:cNvPr id="1828" name="Google Shape;1828;g255b6f81ca7_0_14"/>
            <p:cNvPicPr preferRelativeResize="0"/>
            <p:nvPr/>
          </p:nvPicPr>
          <p:blipFill rotWithShape="1">
            <a:blip r:embed="rId32">
              <a:alphaModFix/>
            </a:blip>
            <a:srcRect/>
            <a:stretch/>
          </p:blipFill>
          <p:spPr>
            <a:xfrm>
              <a:off x="6353017" y="2927359"/>
              <a:ext cx="445750" cy="39319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29" name="Google Shape;1829;g255b6f81ca7_0_14"/>
            <p:cNvSpPr/>
            <p:nvPr/>
          </p:nvSpPr>
          <p:spPr>
            <a:xfrm>
              <a:off x="7082477" y="3363629"/>
              <a:ext cx="857100" cy="154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175" tIns="36075" rIns="72175" bIns="360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32">
                  <a:solidFill>
                    <a:srgbClr val="1B3139"/>
                  </a:solidFill>
                  <a:latin typeface="DM Sans"/>
                  <a:ea typeface="DM Sans"/>
                  <a:cs typeface="DM Sans"/>
                  <a:sym typeface="DM Sans"/>
                </a:rPr>
                <a:t>Business Aggregates</a:t>
              </a:r>
              <a:endParaRPr sz="632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  <p:pic>
          <p:nvPicPr>
            <p:cNvPr id="1830" name="Google Shape;1830;g255b6f81ca7_0_14"/>
            <p:cNvPicPr preferRelativeResize="0"/>
            <p:nvPr/>
          </p:nvPicPr>
          <p:blipFill rotWithShape="1">
            <a:blip r:embed="rId33">
              <a:alphaModFix/>
            </a:blip>
            <a:srcRect/>
            <a:stretch/>
          </p:blipFill>
          <p:spPr>
            <a:xfrm>
              <a:off x="7293775" y="2950580"/>
              <a:ext cx="434504" cy="39221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831" name="Google Shape;1831;g255b6f81ca7_0_14"/>
          <p:cNvPicPr preferRelativeResize="0"/>
          <p:nvPr/>
        </p:nvPicPr>
        <p:blipFill rotWithShape="1">
          <a:blip r:embed="rId34">
            <a:alphaModFix/>
          </a:blip>
          <a:srcRect/>
          <a:stretch/>
        </p:blipFill>
        <p:spPr>
          <a:xfrm>
            <a:off x="5111398" y="3738996"/>
            <a:ext cx="462476" cy="438904"/>
          </a:xfrm>
          <a:prstGeom prst="rect">
            <a:avLst/>
          </a:prstGeom>
          <a:noFill/>
          <a:ln>
            <a:noFill/>
          </a:ln>
        </p:spPr>
      </p:pic>
      <p:sp>
        <p:nvSpPr>
          <p:cNvPr id="1832" name="Google Shape;1832;g255b6f81ca7_0_14"/>
          <p:cNvSpPr txBox="1"/>
          <p:nvPr/>
        </p:nvSpPr>
        <p:spPr>
          <a:xfrm>
            <a:off x="6695826" y="2513875"/>
            <a:ext cx="2074500" cy="397800"/>
          </a:xfrm>
          <a:prstGeom prst="rect">
            <a:avLst/>
          </a:prstGeom>
          <a:solidFill>
            <a:srgbClr val="EEEDE9"/>
          </a:solidFill>
          <a:ln w="9525" cap="flat" cmpd="sng">
            <a:solidFill>
              <a:srgbClr val="1B313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2175" tIns="36075" rIns="72175" bIns="360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11">
                <a:solidFill>
                  <a:srgbClr val="1B3139"/>
                </a:solidFill>
                <a:latin typeface="DM Sans"/>
                <a:ea typeface="DM Sans"/>
                <a:cs typeface="DM Sans"/>
                <a:sym typeface="DM Sans"/>
              </a:rPr>
              <a:t>Real-Time Analytics with </a:t>
            </a:r>
            <a:endParaRPr sz="142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rgbClr val="1B3139"/>
                </a:solidFill>
                <a:latin typeface="DM Sans"/>
                <a:ea typeface="DM Sans"/>
                <a:cs typeface="DM Sans"/>
                <a:sym typeface="DM Sans"/>
              </a:rPr>
              <a:t>Databricks SQL</a:t>
            </a:r>
            <a:endParaRPr sz="1400" b="1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833" name="Google Shape;1833;g255b6f81ca7_0_14"/>
          <p:cNvSpPr txBox="1"/>
          <p:nvPr/>
        </p:nvSpPr>
        <p:spPr>
          <a:xfrm>
            <a:off x="5112378" y="4652507"/>
            <a:ext cx="2171400" cy="328200"/>
          </a:xfrm>
          <a:prstGeom prst="rect">
            <a:avLst/>
          </a:prstGeom>
          <a:solidFill>
            <a:srgbClr val="EEEDE9"/>
          </a:solidFill>
          <a:ln w="9525" cap="flat" cmpd="sng">
            <a:solidFill>
              <a:srgbClr val="1B313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2175" tIns="36075" rIns="72175" bIns="360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11">
                <a:solidFill>
                  <a:srgbClr val="1B3139"/>
                </a:solidFill>
                <a:latin typeface="DM Sans"/>
                <a:ea typeface="DM Sans"/>
                <a:cs typeface="DM Sans"/>
                <a:sym typeface="DM Sans"/>
              </a:rPr>
              <a:t>Real-Time Applications with </a:t>
            </a:r>
            <a:endParaRPr sz="142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47" b="1">
                <a:solidFill>
                  <a:srgbClr val="1B3139"/>
                </a:solidFill>
                <a:latin typeface="DM Sans"/>
                <a:ea typeface="DM Sans"/>
                <a:cs typeface="DM Sans"/>
                <a:sym typeface="DM Sans"/>
              </a:rPr>
              <a:t>Spark Structured Streaming </a:t>
            </a:r>
            <a:endParaRPr sz="947" b="1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1834" name="Google Shape;1834;g255b6f81ca7_0_14"/>
          <p:cNvCxnSpPr/>
          <p:nvPr/>
        </p:nvCxnSpPr>
        <p:spPr>
          <a:xfrm>
            <a:off x="4102311" y="5155610"/>
            <a:ext cx="1403100" cy="1200"/>
          </a:xfrm>
          <a:prstGeom prst="straightConnector1">
            <a:avLst/>
          </a:prstGeom>
          <a:noFill/>
          <a:ln w="9525" cap="flat" cmpd="sng">
            <a:solidFill>
              <a:srgbClr val="1B3139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835" name="Google Shape;1835;g255b6f81ca7_0_14" descr="Icon&#10;&#10;Description automatically generated"/>
          <p:cNvPicPr preferRelativeResize="0"/>
          <p:nvPr/>
        </p:nvPicPr>
        <p:blipFill rotWithShape="1">
          <a:blip r:embed="rId35">
            <a:alphaModFix/>
          </a:blip>
          <a:srcRect/>
          <a:stretch/>
        </p:blipFill>
        <p:spPr>
          <a:xfrm>
            <a:off x="8274813" y="4910723"/>
            <a:ext cx="416693" cy="440888"/>
          </a:xfrm>
          <a:prstGeom prst="rect">
            <a:avLst/>
          </a:prstGeom>
          <a:noFill/>
          <a:ln>
            <a:noFill/>
          </a:ln>
        </p:spPr>
      </p:pic>
      <p:sp>
        <p:nvSpPr>
          <p:cNvPr id="1836" name="Google Shape;1836;g255b6f81ca7_0_14"/>
          <p:cNvSpPr txBox="1"/>
          <p:nvPr/>
        </p:nvSpPr>
        <p:spPr>
          <a:xfrm>
            <a:off x="8145512" y="5264417"/>
            <a:ext cx="708000" cy="29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175" tIns="36075" rIns="72175" bIns="360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11">
                <a:solidFill>
                  <a:srgbClr val="1B3139"/>
                </a:solidFill>
                <a:latin typeface="DM Sans"/>
                <a:ea typeface="DM Sans"/>
                <a:cs typeface="DM Sans"/>
                <a:sym typeface="DM Sans"/>
              </a:rPr>
              <a:t>Streaming Connectors</a:t>
            </a:r>
            <a:endParaRPr sz="71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37" name="Google Shape;1837;g255b6f81ca7_0_14"/>
          <p:cNvCxnSpPr/>
          <p:nvPr/>
        </p:nvCxnSpPr>
        <p:spPr>
          <a:xfrm>
            <a:off x="6884657" y="5155616"/>
            <a:ext cx="1357800" cy="0"/>
          </a:xfrm>
          <a:prstGeom prst="straightConnector1">
            <a:avLst/>
          </a:prstGeom>
          <a:noFill/>
          <a:ln w="9525" cap="flat" cmpd="sng">
            <a:solidFill>
              <a:srgbClr val="1B313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38" name="Google Shape;1838;g255b6f81ca7_0_14"/>
          <p:cNvCxnSpPr>
            <a:stCxn id="1739" idx="3"/>
            <a:endCxn id="1743" idx="0"/>
          </p:cNvCxnSpPr>
          <p:nvPr/>
        </p:nvCxnSpPr>
        <p:spPr>
          <a:xfrm>
            <a:off x="4121465" y="5155631"/>
            <a:ext cx="713700" cy="294000"/>
          </a:xfrm>
          <a:prstGeom prst="curvedConnector2">
            <a:avLst/>
          </a:prstGeom>
          <a:noFill/>
          <a:ln w="9525" cap="flat" cmpd="sng">
            <a:solidFill>
              <a:srgbClr val="192F37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839" name="Google Shape;1839;g255b6f81ca7_0_14"/>
          <p:cNvGrpSpPr/>
          <p:nvPr/>
        </p:nvGrpSpPr>
        <p:grpSpPr>
          <a:xfrm>
            <a:off x="5531860" y="1733953"/>
            <a:ext cx="1411356" cy="408321"/>
            <a:chOff x="4928735" y="1264760"/>
            <a:chExt cx="1668269" cy="466652"/>
          </a:xfrm>
        </p:grpSpPr>
        <p:pic>
          <p:nvPicPr>
            <p:cNvPr id="1840" name="Google Shape;1840;g255b6f81ca7_0_14"/>
            <p:cNvPicPr preferRelativeResize="0"/>
            <p:nvPr/>
          </p:nvPicPr>
          <p:blipFill rotWithShape="1">
            <a:blip r:embed="rId36">
              <a:alphaModFix/>
            </a:blip>
            <a:srcRect/>
            <a:stretch/>
          </p:blipFill>
          <p:spPr>
            <a:xfrm>
              <a:off x="4928735" y="1264760"/>
              <a:ext cx="1550663" cy="25031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41" name="Google Shape;1841;g255b6f81ca7_0_14"/>
            <p:cNvSpPr txBox="1"/>
            <p:nvPr/>
          </p:nvSpPr>
          <p:spPr>
            <a:xfrm>
              <a:off x="5033104" y="1495612"/>
              <a:ext cx="1563900" cy="23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175" tIns="36075" rIns="72175" bIns="36075" anchor="ctr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68" b="1">
                  <a:solidFill>
                    <a:srgbClr val="1B3139"/>
                  </a:solidFill>
                  <a:latin typeface="DM Sans"/>
                  <a:ea typeface="DM Sans"/>
                  <a:cs typeface="DM Sans"/>
                  <a:sym typeface="DM Sans"/>
                </a:rPr>
                <a:t>Lakehouse Platform</a:t>
              </a:r>
              <a:endParaRPr sz="868" b="1">
                <a:solidFill>
                  <a:srgbClr val="1B3139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cxnSp>
        <p:nvCxnSpPr>
          <p:cNvPr id="1842" name="Google Shape;1842;g255b6f81ca7_0_14"/>
          <p:cNvCxnSpPr/>
          <p:nvPr/>
        </p:nvCxnSpPr>
        <p:spPr>
          <a:xfrm flipH="1">
            <a:off x="7426982" y="5154276"/>
            <a:ext cx="797700" cy="294000"/>
          </a:xfrm>
          <a:prstGeom prst="curvedConnector2">
            <a:avLst/>
          </a:prstGeom>
          <a:noFill/>
          <a:ln w="9525" cap="flat" cmpd="sng">
            <a:solidFill>
              <a:srgbClr val="192F37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843" name="Google Shape;1843;g255b6f81ca7_0_14"/>
          <p:cNvSpPr/>
          <p:nvPr/>
        </p:nvSpPr>
        <p:spPr>
          <a:xfrm>
            <a:off x="3486247" y="2220770"/>
            <a:ext cx="5549700" cy="225000"/>
          </a:xfrm>
          <a:prstGeom prst="rect">
            <a:avLst/>
          </a:prstGeom>
          <a:noFill/>
          <a:ln w="12700" cap="flat" cmpd="sng">
            <a:solidFill>
              <a:srgbClr val="1B313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2175" tIns="36075" rIns="72175" bIns="360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68" b="1">
                <a:solidFill>
                  <a:srgbClr val="1B3139"/>
                </a:solidFill>
                <a:latin typeface="DM Sans"/>
                <a:ea typeface="DM Sans"/>
                <a:cs typeface="DM Sans"/>
                <a:sym typeface="DM Sans"/>
              </a:rPr>
              <a:t>Databricks Workflows </a:t>
            </a:r>
            <a:r>
              <a:rPr lang="en" sz="711" i="1">
                <a:solidFill>
                  <a:srgbClr val="1B3139"/>
                </a:solidFill>
                <a:latin typeface="DM Sans"/>
                <a:ea typeface="DM Sans"/>
                <a:cs typeface="DM Sans"/>
                <a:sym typeface="DM Sans"/>
              </a:rPr>
              <a:t>for End to End Orchestration</a:t>
            </a:r>
            <a:endParaRPr sz="868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44" name="Google Shape;1844;g255b6f81ca7_0_14"/>
          <p:cNvGrpSpPr/>
          <p:nvPr/>
        </p:nvGrpSpPr>
        <p:grpSpPr>
          <a:xfrm>
            <a:off x="6305242" y="5788189"/>
            <a:ext cx="1357754" cy="440304"/>
            <a:chOff x="7263498" y="7340267"/>
            <a:chExt cx="1720200" cy="557700"/>
          </a:xfrm>
        </p:grpSpPr>
        <p:sp>
          <p:nvSpPr>
            <p:cNvPr id="1845" name="Google Shape;1845;g255b6f81ca7_0_14"/>
            <p:cNvSpPr/>
            <p:nvPr/>
          </p:nvSpPr>
          <p:spPr>
            <a:xfrm>
              <a:off x="7263498" y="7340267"/>
              <a:ext cx="1720200" cy="557700"/>
            </a:xfrm>
            <a:prstGeom prst="rect">
              <a:avLst/>
            </a:prstGeom>
            <a:solidFill>
              <a:srgbClr val="F9F7F4"/>
            </a:solidFill>
            <a:ln w="19050" cap="flat" cmpd="sng">
              <a:solidFill>
                <a:srgbClr val="1B313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72175" tIns="36075" rIns="72175" bIns="360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2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846" name="Google Shape;1846;g255b6f81ca7_0_14"/>
            <p:cNvPicPr preferRelativeResize="0"/>
            <p:nvPr/>
          </p:nvPicPr>
          <p:blipFill rotWithShape="1">
            <a:blip r:embed="rId37">
              <a:alphaModFix/>
            </a:blip>
            <a:srcRect/>
            <a:stretch/>
          </p:blipFill>
          <p:spPr>
            <a:xfrm>
              <a:off x="7498525" y="7340270"/>
              <a:ext cx="1250150" cy="53255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847" name="Google Shape;1847;g255b6f81ca7_0_14" descr="A picture containing screenshot, graphics, colorfulness, lin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11267" r="11560"/>
          <a:stretch/>
        </p:blipFill>
        <p:spPr>
          <a:xfrm>
            <a:off x="5777409" y="3300776"/>
            <a:ext cx="679868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8" name="Google Shape;1848;g255b6f81ca7_0_14" descr="A picture containing screenshot, graphics, colorfulness, lin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11267" r="11560"/>
          <a:stretch/>
        </p:blipFill>
        <p:spPr>
          <a:xfrm>
            <a:off x="2052911" y="2310632"/>
            <a:ext cx="226479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9" name="Google Shape;1849;g255b6f81ca7_0_14" descr="A picture containing screenshot, graphics, colorfulness, lin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11267" r="11560"/>
          <a:stretch/>
        </p:blipFill>
        <p:spPr>
          <a:xfrm>
            <a:off x="2037232" y="4570945"/>
            <a:ext cx="226479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0" name="Google Shape;1850;g255b6f81ca7_0_14" descr="A picture containing screenshot, graphics, colorfulness, lin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11267" r="11560"/>
          <a:stretch/>
        </p:blipFill>
        <p:spPr>
          <a:xfrm>
            <a:off x="3175809" y="2749677"/>
            <a:ext cx="326097" cy="17686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1" name="Google Shape;1851;g255b6f81ca7_0_14" descr="A picture containing screenshot, graphics, colorfulness, lin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11267" r="11560"/>
          <a:stretch/>
        </p:blipFill>
        <p:spPr>
          <a:xfrm>
            <a:off x="3167527" y="4891510"/>
            <a:ext cx="331739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2" name="Google Shape;1852;g255b6f81ca7_0_14"/>
          <p:cNvPicPr preferRelativeResize="0"/>
          <p:nvPr/>
        </p:nvPicPr>
        <p:blipFill>
          <a:blip r:embed="rId38">
            <a:alphaModFix amt="70000"/>
          </a:blip>
          <a:stretch>
            <a:fillRect/>
          </a:stretch>
        </p:blipFill>
        <p:spPr>
          <a:xfrm>
            <a:off x="3293892" y="1622671"/>
            <a:ext cx="5975350" cy="838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3" name="Google Shape;1853;g255b6f81ca7_0_14"/>
          <p:cNvPicPr preferRelativeResize="0"/>
          <p:nvPr/>
        </p:nvPicPr>
        <p:blipFill>
          <a:blip r:embed="rId38">
            <a:alphaModFix amt="70000"/>
          </a:blip>
          <a:stretch>
            <a:fillRect/>
          </a:stretch>
        </p:blipFill>
        <p:spPr>
          <a:xfrm>
            <a:off x="3224925" y="2419324"/>
            <a:ext cx="5975350" cy="22105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54" name="Google Shape;1854;g255b6f81ca7_0_14"/>
          <p:cNvGrpSpPr/>
          <p:nvPr/>
        </p:nvGrpSpPr>
        <p:grpSpPr>
          <a:xfrm>
            <a:off x="10097452" y="2770616"/>
            <a:ext cx="725100" cy="567250"/>
            <a:chOff x="10097452" y="2770616"/>
            <a:chExt cx="725100" cy="567250"/>
          </a:xfrm>
        </p:grpSpPr>
        <p:pic>
          <p:nvPicPr>
            <p:cNvPr id="1855" name="Google Shape;1855;g255b6f81ca7_0_14"/>
            <p:cNvPicPr preferRelativeResize="0"/>
            <p:nvPr/>
          </p:nvPicPr>
          <p:blipFill>
            <a:blip r:embed="rId39">
              <a:alphaModFix/>
            </a:blip>
            <a:stretch>
              <a:fillRect/>
            </a:stretch>
          </p:blipFill>
          <p:spPr>
            <a:xfrm>
              <a:off x="10249350" y="2770616"/>
              <a:ext cx="420000" cy="40159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56" name="Google Shape;1856;g255b6f81ca7_0_14"/>
            <p:cNvSpPr/>
            <p:nvPr/>
          </p:nvSpPr>
          <p:spPr>
            <a:xfrm>
              <a:off x="10097452" y="3202266"/>
              <a:ext cx="725100" cy="13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175" tIns="36075" rIns="72175" bIns="360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32">
                  <a:solidFill>
                    <a:srgbClr val="1B3139"/>
                  </a:solidFill>
                  <a:latin typeface="DM Sans"/>
                  <a:ea typeface="DM Sans"/>
                  <a:cs typeface="DM Sans"/>
                  <a:sym typeface="DM Sans"/>
                </a:rPr>
                <a:t>Power BI</a:t>
              </a:r>
              <a:endParaRPr sz="1032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grpSp>
        <p:nvGrpSpPr>
          <p:cNvPr id="1857" name="Google Shape;1857;g255b6f81ca7_0_14"/>
          <p:cNvGrpSpPr/>
          <p:nvPr/>
        </p:nvGrpSpPr>
        <p:grpSpPr>
          <a:xfrm>
            <a:off x="10097452" y="3989816"/>
            <a:ext cx="725100" cy="567250"/>
            <a:chOff x="10097452" y="2770616"/>
            <a:chExt cx="725100" cy="567250"/>
          </a:xfrm>
        </p:grpSpPr>
        <p:pic>
          <p:nvPicPr>
            <p:cNvPr id="1858" name="Google Shape;1858;g255b6f81ca7_0_14"/>
            <p:cNvPicPr preferRelativeResize="0"/>
            <p:nvPr/>
          </p:nvPicPr>
          <p:blipFill>
            <a:blip r:embed="rId39">
              <a:alphaModFix/>
            </a:blip>
            <a:stretch>
              <a:fillRect/>
            </a:stretch>
          </p:blipFill>
          <p:spPr>
            <a:xfrm>
              <a:off x="10249350" y="2770616"/>
              <a:ext cx="420000" cy="40159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59" name="Google Shape;1859;g255b6f81ca7_0_14"/>
            <p:cNvSpPr/>
            <p:nvPr/>
          </p:nvSpPr>
          <p:spPr>
            <a:xfrm>
              <a:off x="10097452" y="3202266"/>
              <a:ext cx="725100" cy="13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175" tIns="36075" rIns="72175" bIns="360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32">
                  <a:solidFill>
                    <a:srgbClr val="1B3139"/>
                  </a:solidFill>
                  <a:latin typeface="DM Sans"/>
                  <a:ea typeface="DM Sans"/>
                  <a:cs typeface="DM Sans"/>
                  <a:sym typeface="DM Sans"/>
                </a:rPr>
                <a:t>Power BI</a:t>
              </a:r>
              <a:endParaRPr sz="1032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grpSp>
        <p:nvGrpSpPr>
          <p:cNvPr id="1860" name="Google Shape;1860;g255b6f81ca7_0_14"/>
          <p:cNvGrpSpPr/>
          <p:nvPr/>
        </p:nvGrpSpPr>
        <p:grpSpPr>
          <a:xfrm>
            <a:off x="10097452" y="5209016"/>
            <a:ext cx="725100" cy="567250"/>
            <a:chOff x="10097452" y="2770616"/>
            <a:chExt cx="725100" cy="567250"/>
          </a:xfrm>
        </p:grpSpPr>
        <p:pic>
          <p:nvPicPr>
            <p:cNvPr id="1861" name="Google Shape;1861;g255b6f81ca7_0_14"/>
            <p:cNvPicPr preferRelativeResize="0"/>
            <p:nvPr/>
          </p:nvPicPr>
          <p:blipFill>
            <a:blip r:embed="rId39">
              <a:alphaModFix/>
            </a:blip>
            <a:stretch>
              <a:fillRect/>
            </a:stretch>
          </p:blipFill>
          <p:spPr>
            <a:xfrm>
              <a:off x="10249350" y="2770616"/>
              <a:ext cx="420000" cy="40159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62" name="Google Shape;1862;g255b6f81ca7_0_14"/>
            <p:cNvSpPr/>
            <p:nvPr/>
          </p:nvSpPr>
          <p:spPr>
            <a:xfrm>
              <a:off x="10097452" y="3202266"/>
              <a:ext cx="725100" cy="13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175" tIns="36075" rIns="72175" bIns="360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32">
                  <a:solidFill>
                    <a:srgbClr val="1B3139"/>
                  </a:solidFill>
                  <a:latin typeface="DM Sans"/>
                  <a:ea typeface="DM Sans"/>
                  <a:cs typeface="DM Sans"/>
                  <a:sym typeface="DM Sans"/>
                </a:rPr>
                <a:t>Power BI</a:t>
              </a:r>
              <a:endParaRPr sz="1032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pic>
        <p:nvPicPr>
          <p:cNvPr id="1863" name="Google Shape;1863;g255b6f81ca7_0_14"/>
          <p:cNvPicPr preferRelativeResize="0"/>
          <p:nvPr/>
        </p:nvPicPr>
        <p:blipFill>
          <a:blip r:embed="rId38">
            <a:alphaModFix amt="70000"/>
          </a:blip>
          <a:stretch>
            <a:fillRect/>
          </a:stretch>
        </p:blipFill>
        <p:spPr>
          <a:xfrm>
            <a:off x="9168675" y="2181571"/>
            <a:ext cx="2252100" cy="1317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4" name="Google Shape;1864;g255b6f81ca7_0_14"/>
          <p:cNvPicPr preferRelativeResize="0"/>
          <p:nvPr/>
        </p:nvPicPr>
        <p:blipFill>
          <a:blip r:embed="rId38">
            <a:alphaModFix amt="70000"/>
          </a:blip>
          <a:stretch>
            <a:fillRect/>
          </a:stretch>
        </p:blipFill>
        <p:spPr>
          <a:xfrm>
            <a:off x="9168675" y="3417721"/>
            <a:ext cx="2252100" cy="1317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5" name="Google Shape;1865;g255b6f81ca7_0_14"/>
          <p:cNvPicPr preferRelativeResize="0"/>
          <p:nvPr/>
        </p:nvPicPr>
        <p:blipFill>
          <a:blip r:embed="rId38">
            <a:alphaModFix amt="70000"/>
          </a:blip>
          <a:stretch>
            <a:fillRect/>
          </a:stretch>
        </p:blipFill>
        <p:spPr>
          <a:xfrm>
            <a:off x="3249863" y="5776350"/>
            <a:ext cx="5975350" cy="512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66" name="Google Shape;1866;g255b6f81ca7_0_14"/>
          <p:cNvSpPr/>
          <p:nvPr/>
        </p:nvSpPr>
        <p:spPr>
          <a:xfrm>
            <a:off x="5793113" y="3522350"/>
            <a:ext cx="4085100" cy="1024200"/>
          </a:xfrm>
          <a:prstGeom prst="wedgeRoundRectCallout">
            <a:avLst>
              <a:gd name="adj1" fmla="val -20833"/>
              <a:gd name="adj2" fmla="val 62500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 b="1">
                <a:solidFill>
                  <a:srgbClr val="1B3139"/>
                </a:solidFill>
                <a:latin typeface="DM Sans"/>
                <a:ea typeface="DM Sans"/>
                <a:cs typeface="DM Sans"/>
                <a:sym typeface="DM Sans"/>
              </a:rPr>
              <a:t>Manage your own checkpoints/infra</a:t>
            </a:r>
            <a:endParaRPr b="1">
              <a:solidFill>
                <a:srgbClr val="1B3139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1B3139"/>
              </a:buClr>
              <a:buSzPts val="1400"/>
              <a:buFont typeface="DM Sans"/>
              <a:buChar char="●"/>
            </a:pPr>
            <a:r>
              <a:rPr lang="en" b="1">
                <a:solidFill>
                  <a:srgbClr val="1B3139"/>
                </a:solidFill>
                <a:latin typeface="DM Sans"/>
                <a:ea typeface="DM Sans"/>
                <a:cs typeface="DM Sans"/>
                <a:sym typeface="DM Sans"/>
              </a:rPr>
              <a:t>More Control/Flexibility</a:t>
            </a:r>
            <a:endParaRPr b="1">
              <a:solidFill>
                <a:srgbClr val="1B3139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1B3139"/>
              </a:buClr>
              <a:buSzPts val="1400"/>
              <a:buFont typeface="DM Sans"/>
              <a:buChar char="●"/>
            </a:pPr>
            <a:r>
              <a:rPr lang="en" b="1">
                <a:solidFill>
                  <a:srgbClr val="1B3139"/>
                </a:solidFill>
                <a:latin typeface="DM Sans"/>
                <a:ea typeface="DM Sans"/>
                <a:cs typeface="DM Sans"/>
                <a:sym typeface="DM Sans"/>
              </a:rPr>
              <a:t>Handles (all) transformation logic</a:t>
            </a:r>
            <a:endParaRPr b="1">
              <a:solidFill>
                <a:srgbClr val="1B3139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 b="1">
                <a:solidFill>
                  <a:srgbClr val="1B3139"/>
                </a:solidFill>
                <a:latin typeface="DM Sans"/>
                <a:ea typeface="DM Sans"/>
                <a:cs typeface="DM Sans"/>
                <a:sym typeface="DM Sans"/>
              </a:rPr>
              <a:t>With/without persisting delta tables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1" name="Google Shape;1871;g255b6f81ca7_0_158" descr="A picture containing screenshot, graphics, colorfulness, lin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11267" r="11560"/>
          <a:stretch/>
        </p:blipFill>
        <p:spPr>
          <a:xfrm>
            <a:off x="8959684" y="3814196"/>
            <a:ext cx="498682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2" name="Google Shape;1872;g255b6f81ca7_0_158" descr="A picture containing screenshot, graphics, colorfulness, lin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11267" r="11560"/>
          <a:stretch/>
        </p:blipFill>
        <p:spPr>
          <a:xfrm>
            <a:off x="8959683" y="4891510"/>
            <a:ext cx="521493" cy="8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3" name="Google Shape;1873;g255b6f81ca7_0_158" descr="A picture containing screenshot, graphics, colorfulness, lin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11267" r="11560"/>
          <a:stretch/>
        </p:blipFill>
        <p:spPr>
          <a:xfrm>
            <a:off x="8961018" y="2819749"/>
            <a:ext cx="518662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74" name="Google Shape;1874;g255b6f81ca7_0_158"/>
          <p:cNvSpPr/>
          <p:nvPr/>
        </p:nvSpPr>
        <p:spPr>
          <a:xfrm>
            <a:off x="3360063" y="1688447"/>
            <a:ext cx="5808600" cy="4285800"/>
          </a:xfrm>
          <a:prstGeom prst="rect">
            <a:avLst/>
          </a:prstGeom>
          <a:noFill/>
          <a:ln w="19050" cap="flat" cmpd="sng">
            <a:solidFill>
              <a:srgbClr val="1B313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2175" tIns="36075" rIns="72175" bIns="360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21">
              <a:solidFill>
                <a:srgbClr val="F9F7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5" name="Google Shape;1875;g255b6f81ca7_0_158"/>
          <p:cNvSpPr txBox="1">
            <a:spLocks noGrp="1"/>
          </p:cNvSpPr>
          <p:nvPr>
            <p:ph type="title"/>
          </p:nvPr>
        </p:nvSpPr>
        <p:spPr>
          <a:xfrm>
            <a:off x="1242660" y="535597"/>
            <a:ext cx="10147800" cy="5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DM Sans Medium"/>
              <a:buNone/>
            </a:pPr>
            <a:r>
              <a:rPr lang="en"/>
              <a:t>Scenario 3</a:t>
            </a:r>
            <a:endParaRPr/>
          </a:p>
        </p:txBody>
      </p:sp>
      <p:sp>
        <p:nvSpPr>
          <p:cNvPr id="1876" name="Google Shape;1876;g255b6f81ca7_0_158"/>
          <p:cNvSpPr/>
          <p:nvPr/>
        </p:nvSpPr>
        <p:spPr>
          <a:xfrm>
            <a:off x="3514682" y="2757145"/>
            <a:ext cx="2252100" cy="1849200"/>
          </a:xfrm>
          <a:prstGeom prst="rect">
            <a:avLst/>
          </a:prstGeom>
          <a:noFill/>
          <a:ln w="9525" cap="flat" cmpd="sng">
            <a:solidFill>
              <a:srgbClr val="1B313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2175" tIns="36075" rIns="72175" bIns="360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21">
              <a:solidFill>
                <a:srgbClr val="F9F7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77" name="Google Shape;1877;g255b6f81ca7_0_158"/>
          <p:cNvGrpSpPr/>
          <p:nvPr/>
        </p:nvGrpSpPr>
        <p:grpSpPr>
          <a:xfrm>
            <a:off x="9460139" y="2277320"/>
            <a:ext cx="1918776" cy="1139070"/>
            <a:chOff x="541324" y="2165544"/>
            <a:chExt cx="4263000" cy="1750800"/>
          </a:xfrm>
        </p:grpSpPr>
        <p:sp>
          <p:nvSpPr>
            <p:cNvPr id="1878" name="Google Shape;1878;g255b6f81ca7_0_158"/>
            <p:cNvSpPr/>
            <p:nvPr/>
          </p:nvSpPr>
          <p:spPr>
            <a:xfrm>
              <a:off x="541324" y="2165544"/>
              <a:ext cx="4263000" cy="175080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rgbClr val="D9D7C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72175" tIns="36075" rIns="72175" bIns="360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29">
                <a:solidFill>
                  <a:srgbClr val="1B3139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1879" name="Google Shape;1879;g255b6f81ca7_0_158"/>
            <p:cNvSpPr/>
            <p:nvPr/>
          </p:nvSpPr>
          <p:spPr>
            <a:xfrm>
              <a:off x="541324" y="2188297"/>
              <a:ext cx="4238700" cy="486900"/>
            </a:xfrm>
            <a:prstGeom prst="rect">
              <a:avLst/>
            </a:prstGeom>
            <a:solidFill>
              <a:srgbClr val="D9D7CE"/>
            </a:solidFill>
            <a:ln w="25400" cap="flat" cmpd="sng">
              <a:solidFill>
                <a:srgbClr val="D9D7C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72175" tIns="36075" rIns="72175" bIns="360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29">
                  <a:solidFill>
                    <a:srgbClr val="1B3139"/>
                  </a:solidFill>
                  <a:latin typeface="DM Sans"/>
                  <a:ea typeface="DM Sans"/>
                  <a:cs typeface="DM Sans"/>
                  <a:sym typeface="DM Sans"/>
                </a:rPr>
                <a:t>Direct Query + Auto Refresh</a:t>
              </a:r>
              <a:endParaRPr sz="829">
                <a:solidFill>
                  <a:srgbClr val="1B3139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grpSp>
        <p:nvGrpSpPr>
          <p:cNvPr id="1880" name="Google Shape;1880;g255b6f81ca7_0_158"/>
          <p:cNvGrpSpPr/>
          <p:nvPr/>
        </p:nvGrpSpPr>
        <p:grpSpPr>
          <a:xfrm>
            <a:off x="9469162" y="3605768"/>
            <a:ext cx="1935925" cy="1024096"/>
            <a:chOff x="541324" y="2188297"/>
            <a:chExt cx="4301100" cy="1574080"/>
          </a:xfrm>
        </p:grpSpPr>
        <p:sp>
          <p:nvSpPr>
            <p:cNvPr id="1881" name="Google Shape;1881;g255b6f81ca7_0_158"/>
            <p:cNvSpPr/>
            <p:nvPr/>
          </p:nvSpPr>
          <p:spPr>
            <a:xfrm>
              <a:off x="541324" y="2478377"/>
              <a:ext cx="4301100" cy="128400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rgbClr val="D9D7C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72175" tIns="36075" rIns="72175" bIns="360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29">
                <a:solidFill>
                  <a:srgbClr val="1B3139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1882" name="Google Shape;1882;g255b6f81ca7_0_158"/>
            <p:cNvSpPr/>
            <p:nvPr/>
          </p:nvSpPr>
          <p:spPr>
            <a:xfrm>
              <a:off x="541324" y="2188297"/>
              <a:ext cx="4301100" cy="486900"/>
            </a:xfrm>
            <a:prstGeom prst="rect">
              <a:avLst/>
            </a:prstGeom>
            <a:solidFill>
              <a:srgbClr val="D9D7CE"/>
            </a:solidFill>
            <a:ln w="25400" cap="flat" cmpd="sng">
              <a:solidFill>
                <a:srgbClr val="D9D7C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72175" tIns="36075" rIns="72175" bIns="360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29">
                  <a:solidFill>
                    <a:srgbClr val="1B3139"/>
                  </a:solidFill>
                  <a:latin typeface="DM Sans"/>
                  <a:ea typeface="DM Sans"/>
                  <a:cs typeface="DM Sans"/>
                  <a:sym typeface="DM Sans"/>
                </a:rPr>
                <a:t>Composite Datasets</a:t>
              </a:r>
              <a:endParaRPr sz="829">
                <a:solidFill>
                  <a:srgbClr val="1B3139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pic>
        <p:nvPicPr>
          <p:cNvPr id="1883" name="Google Shape;1883;g255b6f81ca7_0_158" descr="Icon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704773" y="4935187"/>
            <a:ext cx="416693" cy="440888"/>
          </a:xfrm>
          <a:prstGeom prst="rect">
            <a:avLst/>
          </a:prstGeom>
          <a:noFill/>
          <a:ln>
            <a:noFill/>
          </a:ln>
        </p:spPr>
      </p:pic>
      <p:sp>
        <p:nvSpPr>
          <p:cNvPr id="1884" name="Google Shape;1884;g255b6f81ca7_0_158"/>
          <p:cNvSpPr txBox="1"/>
          <p:nvPr/>
        </p:nvSpPr>
        <p:spPr>
          <a:xfrm>
            <a:off x="3575473" y="5288881"/>
            <a:ext cx="708000" cy="29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175" tIns="36075" rIns="72175" bIns="360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11">
                <a:solidFill>
                  <a:srgbClr val="1B3139"/>
                </a:solidFill>
                <a:latin typeface="DM Sans"/>
                <a:ea typeface="DM Sans"/>
                <a:cs typeface="DM Sans"/>
                <a:sym typeface="DM Sans"/>
              </a:rPr>
              <a:t>Streaming Connectors</a:t>
            </a:r>
            <a:endParaRPr sz="71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5" name="Google Shape;1885;g255b6f81ca7_0_158"/>
          <p:cNvSpPr/>
          <p:nvPr/>
        </p:nvSpPr>
        <p:spPr>
          <a:xfrm>
            <a:off x="6458592" y="2757145"/>
            <a:ext cx="2501100" cy="1855500"/>
          </a:xfrm>
          <a:prstGeom prst="rect">
            <a:avLst/>
          </a:prstGeom>
          <a:noFill/>
          <a:ln w="9525" cap="flat" cmpd="sng">
            <a:solidFill>
              <a:srgbClr val="1B313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2175" tIns="36075" rIns="72175" bIns="360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21">
              <a:solidFill>
                <a:srgbClr val="F9F7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6" name="Google Shape;1886;g255b6f81ca7_0_158"/>
          <p:cNvSpPr txBox="1"/>
          <p:nvPr/>
        </p:nvSpPr>
        <p:spPr>
          <a:xfrm>
            <a:off x="3676612" y="2512502"/>
            <a:ext cx="1913700" cy="531600"/>
          </a:xfrm>
          <a:prstGeom prst="rect">
            <a:avLst/>
          </a:prstGeom>
          <a:solidFill>
            <a:srgbClr val="EEEDE9"/>
          </a:solidFill>
          <a:ln w="9525" cap="flat" cmpd="sng">
            <a:solidFill>
              <a:srgbClr val="1B313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2175" tIns="36075" rIns="72175" bIns="360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90">
                <a:solidFill>
                  <a:srgbClr val="1B3139"/>
                </a:solidFill>
                <a:latin typeface="DM Sans"/>
                <a:ea typeface="DM Sans"/>
                <a:cs typeface="DM Sans"/>
                <a:sym typeface="DM Sans"/>
              </a:rPr>
              <a:t>Streaming Ingestion &amp; Transformation with </a:t>
            </a:r>
            <a:endParaRPr sz="142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rgbClr val="1B3139"/>
                </a:solidFill>
                <a:latin typeface="DM Sans"/>
                <a:ea typeface="DM Sans"/>
                <a:cs typeface="DM Sans"/>
                <a:sym typeface="DM Sans"/>
              </a:rPr>
              <a:t>Delta Live Tables</a:t>
            </a:r>
            <a:endParaRPr sz="1400" b="1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887" name="Google Shape;1887;g255b6f81ca7_0_158"/>
          <p:cNvSpPr/>
          <p:nvPr/>
        </p:nvSpPr>
        <p:spPr>
          <a:xfrm>
            <a:off x="4621713" y="5449685"/>
            <a:ext cx="426900" cy="17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175" tIns="36075" rIns="72175" bIns="360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11">
                <a:solidFill>
                  <a:srgbClr val="1B3139"/>
                </a:solidFill>
                <a:latin typeface="DM Sans"/>
                <a:ea typeface="DM Sans"/>
                <a:cs typeface="DM Sans"/>
                <a:sym typeface="DM Sans"/>
              </a:rPr>
              <a:t>Filter</a:t>
            </a:r>
            <a:endParaRPr sz="711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888" name="Google Shape;1888;g255b6f81ca7_0_158"/>
          <p:cNvSpPr/>
          <p:nvPr/>
        </p:nvSpPr>
        <p:spPr>
          <a:xfrm>
            <a:off x="5240003" y="5444334"/>
            <a:ext cx="470400" cy="16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175" tIns="36075" rIns="72175" bIns="360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11">
                <a:solidFill>
                  <a:srgbClr val="1B3139"/>
                </a:solidFill>
                <a:latin typeface="DM Sans"/>
                <a:ea typeface="DM Sans"/>
                <a:cs typeface="DM Sans"/>
                <a:sym typeface="DM Sans"/>
              </a:rPr>
              <a:t>Joins</a:t>
            </a:r>
            <a:endParaRPr sz="711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889" name="Google Shape;1889;g255b6f81ca7_0_158"/>
          <p:cNvSpPr/>
          <p:nvPr/>
        </p:nvSpPr>
        <p:spPr>
          <a:xfrm>
            <a:off x="5919511" y="5443583"/>
            <a:ext cx="711000" cy="1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175" tIns="36075" rIns="72175" bIns="360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11">
                <a:solidFill>
                  <a:srgbClr val="1B3139"/>
                </a:solidFill>
                <a:latin typeface="DM Sans"/>
                <a:ea typeface="DM Sans"/>
                <a:cs typeface="DM Sans"/>
                <a:sym typeface="DM Sans"/>
              </a:rPr>
              <a:t>Aggregate</a:t>
            </a:r>
            <a:endParaRPr sz="1263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0" name="Google Shape;1890;g255b6f81ca7_0_158"/>
          <p:cNvSpPr/>
          <p:nvPr/>
        </p:nvSpPr>
        <p:spPr>
          <a:xfrm>
            <a:off x="3514680" y="4800118"/>
            <a:ext cx="5445000" cy="896100"/>
          </a:xfrm>
          <a:prstGeom prst="rect">
            <a:avLst/>
          </a:prstGeom>
          <a:noFill/>
          <a:ln w="9525" cap="flat" cmpd="sng">
            <a:solidFill>
              <a:srgbClr val="1B313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2175" tIns="36075" rIns="72175" bIns="360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21">
              <a:solidFill>
                <a:srgbClr val="F9F7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91" name="Google Shape;1891;g255b6f81ca7_0_158"/>
          <p:cNvGrpSpPr/>
          <p:nvPr/>
        </p:nvGrpSpPr>
        <p:grpSpPr>
          <a:xfrm>
            <a:off x="4868471" y="5788176"/>
            <a:ext cx="1357830" cy="460647"/>
            <a:chOff x="4761422" y="5893856"/>
            <a:chExt cx="1605000" cy="526454"/>
          </a:xfrm>
        </p:grpSpPr>
        <p:sp>
          <p:nvSpPr>
            <p:cNvPr id="1892" name="Google Shape;1892;g255b6f81ca7_0_158"/>
            <p:cNvSpPr/>
            <p:nvPr/>
          </p:nvSpPr>
          <p:spPr>
            <a:xfrm>
              <a:off x="4761422" y="5893856"/>
              <a:ext cx="1605000" cy="503100"/>
            </a:xfrm>
            <a:prstGeom prst="rect">
              <a:avLst/>
            </a:prstGeom>
            <a:solidFill>
              <a:srgbClr val="F9F7F4"/>
            </a:solidFill>
            <a:ln w="19050" cap="flat" cmpd="sng">
              <a:solidFill>
                <a:srgbClr val="1B313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72175" tIns="36075" rIns="72175" bIns="360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2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893" name="Google Shape;1893;g255b6f81ca7_0_158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5793432" y="5906547"/>
              <a:ext cx="363378" cy="36337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94" name="Google Shape;1894;g255b6f81ca7_0_158"/>
            <p:cNvSpPr txBox="1"/>
            <p:nvPr/>
          </p:nvSpPr>
          <p:spPr>
            <a:xfrm>
              <a:off x="5678189" y="6211810"/>
              <a:ext cx="594000" cy="20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175" tIns="36075" rIns="72175" bIns="36075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11">
                  <a:solidFill>
                    <a:srgbClr val="1B3139"/>
                  </a:solidFill>
                  <a:latin typeface="DM Sans"/>
                  <a:ea typeface="DM Sans"/>
                  <a:cs typeface="DM Sans"/>
                  <a:sym typeface="DM Sans"/>
                </a:rPr>
                <a:t>Photon</a:t>
              </a:r>
              <a:endParaRPr sz="71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895" name="Google Shape;1895;g255b6f81ca7_0_158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4938582" y="5944159"/>
              <a:ext cx="744462" cy="38648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896" name="Google Shape;1896;g255b6f81ca7_0_158"/>
          <p:cNvSpPr/>
          <p:nvPr/>
        </p:nvSpPr>
        <p:spPr>
          <a:xfrm>
            <a:off x="9479680" y="4814892"/>
            <a:ext cx="1911000" cy="10476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D9D7C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2175" tIns="36075" rIns="72175" bIns="360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29">
              <a:solidFill>
                <a:srgbClr val="AAAAA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897" name="Google Shape;1897;g255b6f81ca7_0_158"/>
          <p:cNvSpPr/>
          <p:nvPr/>
        </p:nvSpPr>
        <p:spPr>
          <a:xfrm>
            <a:off x="9482017" y="4823734"/>
            <a:ext cx="1908300" cy="298200"/>
          </a:xfrm>
          <a:prstGeom prst="rect">
            <a:avLst/>
          </a:prstGeom>
          <a:solidFill>
            <a:srgbClr val="D9D7CE"/>
          </a:solidFill>
          <a:ln w="25400" cap="flat" cmpd="sng">
            <a:solidFill>
              <a:srgbClr val="D9D7C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2175" tIns="36075" rIns="72175" bIns="360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29">
                <a:solidFill>
                  <a:srgbClr val="1B3139"/>
                </a:solidFill>
                <a:latin typeface="DM Sans"/>
                <a:ea typeface="DM Sans"/>
                <a:cs typeface="DM Sans"/>
                <a:sym typeface="DM Sans"/>
              </a:rPr>
              <a:t>Streaming Dataset</a:t>
            </a:r>
            <a:endParaRPr sz="829">
              <a:solidFill>
                <a:srgbClr val="1B313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898" name="Google Shape;1898;g255b6f81ca7_0_158"/>
          <p:cNvSpPr/>
          <p:nvPr/>
        </p:nvSpPr>
        <p:spPr>
          <a:xfrm>
            <a:off x="6761303" y="5453591"/>
            <a:ext cx="846900" cy="13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175" tIns="36075" rIns="72175" bIns="360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11">
                <a:solidFill>
                  <a:srgbClr val="1B3139"/>
                </a:solidFill>
                <a:latin typeface="DM Sans"/>
                <a:ea typeface="DM Sans"/>
                <a:cs typeface="DM Sans"/>
                <a:sym typeface="DM Sans"/>
              </a:rPr>
              <a:t>Windowing</a:t>
            </a:r>
            <a:endParaRPr sz="1263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99" name="Google Shape;1899;g255b6f81ca7_0_158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434021" y="3768021"/>
            <a:ext cx="395572" cy="40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0" name="Google Shape;1900;g255b6f81ca7_0_158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727169" y="3762977"/>
            <a:ext cx="394578" cy="408149"/>
          </a:xfrm>
          <a:prstGeom prst="rect">
            <a:avLst/>
          </a:prstGeom>
          <a:noFill/>
          <a:ln>
            <a:noFill/>
          </a:ln>
        </p:spPr>
      </p:pic>
      <p:sp>
        <p:nvSpPr>
          <p:cNvPr id="1901" name="Google Shape;1901;g255b6f81ca7_0_158"/>
          <p:cNvSpPr/>
          <p:nvPr/>
        </p:nvSpPr>
        <p:spPr>
          <a:xfrm>
            <a:off x="3561334" y="4264840"/>
            <a:ext cx="805200" cy="1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175" tIns="36075" rIns="72175" bIns="360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32">
                <a:solidFill>
                  <a:srgbClr val="1B3139"/>
                </a:solidFill>
                <a:latin typeface="DM Sans"/>
                <a:ea typeface="DM Sans"/>
                <a:cs typeface="DM Sans"/>
                <a:sym typeface="DM Sans"/>
              </a:rPr>
              <a:t>Automatic Deployment &amp; Operations</a:t>
            </a:r>
            <a:endParaRPr sz="632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902" name="Google Shape;1902;g255b6f81ca7_0_158"/>
          <p:cNvSpPr/>
          <p:nvPr/>
        </p:nvSpPr>
        <p:spPr>
          <a:xfrm>
            <a:off x="4295299" y="4201180"/>
            <a:ext cx="687000" cy="16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175" tIns="36075" rIns="72175" bIns="360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32">
                <a:solidFill>
                  <a:srgbClr val="1B3139"/>
                </a:solidFill>
                <a:latin typeface="DM Sans"/>
                <a:ea typeface="DM Sans"/>
                <a:cs typeface="DM Sans"/>
                <a:sym typeface="DM Sans"/>
              </a:rPr>
              <a:t>Data Pipeline Observability </a:t>
            </a:r>
            <a:endParaRPr sz="632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903" name="Google Shape;1903;g255b6f81ca7_0_158"/>
          <p:cNvSpPr/>
          <p:nvPr/>
        </p:nvSpPr>
        <p:spPr>
          <a:xfrm>
            <a:off x="4964809" y="4244202"/>
            <a:ext cx="751500" cy="1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175" tIns="36075" rIns="72175" bIns="360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32">
                <a:solidFill>
                  <a:srgbClr val="1B3139"/>
                </a:solidFill>
                <a:latin typeface="DM Sans"/>
                <a:ea typeface="DM Sans"/>
                <a:cs typeface="DM Sans"/>
                <a:sym typeface="DM Sans"/>
              </a:rPr>
              <a:t>Automatic Error Handling &amp; Recovery</a:t>
            </a:r>
            <a:endParaRPr sz="632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904" name="Google Shape;1904;g255b6f81ca7_0_158"/>
          <p:cNvSpPr/>
          <p:nvPr/>
        </p:nvSpPr>
        <p:spPr>
          <a:xfrm>
            <a:off x="5270156" y="5061879"/>
            <a:ext cx="1839900" cy="1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175" tIns="36075" rIns="72175" bIns="360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47">
                <a:solidFill>
                  <a:srgbClr val="1B3139"/>
                </a:solidFill>
                <a:latin typeface="DM Sans"/>
                <a:ea typeface="DM Sans"/>
                <a:cs typeface="DM Sans"/>
                <a:sym typeface="DM Sans"/>
              </a:rPr>
              <a:t>Streaming Enrichment </a:t>
            </a:r>
            <a:endParaRPr sz="947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1905" name="Google Shape;1905;g255b6f81ca7_0_158"/>
          <p:cNvCxnSpPr/>
          <p:nvPr/>
        </p:nvCxnSpPr>
        <p:spPr>
          <a:xfrm>
            <a:off x="5014216" y="5525125"/>
            <a:ext cx="174900" cy="0"/>
          </a:xfrm>
          <a:prstGeom prst="straightConnector1">
            <a:avLst/>
          </a:prstGeom>
          <a:noFill/>
          <a:ln w="9525" cap="flat" cmpd="sng">
            <a:solidFill>
              <a:srgbClr val="1B313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906" name="Google Shape;1906;g255b6f81ca7_0_158"/>
          <p:cNvCxnSpPr/>
          <p:nvPr/>
        </p:nvCxnSpPr>
        <p:spPr>
          <a:xfrm>
            <a:off x="5744921" y="5523602"/>
            <a:ext cx="174900" cy="0"/>
          </a:xfrm>
          <a:prstGeom prst="straightConnector1">
            <a:avLst/>
          </a:prstGeom>
          <a:noFill/>
          <a:ln w="9525" cap="flat" cmpd="sng">
            <a:solidFill>
              <a:srgbClr val="1B313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907" name="Google Shape;1907;g255b6f81ca7_0_158"/>
          <p:cNvCxnSpPr/>
          <p:nvPr/>
        </p:nvCxnSpPr>
        <p:spPr>
          <a:xfrm>
            <a:off x="6632007" y="5527545"/>
            <a:ext cx="174900" cy="0"/>
          </a:xfrm>
          <a:prstGeom prst="straightConnector1">
            <a:avLst/>
          </a:prstGeom>
          <a:noFill/>
          <a:ln w="9525" cap="flat" cmpd="sng">
            <a:solidFill>
              <a:srgbClr val="1B3139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908" name="Google Shape;1908;g255b6f81ca7_0_158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5984441" y="5211013"/>
            <a:ext cx="408289" cy="293566"/>
          </a:xfrm>
          <a:prstGeom prst="rect">
            <a:avLst/>
          </a:prstGeom>
          <a:noFill/>
          <a:ln>
            <a:noFill/>
          </a:ln>
        </p:spPr>
      </p:pic>
      <p:sp>
        <p:nvSpPr>
          <p:cNvPr id="1909" name="Google Shape;1909;g255b6f81ca7_0_158"/>
          <p:cNvSpPr/>
          <p:nvPr/>
        </p:nvSpPr>
        <p:spPr>
          <a:xfrm>
            <a:off x="1197641" y="1688442"/>
            <a:ext cx="854100" cy="43188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D9D7C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2175" tIns="36075" rIns="72175" bIns="360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29">
              <a:solidFill>
                <a:srgbClr val="1B313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910" name="Google Shape;1910;g255b6f81ca7_0_158"/>
          <p:cNvSpPr/>
          <p:nvPr/>
        </p:nvSpPr>
        <p:spPr>
          <a:xfrm>
            <a:off x="2248033" y="3946820"/>
            <a:ext cx="911700" cy="20403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D9D7C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2175" tIns="36075" rIns="72175" bIns="360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29">
              <a:solidFill>
                <a:srgbClr val="1B313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911" name="Google Shape;1911;g255b6f81ca7_0_158"/>
          <p:cNvSpPr/>
          <p:nvPr/>
        </p:nvSpPr>
        <p:spPr>
          <a:xfrm>
            <a:off x="2262302" y="3946821"/>
            <a:ext cx="876300" cy="250500"/>
          </a:xfrm>
          <a:prstGeom prst="rect">
            <a:avLst/>
          </a:prstGeom>
          <a:solidFill>
            <a:srgbClr val="D9D7CE"/>
          </a:solidFill>
          <a:ln w="25400" cap="flat" cmpd="sng">
            <a:solidFill>
              <a:srgbClr val="D9D7C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2175" tIns="36075" rIns="72175" bIns="360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11">
                <a:solidFill>
                  <a:srgbClr val="5E5E5E"/>
                </a:solidFill>
                <a:latin typeface="DM Sans"/>
                <a:ea typeface="DM Sans"/>
                <a:cs typeface="DM Sans"/>
                <a:sym typeface="DM Sans"/>
              </a:rPr>
              <a:t>Message Store</a:t>
            </a:r>
            <a:endParaRPr sz="711">
              <a:solidFill>
                <a:srgbClr val="5E5E5E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912" name="Google Shape;1912;g255b6f81ca7_0_158"/>
          <p:cNvSpPr/>
          <p:nvPr/>
        </p:nvSpPr>
        <p:spPr>
          <a:xfrm>
            <a:off x="2269184" y="1843563"/>
            <a:ext cx="904800" cy="17880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D9D7C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2175" tIns="36075" rIns="72175" bIns="360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29">
              <a:solidFill>
                <a:srgbClr val="1B313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913" name="Google Shape;1913;g255b6f81ca7_0_158"/>
          <p:cNvSpPr/>
          <p:nvPr/>
        </p:nvSpPr>
        <p:spPr>
          <a:xfrm>
            <a:off x="2269184" y="1694169"/>
            <a:ext cx="904800" cy="250500"/>
          </a:xfrm>
          <a:prstGeom prst="rect">
            <a:avLst/>
          </a:prstGeom>
          <a:solidFill>
            <a:srgbClr val="D9D7CE"/>
          </a:solidFill>
          <a:ln w="25400" cap="flat" cmpd="sng">
            <a:solidFill>
              <a:srgbClr val="D9D7C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2175" tIns="36075" rIns="72175" bIns="360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90">
                <a:solidFill>
                  <a:srgbClr val="5E5E5E"/>
                </a:solidFill>
                <a:latin typeface="DM Sans"/>
                <a:ea typeface="DM Sans"/>
                <a:cs typeface="DM Sans"/>
                <a:sym typeface="DM Sans"/>
              </a:rPr>
              <a:t>Object Stores</a:t>
            </a:r>
            <a:endParaRPr sz="790">
              <a:solidFill>
                <a:srgbClr val="5E5E5E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914" name="Google Shape;1914;g255b6f81ca7_0_158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2246819" y="4180740"/>
            <a:ext cx="541407" cy="3259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5" name="Google Shape;1915;g255b6f81ca7_0_158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2336900" y="4847790"/>
            <a:ext cx="278034" cy="248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6" name="Google Shape;1916;g255b6f81ca7_0_158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2353115" y="5409980"/>
            <a:ext cx="313751" cy="2961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7" name="Google Shape;1917;g255b6f81ca7_0_158"/>
          <p:cNvPicPr preferRelativeResize="0"/>
          <p:nvPr/>
        </p:nvPicPr>
        <p:blipFill rotWithShape="1">
          <a:blip r:embed="rId13">
            <a:alphaModFix/>
          </a:blip>
          <a:srcRect l="3074" t="25403" r="69960" b="27458"/>
          <a:stretch/>
        </p:blipFill>
        <p:spPr>
          <a:xfrm>
            <a:off x="2794481" y="4840426"/>
            <a:ext cx="278456" cy="250569"/>
          </a:xfrm>
          <a:prstGeom prst="rect">
            <a:avLst/>
          </a:prstGeom>
          <a:noFill/>
          <a:ln>
            <a:noFill/>
          </a:ln>
        </p:spPr>
      </p:pic>
      <p:sp>
        <p:nvSpPr>
          <p:cNvPr id="1918" name="Google Shape;1918;g255b6f81ca7_0_158"/>
          <p:cNvSpPr txBox="1"/>
          <p:nvPr/>
        </p:nvSpPr>
        <p:spPr>
          <a:xfrm>
            <a:off x="2218164" y="5085740"/>
            <a:ext cx="517800" cy="26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175" tIns="36075" rIns="72175" bIns="360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32">
                <a:solidFill>
                  <a:srgbClr val="AAAAAA"/>
                </a:solidFill>
                <a:latin typeface="DM Sans"/>
                <a:ea typeface="DM Sans"/>
                <a:cs typeface="DM Sans"/>
                <a:sym typeface="DM Sans"/>
              </a:rPr>
              <a:t>Amazon MSK</a:t>
            </a:r>
            <a:endParaRPr sz="711">
              <a:solidFill>
                <a:srgbClr val="AAAAA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919" name="Google Shape;1919;g255b6f81ca7_0_158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 flipH="1">
            <a:off x="2590311" y="1988280"/>
            <a:ext cx="291891" cy="301924"/>
          </a:xfrm>
          <a:prstGeom prst="rect">
            <a:avLst/>
          </a:prstGeom>
          <a:noFill/>
          <a:ln>
            <a:noFill/>
          </a:ln>
        </p:spPr>
      </p:pic>
      <p:sp>
        <p:nvSpPr>
          <p:cNvPr id="1920" name="Google Shape;1920;g255b6f81ca7_0_158"/>
          <p:cNvSpPr txBox="1"/>
          <p:nvPr/>
        </p:nvSpPr>
        <p:spPr>
          <a:xfrm>
            <a:off x="2516343" y="2231149"/>
            <a:ext cx="444900" cy="2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32">
                <a:solidFill>
                  <a:srgbClr val="848484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Amazon S3</a:t>
            </a:r>
            <a:endParaRPr sz="632">
              <a:solidFill>
                <a:srgbClr val="848484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pic>
        <p:nvPicPr>
          <p:cNvPr id="1921" name="Google Shape;1921;g255b6f81ca7_0_158"/>
          <p:cNvPicPr preferRelativeResize="0"/>
          <p:nvPr/>
        </p:nvPicPr>
        <p:blipFill rotWithShape="1">
          <a:blip r:embed="rId15">
            <a:alphaModFix/>
          </a:blip>
          <a:srcRect l="25717" r="26772"/>
          <a:stretch/>
        </p:blipFill>
        <p:spPr>
          <a:xfrm>
            <a:off x="2625116" y="2493594"/>
            <a:ext cx="222270" cy="274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22" name="Google Shape;1922;g255b6f81ca7_0_158"/>
          <p:cNvSpPr txBox="1"/>
          <p:nvPr/>
        </p:nvSpPr>
        <p:spPr>
          <a:xfrm>
            <a:off x="2413853" y="2800389"/>
            <a:ext cx="6153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32">
                <a:solidFill>
                  <a:srgbClr val="848484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Azure Data Lake Store</a:t>
            </a:r>
            <a:endParaRPr sz="632">
              <a:solidFill>
                <a:srgbClr val="848484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pic>
        <p:nvPicPr>
          <p:cNvPr id="1923" name="Google Shape;1923;g255b6f81ca7_0_158"/>
          <p:cNvPicPr preferRelativeResize="0"/>
          <p:nvPr/>
        </p:nvPicPr>
        <p:blipFill rotWithShape="1">
          <a:blip r:embed="rId16">
            <a:alphaModFix/>
          </a:blip>
          <a:srcRect l="23925" t="13338" r="23594" b="13775"/>
          <a:stretch/>
        </p:blipFill>
        <p:spPr>
          <a:xfrm>
            <a:off x="2590308" y="3072632"/>
            <a:ext cx="291894" cy="272862"/>
          </a:xfrm>
          <a:prstGeom prst="rect">
            <a:avLst/>
          </a:prstGeom>
          <a:noFill/>
          <a:ln>
            <a:noFill/>
          </a:ln>
        </p:spPr>
      </p:pic>
      <p:sp>
        <p:nvSpPr>
          <p:cNvPr id="1924" name="Google Shape;1924;g255b6f81ca7_0_158"/>
          <p:cNvSpPr txBox="1"/>
          <p:nvPr/>
        </p:nvSpPr>
        <p:spPr>
          <a:xfrm>
            <a:off x="2385179" y="3370905"/>
            <a:ext cx="665400" cy="1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32">
                <a:solidFill>
                  <a:srgbClr val="848484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Google Cloud Storage</a:t>
            </a:r>
            <a:endParaRPr sz="632">
              <a:solidFill>
                <a:srgbClr val="848484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sp>
        <p:nvSpPr>
          <p:cNvPr id="1925" name="Google Shape;1925;g255b6f81ca7_0_158"/>
          <p:cNvSpPr/>
          <p:nvPr/>
        </p:nvSpPr>
        <p:spPr>
          <a:xfrm>
            <a:off x="1211724" y="1695824"/>
            <a:ext cx="825900" cy="231600"/>
          </a:xfrm>
          <a:prstGeom prst="rect">
            <a:avLst/>
          </a:prstGeom>
          <a:solidFill>
            <a:srgbClr val="D9D7CE"/>
          </a:solidFill>
          <a:ln w="25400" cap="flat" cmpd="sng">
            <a:solidFill>
              <a:srgbClr val="D9D7C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2175" tIns="36075" rIns="72175" bIns="360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90">
                <a:solidFill>
                  <a:srgbClr val="5E5E5E"/>
                </a:solidFill>
                <a:latin typeface="DM Sans"/>
                <a:ea typeface="DM Sans"/>
                <a:cs typeface="DM Sans"/>
                <a:sym typeface="DM Sans"/>
              </a:rPr>
              <a:t>Data Sources</a:t>
            </a:r>
            <a:endParaRPr sz="790">
              <a:solidFill>
                <a:srgbClr val="5E5E5E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926" name="Google Shape;1926;g255b6f81ca7_0_158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2294736" y="4626629"/>
            <a:ext cx="804120" cy="1351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7" name="Google Shape;1927;g255b6f81ca7_0_158" descr="Apache-Pulsar | fusionSpan"/>
          <p:cNvPicPr preferRelativeResize="0"/>
          <p:nvPr/>
        </p:nvPicPr>
        <p:blipFill rotWithShape="1">
          <a:blip r:embed="rId18">
            <a:alphaModFix/>
          </a:blip>
          <a:srcRect t="-2741" r="4479" b="17073"/>
          <a:stretch/>
        </p:blipFill>
        <p:spPr>
          <a:xfrm>
            <a:off x="2438124" y="4278011"/>
            <a:ext cx="686562" cy="351276"/>
          </a:xfrm>
          <a:prstGeom prst="rect">
            <a:avLst/>
          </a:prstGeom>
          <a:noFill/>
          <a:ln>
            <a:noFill/>
          </a:ln>
        </p:spPr>
      </p:pic>
      <p:sp>
        <p:nvSpPr>
          <p:cNvPr id="1928" name="Google Shape;1928;g255b6f81ca7_0_158"/>
          <p:cNvSpPr txBox="1"/>
          <p:nvPr/>
        </p:nvSpPr>
        <p:spPr>
          <a:xfrm>
            <a:off x="2562773" y="5110617"/>
            <a:ext cx="700500" cy="25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175" tIns="36075" rIns="72175" bIns="360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AAAAAA"/>
                </a:solidFill>
                <a:latin typeface="DM Sans"/>
                <a:ea typeface="DM Sans"/>
                <a:cs typeface="DM Sans"/>
                <a:sym typeface="DM Sans"/>
              </a:rPr>
              <a:t>Kinesis Data Streams </a:t>
            </a:r>
            <a:endParaRPr sz="600">
              <a:solidFill>
                <a:srgbClr val="AAAAA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929" name="Google Shape;1929;g255b6f81ca7_0_158"/>
          <p:cNvSpPr txBox="1"/>
          <p:nvPr/>
        </p:nvSpPr>
        <p:spPr>
          <a:xfrm>
            <a:off x="2192287" y="5706173"/>
            <a:ext cx="638400" cy="26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175" tIns="36075" rIns="72175" bIns="360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32">
                <a:solidFill>
                  <a:srgbClr val="AAAAAA"/>
                </a:solidFill>
                <a:latin typeface="DM Sans"/>
                <a:ea typeface="DM Sans"/>
                <a:cs typeface="DM Sans"/>
                <a:sym typeface="DM Sans"/>
              </a:rPr>
              <a:t>Azure Event Hubs </a:t>
            </a:r>
            <a:endParaRPr sz="711">
              <a:solidFill>
                <a:srgbClr val="AAAAA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930" name="Google Shape;1930;g255b6f81ca7_0_158" descr="Google Cloud Pub/Sub - Reviews, Pros &amp; Cons | Companies using Google Cloud  Pub/Sub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2788225" y="5381858"/>
            <a:ext cx="333613" cy="345084"/>
          </a:xfrm>
          <a:prstGeom prst="rect">
            <a:avLst/>
          </a:prstGeom>
          <a:noFill/>
          <a:ln>
            <a:noFill/>
          </a:ln>
        </p:spPr>
      </p:pic>
      <p:sp>
        <p:nvSpPr>
          <p:cNvPr id="1931" name="Google Shape;1931;g255b6f81ca7_0_158"/>
          <p:cNvSpPr txBox="1"/>
          <p:nvPr/>
        </p:nvSpPr>
        <p:spPr>
          <a:xfrm>
            <a:off x="2556153" y="5709682"/>
            <a:ext cx="7053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175" tIns="36075" rIns="72175" bIns="360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32">
                <a:solidFill>
                  <a:srgbClr val="AAAAAA"/>
                </a:solidFill>
                <a:latin typeface="DM Sans"/>
                <a:ea typeface="DM Sans"/>
                <a:cs typeface="DM Sans"/>
                <a:sym typeface="DM Sans"/>
              </a:rPr>
              <a:t>GCP  Pub/Sub</a:t>
            </a:r>
            <a:endParaRPr sz="711">
              <a:solidFill>
                <a:srgbClr val="AAAAA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1932" name="Google Shape;1932;g255b6f81ca7_0_158"/>
          <p:cNvGrpSpPr/>
          <p:nvPr/>
        </p:nvGrpSpPr>
        <p:grpSpPr>
          <a:xfrm>
            <a:off x="1257439" y="5218816"/>
            <a:ext cx="675869" cy="661337"/>
            <a:chOff x="365435" y="5177420"/>
            <a:chExt cx="798900" cy="755814"/>
          </a:xfrm>
        </p:grpSpPr>
        <p:sp>
          <p:nvSpPr>
            <p:cNvPr id="1933" name="Google Shape;1933;g255b6f81ca7_0_158"/>
            <p:cNvSpPr txBox="1"/>
            <p:nvPr/>
          </p:nvSpPr>
          <p:spPr>
            <a:xfrm>
              <a:off x="365435" y="5599034"/>
              <a:ext cx="798900" cy="33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32">
                  <a:solidFill>
                    <a:srgbClr val="848484"/>
                  </a:solidFill>
                  <a:latin typeface="DM Sans Medium"/>
                  <a:ea typeface="DM Sans Medium"/>
                  <a:cs typeface="DM Sans Medium"/>
                  <a:sym typeface="DM Sans Medium"/>
                </a:rPr>
                <a:t>Mobile &amp; IoT Data</a:t>
              </a:r>
              <a:endParaRPr sz="632">
                <a:solidFill>
                  <a:srgbClr val="848484"/>
                </a:solidFill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pic>
          <p:nvPicPr>
            <p:cNvPr id="1934" name="Google Shape;1934;g255b6f81ca7_0_158"/>
            <p:cNvPicPr preferRelativeResize="0"/>
            <p:nvPr/>
          </p:nvPicPr>
          <p:blipFill rotWithShape="1">
            <a:blip r:embed="rId20">
              <a:alphaModFix/>
            </a:blip>
            <a:srcRect/>
            <a:stretch/>
          </p:blipFill>
          <p:spPr>
            <a:xfrm>
              <a:off x="559197" y="5177420"/>
              <a:ext cx="420624" cy="44805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935" name="Google Shape;1935;g255b6f81ca7_0_158"/>
          <p:cNvGrpSpPr/>
          <p:nvPr/>
        </p:nvGrpSpPr>
        <p:grpSpPr>
          <a:xfrm>
            <a:off x="1238596" y="4594325"/>
            <a:ext cx="752009" cy="607136"/>
            <a:chOff x="333309" y="4454966"/>
            <a:chExt cx="888900" cy="693870"/>
          </a:xfrm>
        </p:grpSpPr>
        <p:sp>
          <p:nvSpPr>
            <p:cNvPr id="1936" name="Google Shape;1936;g255b6f81ca7_0_158"/>
            <p:cNvSpPr txBox="1"/>
            <p:nvPr/>
          </p:nvSpPr>
          <p:spPr>
            <a:xfrm>
              <a:off x="333309" y="4882736"/>
              <a:ext cx="888900" cy="266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32">
                  <a:solidFill>
                    <a:srgbClr val="848484"/>
                  </a:solidFill>
                  <a:latin typeface="DM Sans Medium"/>
                  <a:ea typeface="DM Sans Medium"/>
                  <a:cs typeface="DM Sans Medium"/>
                  <a:sym typeface="DM Sans Medium"/>
                </a:rPr>
                <a:t>Application Events</a:t>
              </a:r>
              <a:endParaRPr sz="632">
                <a:solidFill>
                  <a:srgbClr val="848484"/>
                </a:solidFill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pic>
          <p:nvPicPr>
            <p:cNvPr id="1937" name="Google Shape;1937;g255b6f81ca7_0_158"/>
            <p:cNvPicPr preferRelativeResize="0"/>
            <p:nvPr/>
          </p:nvPicPr>
          <p:blipFill rotWithShape="1">
            <a:blip r:embed="rId21">
              <a:alphaModFix/>
            </a:blip>
            <a:srcRect/>
            <a:stretch/>
          </p:blipFill>
          <p:spPr>
            <a:xfrm>
              <a:off x="564405" y="4454966"/>
              <a:ext cx="420624" cy="44805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938" name="Google Shape;1938;g255b6f81ca7_0_158"/>
          <p:cNvGrpSpPr/>
          <p:nvPr/>
        </p:nvGrpSpPr>
        <p:grpSpPr>
          <a:xfrm>
            <a:off x="1274909" y="3222635"/>
            <a:ext cx="646429" cy="547170"/>
            <a:chOff x="394366" y="3007041"/>
            <a:chExt cx="764100" cy="625337"/>
          </a:xfrm>
        </p:grpSpPr>
        <p:sp>
          <p:nvSpPr>
            <p:cNvPr id="1939" name="Google Shape;1939;g255b6f81ca7_0_158"/>
            <p:cNvSpPr txBox="1"/>
            <p:nvPr/>
          </p:nvSpPr>
          <p:spPr>
            <a:xfrm>
              <a:off x="394366" y="3379478"/>
              <a:ext cx="764100" cy="252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32">
                  <a:solidFill>
                    <a:srgbClr val="848484"/>
                  </a:solidFill>
                  <a:latin typeface="DM Sans Medium"/>
                  <a:ea typeface="DM Sans Medium"/>
                  <a:cs typeface="DM Sans Medium"/>
                  <a:sym typeface="DM Sans Medium"/>
                </a:rPr>
                <a:t>SaaS Applications</a:t>
              </a:r>
              <a:endParaRPr sz="632">
                <a:solidFill>
                  <a:srgbClr val="848484"/>
                </a:solidFill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pic>
          <p:nvPicPr>
            <p:cNvPr id="1940" name="Google Shape;1940;g255b6f81ca7_0_158"/>
            <p:cNvPicPr preferRelativeResize="0"/>
            <p:nvPr/>
          </p:nvPicPr>
          <p:blipFill rotWithShape="1">
            <a:blip r:embed="rId22">
              <a:alphaModFix/>
            </a:blip>
            <a:srcRect/>
            <a:stretch/>
          </p:blipFill>
          <p:spPr>
            <a:xfrm>
              <a:off x="569343" y="3007041"/>
              <a:ext cx="440918" cy="40923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941" name="Google Shape;1941;g255b6f81ca7_0_158"/>
          <p:cNvGrpSpPr/>
          <p:nvPr/>
        </p:nvGrpSpPr>
        <p:grpSpPr>
          <a:xfrm>
            <a:off x="1204559" y="3917379"/>
            <a:ext cx="826119" cy="681655"/>
            <a:chOff x="301552" y="3673244"/>
            <a:chExt cx="976500" cy="779034"/>
          </a:xfrm>
        </p:grpSpPr>
        <p:sp>
          <p:nvSpPr>
            <p:cNvPr id="1942" name="Google Shape;1942;g255b6f81ca7_0_158"/>
            <p:cNvSpPr txBox="1"/>
            <p:nvPr/>
          </p:nvSpPr>
          <p:spPr>
            <a:xfrm>
              <a:off x="301552" y="4037978"/>
              <a:ext cx="976500" cy="41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32">
                  <a:solidFill>
                    <a:srgbClr val="848484"/>
                  </a:solidFill>
                  <a:latin typeface="DM Sans Medium"/>
                  <a:ea typeface="DM Sans Medium"/>
                  <a:cs typeface="DM Sans Medium"/>
                  <a:sym typeface="DM Sans Medium"/>
                </a:rPr>
                <a:t>Machine &amp; Application Logs</a:t>
              </a:r>
              <a:endParaRPr sz="632">
                <a:solidFill>
                  <a:srgbClr val="848484"/>
                </a:solidFill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pic>
          <p:nvPicPr>
            <p:cNvPr id="1943" name="Google Shape;1943;g255b6f81ca7_0_158"/>
            <p:cNvPicPr preferRelativeResize="0"/>
            <p:nvPr/>
          </p:nvPicPr>
          <p:blipFill rotWithShape="1">
            <a:blip r:embed="rId23">
              <a:alphaModFix/>
            </a:blip>
            <a:srcRect/>
            <a:stretch/>
          </p:blipFill>
          <p:spPr>
            <a:xfrm>
              <a:off x="533795" y="3673244"/>
              <a:ext cx="492193" cy="45947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944" name="Google Shape;1944;g255b6f81ca7_0_158"/>
          <p:cNvGrpSpPr/>
          <p:nvPr/>
        </p:nvGrpSpPr>
        <p:grpSpPr>
          <a:xfrm>
            <a:off x="1204560" y="2594490"/>
            <a:ext cx="797186" cy="534996"/>
            <a:chOff x="308371" y="2323694"/>
            <a:chExt cx="942300" cy="611424"/>
          </a:xfrm>
        </p:grpSpPr>
        <p:sp>
          <p:nvSpPr>
            <p:cNvPr id="1945" name="Google Shape;1945;g255b6f81ca7_0_158"/>
            <p:cNvSpPr txBox="1"/>
            <p:nvPr/>
          </p:nvSpPr>
          <p:spPr>
            <a:xfrm>
              <a:off x="308371" y="2692718"/>
              <a:ext cx="942300" cy="242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32">
                  <a:solidFill>
                    <a:srgbClr val="848484"/>
                  </a:solidFill>
                  <a:latin typeface="DM Sans Medium"/>
                  <a:ea typeface="DM Sans Medium"/>
                  <a:cs typeface="DM Sans Medium"/>
                  <a:sym typeface="DM Sans Medium"/>
                </a:rPr>
                <a:t>On-premises Systems </a:t>
              </a:r>
              <a:endParaRPr sz="632">
                <a:solidFill>
                  <a:srgbClr val="848484"/>
                </a:solidFill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pic>
          <p:nvPicPr>
            <p:cNvPr id="1946" name="Google Shape;1946;g255b6f81ca7_0_158"/>
            <p:cNvPicPr preferRelativeResize="0"/>
            <p:nvPr/>
          </p:nvPicPr>
          <p:blipFill rotWithShape="1">
            <a:blip r:embed="rId24">
              <a:alphaModFix/>
            </a:blip>
            <a:srcRect l="39" r="39"/>
            <a:stretch/>
          </p:blipFill>
          <p:spPr>
            <a:xfrm>
              <a:off x="591344" y="2323694"/>
              <a:ext cx="366746" cy="39830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947" name="Google Shape;1947;g255b6f81ca7_0_158"/>
          <p:cNvGrpSpPr/>
          <p:nvPr/>
        </p:nvGrpSpPr>
        <p:grpSpPr>
          <a:xfrm>
            <a:off x="1226226" y="2050449"/>
            <a:ext cx="797186" cy="512508"/>
            <a:chOff x="326390" y="1697104"/>
            <a:chExt cx="942300" cy="585724"/>
          </a:xfrm>
        </p:grpSpPr>
        <p:sp>
          <p:nvSpPr>
            <p:cNvPr id="1948" name="Google Shape;1948;g255b6f81ca7_0_158"/>
            <p:cNvSpPr txBox="1"/>
            <p:nvPr/>
          </p:nvSpPr>
          <p:spPr>
            <a:xfrm>
              <a:off x="326390" y="2040428"/>
              <a:ext cx="942300" cy="242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32">
                  <a:solidFill>
                    <a:srgbClr val="848484"/>
                  </a:solidFill>
                  <a:latin typeface="DM Sans Medium"/>
                  <a:ea typeface="DM Sans Medium"/>
                  <a:cs typeface="DM Sans Medium"/>
                  <a:sym typeface="DM Sans Medium"/>
                </a:rPr>
                <a:t>Data Warehouse</a:t>
              </a:r>
              <a:endParaRPr sz="632">
                <a:solidFill>
                  <a:srgbClr val="84848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949" name="Google Shape;1949;g255b6f81ca7_0_158"/>
            <p:cNvPicPr preferRelativeResize="0"/>
            <p:nvPr/>
          </p:nvPicPr>
          <p:blipFill rotWithShape="1">
            <a:blip r:embed="rId25">
              <a:alphaModFix/>
            </a:blip>
            <a:srcRect/>
            <a:stretch/>
          </p:blipFill>
          <p:spPr>
            <a:xfrm>
              <a:off x="536431" y="1697104"/>
              <a:ext cx="466345" cy="42062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950" name="Google Shape;1950;g255b6f81ca7_0_158"/>
          <p:cNvGrpSpPr/>
          <p:nvPr/>
        </p:nvGrpSpPr>
        <p:grpSpPr>
          <a:xfrm>
            <a:off x="3431520" y="5788208"/>
            <a:ext cx="1357830" cy="440213"/>
            <a:chOff x="3010932" y="5904966"/>
            <a:chExt cx="1605000" cy="503100"/>
          </a:xfrm>
        </p:grpSpPr>
        <p:sp>
          <p:nvSpPr>
            <p:cNvPr id="1951" name="Google Shape;1951;g255b6f81ca7_0_158"/>
            <p:cNvSpPr/>
            <p:nvPr/>
          </p:nvSpPr>
          <p:spPr>
            <a:xfrm>
              <a:off x="3010932" y="5904966"/>
              <a:ext cx="1605000" cy="503100"/>
            </a:xfrm>
            <a:prstGeom prst="rect">
              <a:avLst/>
            </a:prstGeom>
            <a:solidFill>
              <a:srgbClr val="F9F7F4"/>
            </a:solidFill>
            <a:ln w="19050" cap="flat" cmpd="sng">
              <a:solidFill>
                <a:srgbClr val="1B313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72175" tIns="36075" rIns="72175" bIns="360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2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952" name="Google Shape;1952;g255b6f81ca7_0_158" descr="A picture containing drawing&#10;&#10;Description automatically generated"/>
            <p:cNvPicPr preferRelativeResize="0"/>
            <p:nvPr/>
          </p:nvPicPr>
          <p:blipFill rotWithShape="1">
            <a:blip r:embed="rId26">
              <a:alphaModFix/>
            </a:blip>
            <a:srcRect/>
            <a:stretch/>
          </p:blipFill>
          <p:spPr>
            <a:xfrm>
              <a:off x="3232968" y="6027056"/>
              <a:ext cx="1087973" cy="27948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953" name="Google Shape;1953;g255b6f81ca7_0_158"/>
          <p:cNvGrpSpPr/>
          <p:nvPr/>
        </p:nvGrpSpPr>
        <p:grpSpPr>
          <a:xfrm>
            <a:off x="7742232" y="5788178"/>
            <a:ext cx="1357830" cy="440213"/>
            <a:chOff x="6518792" y="5889566"/>
            <a:chExt cx="1605000" cy="503100"/>
          </a:xfrm>
        </p:grpSpPr>
        <p:sp>
          <p:nvSpPr>
            <p:cNvPr id="1954" name="Google Shape;1954;g255b6f81ca7_0_158"/>
            <p:cNvSpPr/>
            <p:nvPr/>
          </p:nvSpPr>
          <p:spPr>
            <a:xfrm>
              <a:off x="6518792" y="5889566"/>
              <a:ext cx="1605000" cy="503100"/>
            </a:xfrm>
            <a:prstGeom prst="rect">
              <a:avLst/>
            </a:prstGeom>
            <a:solidFill>
              <a:srgbClr val="F9F7F4"/>
            </a:solidFill>
            <a:ln w="19050" cap="flat" cmpd="sng">
              <a:solidFill>
                <a:srgbClr val="1B313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72175" tIns="36075" rIns="72175" bIns="360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2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955" name="Google Shape;1955;g255b6f81ca7_0_158"/>
            <p:cNvGrpSpPr/>
            <p:nvPr/>
          </p:nvGrpSpPr>
          <p:grpSpPr>
            <a:xfrm>
              <a:off x="6634145" y="5954630"/>
              <a:ext cx="1365802" cy="398530"/>
              <a:chOff x="6743595" y="6209704"/>
              <a:chExt cx="1365802" cy="398530"/>
            </a:xfrm>
          </p:grpSpPr>
          <p:pic>
            <p:nvPicPr>
              <p:cNvPr id="1956" name="Google Shape;1956;g255b6f81ca7_0_158"/>
              <p:cNvPicPr preferRelativeResize="0"/>
              <p:nvPr/>
            </p:nvPicPr>
            <p:blipFill rotWithShape="1">
              <a:blip r:embed="rId27">
                <a:alphaModFix/>
              </a:blip>
              <a:srcRect/>
              <a:stretch/>
            </p:blipFill>
            <p:spPr>
              <a:xfrm>
                <a:off x="6743595" y="6263685"/>
                <a:ext cx="320149" cy="288762"/>
              </a:xfrm>
              <a:prstGeom prst="rect">
                <a:avLst/>
              </a:prstGeom>
              <a:solidFill>
                <a:srgbClr val="EEEDE9"/>
              </a:solidFill>
              <a:ln>
                <a:noFill/>
              </a:ln>
            </p:spPr>
          </p:pic>
          <p:grpSp>
            <p:nvGrpSpPr>
              <p:cNvPr id="1957" name="Google Shape;1957;g255b6f81ca7_0_158"/>
              <p:cNvGrpSpPr/>
              <p:nvPr/>
            </p:nvGrpSpPr>
            <p:grpSpPr>
              <a:xfrm>
                <a:off x="6937703" y="6209704"/>
                <a:ext cx="1171693" cy="398530"/>
                <a:chOff x="6937408" y="6209704"/>
                <a:chExt cx="1604400" cy="398530"/>
              </a:xfrm>
            </p:grpSpPr>
            <p:sp>
              <p:nvSpPr>
                <p:cNvPr id="1958" name="Google Shape;1958;g255b6f81ca7_0_158"/>
                <p:cNvSpPr/>
                <p:nvPr/>
              </p:nvSpPr>
              <p:spPr>
                <a:xfrm>
                  <a:off x="6937408" y="6209704"/>
                  <a:ext cx="1604400" cy="2538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72175" tIns="36075" rIns="72175" bIns="36075" anchor="t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829">
                      <a:solidFill>
                        <a:srgbClr val="1B3139"/>
                      </a:solidFill>
                      <a:latin typeface="DM Sans"/>
                      <a:ea typeface="DM Sans"/>
                      <a:cs typeface="DM Sans"/>
                      <a:sym typeface="DM Sans"/>
                    </a:rPr>
                    <a:t>Unity Catalog </a:t>
                  </a:r>
                  <a:endParaRPr sz="829">
                    <a:solidFill>
                      <a:srgbClr val="1B3139"/>
                    </a:solidFill>
                    <a:latin typeface="DM Sans"/>
                    <a:ea typeface="DM Sans"/>
                    <a:cs typeface="DM Sans"/>
                    <a:sym typeface="DM Sans"/>
                  </a:endParaRPr>
                </a:p>
              </p:txBody>
            </p:sp>
            <p:sp>
              <p:nvSpPr>
                <p:cNvPr id="1959" name="Google Shape;1959;g255b6f81ca7_0_158"/>
                <p:cNvSpPr/>
                <p:nvPr/>
              </p:nvSpPr>
              <p:spPr>
                <a:xfrm>
                  <a:off x="6937408" y="6392834"/>
                  <a:ext cx="1604400" cy="2154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72175" tIns="36075" rIns="72175" bIns="36075" anchor="t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632" i="1">
                      <a:solidFill>
                        <a:srgbClr val="1B3139"/>
                      </a:solidFill>
                      <a:latin typeface="DM Sans"/>
                      <a:ea typeface="DM Sans"/>
                      <a:cs typeface="DM Sans"/>
                      <a:sym typeface="DM Sans"/>
                    </a:rPr>
                    <a:t>For Governance</a:t>
                  </a:r>
                  <a:endParaRPr sz="632" i="1">
                    <a:solidFill>
                      <a:srgbClr val="1B3139"/>
                    </a:solidFill>
                    <a:latin typeface="DM Sans"/>
                    <a:ea typeface="DM Sans"/>
                    <a:cs typeface="DM Sans"/>
                    <a:sym typeface="DM Sans"/>
                  </a:endParaRPr>
                </a:p>
              </p:txBody>
            </p:sp>
          </p:grpSp>
        </p:grpSp>
      </p:grpSp>
      <p:grpSp>
        <p:nvGrpSpPr>
          <p:cNvPr id="1960" name="Google Shape;1960;g255b6f81ca7_0_158"/>
          <p:cNvGrpSpPr/>
          <p:nvPr/>
        </p:nvGrpSpPr>
        <p:grpSpPr>
          <a:xfrm>
            <a:off x="3486548" y="3105177"/>
            <a:ext cx="849469" cy="611693"/>
            <a:chOff x="2820140" y="2513357"/>
            <a:chExt cx="1004100" cy="699078"/>
          </a:xfrm>
        </p:grpSpPr>
        <p:pic>
          <p:nvPicPr>
            <p:cNvPr id="1961" name="Google Shape;1961;g255b6f81ca7_0_158" descr="Icon&#10;&#10;Description automatically generated"/>
            <p:cNvPicPr preferRelativeResize="0"/>
            <p:nvPr/>
          </p:nvPicPr>
          <p:blipFill rotWithShape="1">
            <a:blip r:embed="rId28">
              <a:alphaModFix/>
            </a:blip>
            <a:srcRect/>
            <a:stretch/>
          </p:blipFill>
          <p:spPr>
            <a:xfrm>
              <a:off x="3087621" y="2513357"/>
              <a:ext cx="503359" cy="46177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62" name="Google Shape;1962;g255b6f81ca7_0_158"/>
            <p:cNvSpPr txBox="1"/>
            <p:nvPr/>
          </p:nvSpPr>
          <p:spPr>
            <a:xfrm>
              <a:off x="2820140" y="2906735"/>
              <a:ext cx="1004100" cy="30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175" tIns="36075" rIns="72175" bIns="36075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32">
                  <a:solidFill>
                    <a:srgbClr val="1B3139"/>
                  </a:solidFill>
                  <a:latin typeface="DM Sans"/>
                  <a:ea typeface="DM Sans"/>
                  <a:cs typeface="DM Sans"/>
                  <a:sym typeface="DM Sans"/>
                </a:rPr>
                <a:t>Continuous </a:t>
              </a:r>
              <a:endParaRPr sz="142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32">
                  <a:solidFill>
                    <a:srgbClr val="1B3139"/>
                  </a:solidFill>
                  <a:latin typeface="DM Sans"/>
                  <a:ea typeface="DM Sans"/>
                  <a:cs typeface="DM Sans"/>
                  <a:sym typeface="DM Sans"/>
                </a:rPr>
                <a:t>Ingestion</a:t>
              </a:r>
              <a:endParaRPr sz="632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63" name="Google Shape;1963;g255b6f81ca7_0_158"/>
          <p:cNvGrpSpPr/>
          <p:nvPr/>
        </p:nvGrpSpPr>
        <p:grpSpPr>
          <a:xfrm>
            <a:off x="4136685" y="3091654"/>
            <a:ext cx="986774" cy="560074"/>
            <a:chOff x="3615432" y="2512161"/>
            <a:chExt cx="1166400" cy="640085"/>
          </a:xfrm>
        </p:grpSpPr>
        <p:sp>
          <p:nvSpPr>
            <p:cNvPr id="1964" name="Google Shape;1964;g255b6f81ca7_0_158"/>
            <p:cNvSpPr/>
            <p:nvPr/>
          </p:nvSpPr>
          <p:spPr>
            <a:xfrm>
              <a:off x="3615432" y="3038846"/>
              <a:ext cx="1166400" cy="113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175" tIns="36075" rIns="72175" bIns="360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32">
                  <a:solidFill>
                    <a:srgbClr val="1B3139"/>
                  </a:solidFill>
                  <a:latin typeface="DM Sans"/>
                  <a:ea typeface="DM Sans"/>
                  <a:cs typeface="DM Sans"/>
                  <a:sym typeface="DM Sans"/>
                </a:rPr>
                <a:t>Data Transformation &amp;. Quality</a:t>
              </a:r>
              <a:endParaRPr sz="632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  <p:pic>
          <p:nvPicPr>
            <p:cNvPr id="1965" name="Google Shape;1965;g255b6f81ca7_0_158"/>
            <p:cNvPicPr preferRelativeResize="0"/>
            <p:nvPr/>
          </p:nvPicPr>
          <p:blipFill rotWithShape="1">
            <a:blip r:embed="rId29">
              <a:alphaModFix/>
            </a:blip>
            <a:srcRect/>
            <a:stretch/>
          </p:blipFill>
          <p:spPr>
            <a:xfrm>
              <a:off x="3979482" y="2512161"/>
              <a:ext cx="468559" cy="494451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pic>
      </p:grpSp>
      <p:sp>
        <p:nvSpPr>
          <p:cNvPr id="1966" name="Google Shape;1966;g255b6f81ca7_0_158"/>
          <p:cNvSpPr/>
          <p:nvPr/>
        </p:nvSpPr>
        <p:spPr>
          <a:xfrm>
            <a:off x="5041272" y="3511693"/>
            <a:ext cx="665400" cy="1755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2175" tIns="36075" rIns="72175" bIns="360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32">
                <a:solidFill>
                  <a:srgbClr val="1B3139"/>
                </a:solidFill>
                <a:latin typeface="DM Sans"/>
                <a:ea typeface="DM Sans"/>
                <a:cs typeface="DM Sans"/>
                <a:sym typeface="DM Sans"/>
              </a:rPr>
              <a:t>Enhanced Auto Scaling</a:t>
            </a:r>
            <a:endParaRPr sz="632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967" name="Google Shape;1967;g255b6f81ca7_0_158"/>
          <p:cNvPicPr preferRelativeResize="0"/>
          <p:nvPr/>
        </p:nvPicPr>
        <p:blipFill rotWithShape="1">
          <a:blip r:embed="rId30">
            <a:alphaModFix/>
          </a:blip>
          <a:srcRect/>
          <a:stretch/>
        </p:blipFill>
        <p:spPr>
          <a:xfrm>
            <a:off x="5120960" y="3080633"/>
            <a:ext cx="456262" cy="41867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68" name="Google Shape;1968;g255b6f81ca7_0_158"/>
          <p:cNvGrpSpPr/>
          <p:nvPr/>
        </p:nvGrpSpPr>
        <p:grpSpPr>
          <a:xfrm>
            <a:off x="6520305" y="3382158"/>
            <a:ext cx="2352567" cy="534729"/>
            <a:chOff x="6146531" y="2920691"/>
            <a:chExt cx="2780812" cy="611119"/>
          </a:xfrm>
        </p:grpSpPr>
        <p:pic>
          <p:nvPicPr>
            <p:cNvPr id="1969" name="Google Shape;1969;g255b6f81ca7_0_158"/>
            <p:cNvPicPr preferRelativeResize="0"/>
            <p:nvPr/>
          </p:nvPicPr>
          <p:blipFill rotWithShape="1">
            <a:blip r:embed="rId31">
              <a:alphaModFix/>
            </a:blip>
            <a:srcRect/>
            <a:stretch/>
          </p:blipFill>
          <p:spPr>
            <a:xfrm>
              <a:off x="8169030" y="2920691"/>
              <a:ext cx="438913" cy="39318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70" name="Google Shape;1970;g255b6f81ca7_0_158"/>
            <p:cNvSpPr/>
            <p:nvPr/>
          </p:nvSpPr>
          <p:spPr>
            <a:xfrm>
              <a:off x="7998243" y="3391335"/>
              <a:ext cx="929100" cy="137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175" tIns="36075" rIns="72175" bIns="360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32">
                  <a:solidFill>
                    <a:srgbClr val="1B3139"/>
                  </a:solidFill>
                  <a:latin typeface="DM Sans"/>
                  <a:ea typeface="DM Sans"/>
                  <a:cs typeface="DM Sans"/>
                  <a:sym typeface="DM Sans"/>
                </a:rPr>
                <a:t>Analytics / Dashboarding</a:t>
              </a:r>
              <a:endParaRPr sz="632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1971" name="Google Shape;1971;g255b6f81ca7_0_158"/>
            <p:cNvSpPr/>
            <p:nvPr/>
          </p:nvSpPr>
          <p:spPr>
            <a:xfrm>
              <a:off x="6146531" y="3350610"/>
              <a:ext cx="876300" cy="18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175" tIns="36075" rIns="72175" bIns="360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32">
                  <a:solidFill>
                    <a:srgbClr val="1B3139"/>
                  </a:solidFill>
                  <a:latin typeface="DM Sans"/>
                  <a:ea typeface="DM Sans"/>
                  <a:cs typeface="DM Sans"/>
                  <a:sym typeface="DM Sans"/>
                </a:rPr>
                <a:t>Data Enrichment</a:t>
              </a:r>
              <a:endParaRPr sz="632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  <p:pic>
          <p:nvPicPr>
            <p:cNvPr id="1972" name="Google Shape;1972;g255b6f81ca7_0_158"/>
            <p:cNvPicPr preferRelativeResize="0"/>
            <p:nvPr/>
          </p:nvPicPr>
          <p:blipFill rotWithShape="1">
            <a:blip r:embed="rId32">
              <a:alphaModFix/>
            </a:blip>
            <a:srcRect/>
            <a:stretch/>
          </p:blipFill>
          <p:spPr>
            <a:xfrm>
              <a:off x="6353017" y="2927359"/>
              <a:ext cx="445750" cy="39319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73" name="Google Shape;1973;g255b6f81ca7_0_158"/>
            <p:cNvSpPr/>
            <p:nvPr/>
          </p:nvSpPr>
          <p:spPr>
            <a:xfrm>
              <a:off x="7082477" y="3363629"/>
              <a:ext cx="857100" cy="154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175" tIns="36075" rIns="72175" bIns="360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32">
                  <a:solidFill>
                    <a:srgbClr val="1B3139"/>
                  </a:solidFill>
                  <a:latin typeface="DM Sans"/>
                  <a:ea typeface="DM Sans"/>
                  <a:cs typeface="DM Sans"/>
                  <a:sym typeface="DM Sans"/>
                </a:rPr>
                <a:t>Business Aggregates</a:t>
              </a:r>
              <a:endParaRPr sz="632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  <p:pic>
          <p:nvPicPr>
            <p:cNvPr id="1974" name="Google Shape;1974;g255b6f81ca7_0_158"/>
            <p:cNvPicPr preferRelativeResize="0"/>
            <p:nvPr/>
          </p:nvPicPr>
          <p:blipFill rotWithShape="1">
            <a:blip r:embed="rId33">
              <a:alphaModFix/>
            </a:blip>
            <a:srcRect/>
            <a:stretch/>
          </p:blipFill>
          <p:spPr>
            <a:xfrm>
              <a:off x="7293775" y="2950580"/>
              <a:ext cx="434504" cy="39221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975" name="Google Shape;1975;g255b6f81ca7_0_158"/>
          <p:cNvPicPr preferRelativeResize="0"/>
          <p:nvPr/>
        </p:nvPicPr>
        <p:blipFill rotWithShape="1">
          <a:blip r:embed="rId34">
            <a:alphaModFix/>
          </a:blip>
          <a:srcRect/>
          <a:stretch/>
        </p:blipFill>
        <p:spPr>
          <a:xfrm>
            <a:off x="5111398" y="3738996"/>
            <a:ext cx="462476" cy="438904"/>
          </a:xfrm>
          <a:prstGeom prst="rect">
            <a:avLst/>
          </a:prstGeom>
          <a:noFill/>
          <a:ln>
            <a:noFill/>
          </a:ln>
        </p:spPr>
      </p:pic>
      <p:sp>
        <p:nvSpPr>
          <p:cNvPr id="1976" name="Google Shape;1976;g255b6f81ca7_0_158"/>
          <p:cNvSpPr txBox="1"/>
          <p:nvPr/>
        </p:nvSpPr>
        <p:spPr>
          <a:xfrm>
            <a:off x="6695826" y="2513875"/>
            <a:ext cx="2074500" cy="397800"/>
          </a:xfrm>
          <a:prstGeom prst="rect">
            <a:avLst/>
          </a:prstGeom>
          <a:solidFill>
            <a:srgbClr val="EEEDE9"/>
          </a:solidFill>
          <a:ln w="9525" cap="flat" cmpd="sng">
            <a:solidFill>
              <a:srgbClr val="1B313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2175" tIns="36075" rIns="72175" bIns="360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11">
                <a:solidFill>
                  <a:srgbClr val="1B3139"/>
                </a:solidFill>
                <a:latin typeface="DM Sans"/>
                <a:ea typeface="DM Sans"/>
                <a:cs typeface="DM Sans"/>
                <a:sym typeface="DM Sans"/>
              </a:rPr>
              <a:t>Real-Time Analytics with </a:t>
            </a:r>
            <a:endParaRPr sz="142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rgbClr val="1B3139"/>
                </a:solidFill>
                <a:latin typeface="DM Sans"/>
                <a:ea typeface="DM Sans"/>
                <a:cs typeface="DM Sans"/>
                <a:sym typeface="DM Sans"/>
              </a:rPr>
              <a:t>Databricks SQL</a:t>
            </a:r>
            <a:endParaRPr sz="1400" b="1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977" name="Google Shape;1977;g255b6f81ca7_0_158"/>
          <p:cNvSpPr txBox="1"/>
          <p:nvPr/>
        </p:nvSpPr>
        <p:spPr>
          <a:xfrm>
            <a:off x="5112378" y="4652507"/>
            <a:ext cx="2171400" cy="328200"/>
          </a:xfrm>
          <a:prstGeom prst="rect">
            <a:avLst/>
          </a:prstGeom>
          <a:solidFill>
            <a:srgbClr val="EEEDE9"/>
          </a:solidFill>
          <a:ln w="9525" cap="flat" cmpd="sng">
            <a:solidFill>
              <a:srgbClr val="1B313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2175" tIns="36075" rIns="72175" bIns="360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11">
                <a:solidFill>
                  <a:srgbClr val="1B3139"/>
                </a:solidFill>
                <a:latin typeface="DM Sans"/>
                <a:ea typeface="DM Sans"/>
                <a:cs typeface="DM Sans"/>
                <a:sym typeface="DM Sans"/>
              </a:rPr>
              <a:t>Real-Time Applications with </a:t>
            </a:r>
            <a:endParaRPr sz="142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47" b="1">
                <a:solidFill>
                  <a:srgbClr val="1B3139"/>
                </a:solidFill>
                <a:latin typeface="DM Sans"/>
                <a:ea typeface="DM Sans"/>
                <a:cs typeface="DM Sans"/>
                <a:sym typeface="DM Sans"/>
              </a:rPr>
              <a:t>Spark Structured Streaming </a:t>
            </a:r>
            <a:endParaRPr sz="947" b="1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1978" name="Google Shape;1978;g255b6f81ca7_0_158"/>
          <p:cNvCxnSpPr/>
          <p:nvPr/>
        </p:nvCxnSpPr>
        <p:spPr>
          <a:xfrm>
            <a:off x="4102311" y="5155610"/>
            <a:ext cx="1403100" cy="1200"/>
          </a:xfrm>
          <a:prstGeom prst="straightConnector1">
            <a:avLst/>
          </a:prstGeom>
          <a:noFill/>
          <a:ln w="9525" cap="flat" cmpd="sng">
            <a:solidFill>
              <a:srgbClr val="1B3139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979" name="Google Shape;1979;g255b6f81ca7_0_158" descr="Icon&#10;&#10;Description automatically generated"/>
          <p:cNvPicPr preferRelativeResize="0"/>
          <p:nvPr/>
        </p:nvPicPr>
        <p:blipFill rotWithShape="1">
          <a:blip r:embed="rId35">
            <a:alphaModFix/>
          </a:blip>
          <a:srcRect/>
          <a:stretch/>
        </p:blipFill>
        <p:spPr>
          <a:xfrm>
            <a:off x="8274813" y="4910723"/>
            <a:ext cx="416693" cy="440888"/>
          </a:xfrm>
          <a:prstGeom prst="rect">
            <a:avLst/>
          </a:prstGeom>
          <a:noFill/>
          <a:ln>
            <a:noFill/>
          </a:ln>
        </p:spPr>
      </p:pic>
      <p:sp>
        <p:nvSpPr>
          <p:cNvPr id="1980" name="Google Shape;1980;g255b6f81ca7_0_158"/>
          <p:cNvSpPr txBox="1"/>
          <p:nvPr/>
        </p:nvSpPr>
        <p:spPr>
          <a:xfrm>
            <a:off x="8145512" y="5264417"/>
            <a:ext cx="708000" cy="29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175" tIns="36075" rIns="72175" bIns="360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11">
                <a:solidFill>
                  <a:srgbClr val="1B3139"/>
                </a:solidFill>
                <a:latin typeface="DM Sans"/>
                <a:ea typeface="DM Sans"/>
                <a:cs typeface="DM Sans"/>
                <a:sym typeface="DM Sans"/>
              </a:rPr>
              <a:t>Streaming Connectors</a:t>
            </a:r>
            <a:endParaRPr sz="71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981" name="Google Shape;1981;g255b6f81ca7_0_158"/>
          <p:cNvCxnSpPr/>
          <p:nvPr/>
        </p:nvCxnSpPr>
        <p:spPr>
          <a:xfrm>
            <a:off x="6884657" y="5155616"/>
            <a:ext cx="1357800" cy="0"/>
          </a:xfrm>
          <a:prstGeom prst="straightConnector1">
            <a:avLst/>
          </a:prstGeom>
          <a:noFill/>
          <a:ln w="9525" cap="flat" cmpd="sng">
            <a:solidFill>
              <a:srgbClr val="1B313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982" name="Google Shape;1982;g255b6f81ca7_0_158"/>
          <p:cNvCxnSpPr>
            <a:stCxn id="1883" idx="3"/>
            <a:endCxn id="1887" idx="0"/>
          </p:cNvCxnSpPr>
          <p:nvPr/>
        </p:nvCxnSpPr>
        <p:spPr>
          <a:xfrm>
            <a:off x="4121465" y="5155631"/>
            <a:ext cx="713700" cy="294000"/>
          </a:xfrm>
          <a:prstGeom prst="curvedConnector2">
            <a:avLst/>
          </a:prstGeom>
          <a:noFill/>
          <a:ln w="9525" cap="flat" cmpd="sng">
            <a:solidFill>
              <a:srgbClr val="192F37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983" name="Google Shape;1983;g255b6f81ca7_0_158"/>
          <p:cNvGrpSpPr/>
          <p:nvPr/>
        </p:nvGrpSpPr>
        <p:grpSpPr>
          <a:xfrm>
            <a:off x="5531860" y="1733953"/>
            <a:ext cx="1411356" cy="408321"/>
            <a:chOff x="4928735" y="1264760"/>
            <a:chExt cx="1668269" cy="466652"/>
          </a:xfrm>
        </p:grpSpPr>
        <p:pic>
          <p:nvPicPr>
            <p:cNvPr id="1984" name="Google Shape;1984;g255b6f81ca7_0_158"/>
            <p:cNvPicPr preferRelativeResize="0"/>
            <p:nvPr/>
          </p:nvPicPr>
          <p:blipFill rotWithShape="1">
            <a:blip r:embed="rId36">
              <a:alphaModFix/>
            </a:blip>
            <a:srcRect/>
            <a:stretch/>
          </p:blipFill>
          <p:spPr>
            <a:xfrm>
              <a:off x="4928735" y="1264760"/>
              <a:ext cx="1550663" cy="25031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85" name="Google Shape;1985;g255b6f81ca7_0_158"/>
            <p:cNvSpPr txBox="1"/>
            <p:nvPr/>
          </p:nvSpPr>
          <p:spPr>
            <a:xfrm>
              <a:off x="5033104" y="1495612"/>
              <a:ext cx="1563900" cy="23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175" tIns="36075" rIns="72175" bIns="36075" anchor="ctr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68" b="1">
                  <a:solidFill>
                    <a:srgbClr val="1B3139"/>
                  </a:solidFill>
                  <a:latin typeface="DM Sans"/>
                  <a:ea typeface="DM Sans"/>
                  <a:cs typeface="DM Sans"/>
                  <a:sym typeface="DM Sans"/>
                </a:rPr>
                <a:t>Lakehouse Platform</a:t>
              </a:r>
              <a:endParaRPr sz="868" b="1">
                <a:solidFill>
                  <a:srgbClr val="1B3139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cxnSp>
        <p:nvCxnSpPr>
          <p:cNvPr id="1986" name="Google Shape;1986;g255b6f81ca7_0_158"/>
          <p:cNvCxnSpPr/>
          <p:nvPr/>
        </p:nvCxnSpPr>
        <p:spPr>
          <a:xfrm flipH="1">
            <a:off x="7426982" y="5154276"/>
            <a:ext cx="797700" cy="294000"/>
          </a:xfrm>
          <a:prstGeom prst="curvedConnector2">
            <a:avLst/>
          </a:prstGeom>
          <a:noFill/>
          <a:ln w="9525" cap="flat" cmpd="sng">
            <a:solidFill>
              <a:srgbClr val="192F37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87" name="Google Shape;1987;g255b6f81ca7_0_158"/>
          <p:cNvSpPr/>
          <p:nvPr/>
        </p:nvSpPr>
        <p:spPr>
          <a:xfrm>
            <a:off x="3486247" y="2220770"/>
            <a:ext cx="5549700" cy="225000"/>
          </a:xfrm>
          <a:prstGeom prst="rect">
            <a:avLst/>
          </a:prstGeom>
          <a:noFill/>
          <a:ln w="12700" cap="flat" cmpd="sng">
            <a:solidFill>
              <a:srgbClr val="1B313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2175" tIns="36075" rIns="72175" bIns="360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68" b="1">
                <a:solidFill>
                  <a:srgbClr val="1B3139"/>
                </a:solidFill>
                <a:latin typeface="DM Sans"/>
                <a:ea typeface="DM Sans"/>
                <a:cs typeface="DM Sans"/>
                <a:sym typeface="DM Sans"/>
              </a:rPr>
              <a:t>Databricks Workflows </a:t>
            </a:r>
            <a:r>
              <a:rPr lang="en" sz="711" i="1">
                <a:solidFill>
                  <a:srgbClr val="1B3139"/>
                </a:solidFill>
                <a:latin typeface="DM Sans"/>
                <a:ea typeface="DM Sans"/>
                <a:cs typeface="DM Sans"/>
                <a:sym typeface="DM Sans"/>
              </a:rPr>
              <a:t>for End to End Orchestration</a:t>
            </a:r>
            <a:endParaRPr sz="868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88" name="Google Shape;1988;g255b6f81ca7_0_158"/>
          <p:cNvGrpSpPr/>
          <p:nvPr/>
        </p:nvGrpSpPr>
        <p:grpSpPr>
          <a:xfrm>
            <a:off x="6305242" y="5788189"/>
            <a:ext cx="1357754" cy="440304"/>
            <a:chOff x="7263498" y="7340267"/>
            <a:chExt cx="1720200" cy="557700"/>
          </a:xfrm>
        </p:grpSpPr>
        <p:sp>
          <p:nvSpPr>
            <p:cNvPr id="1989" name="Google Shape;1989;g255b6f81ca7_0_158"/>
            <p:cNvSpPr/>
            <p:nvPr/>
          </p:nvSpPr>
          <p:spPr>
            <a:xfrm>
              <a:off x="7263498" y="7340267"/>
              <a:ext cx="1720200" cy="557700"/>
            </a:xfrm>
            <a:prstGeom prst="rect">
              <a:avLst/>
            </a:prstGeom>
            <a:solidFill>
              <a:srgbClr val="F9F7F4"/>
            </a:solidFill>
            <a:ln w="19050" cap="flat" cmpd="sng">
              <a:solidFill>
                <a:srgbClr val="1B313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72175" tIns="36075" rIns="72175" bIns="360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2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990" name="Google Shape;1990;g255b6f81ca7_0_158"/>
            <p:cNvPicPr preferRelativeResize="0"/>
            <p:nvPr/>
          </p:nvPicPr>
          <p:blipFill rotWithShape="1">
            <a:blip r:embed="rId37">
              <a:alphaModFix/>
            </a:blip>
            <a:srcRect/>
            <a:stretch/>
          </p:blipFill>
          <p:spPr>
            <a:xfrm>
              <a:off x="7498525" y="7340270"/>
              <a:ext cx="1250150" cy="53255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991" name="Google Shape;1991;g255b6f81ca7_0_158" descr="A picture containing screenshot, graphics, colorfulness, lin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11267" r="11560"/>
          <a:stretch/>
        </p:blipFill>
        <p:spPr>
          <a:xfrm>
            <a:off x="5777409" y="3300776"/>
            <a:ext cx="679868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2" name="Google Shape;1992;g255b6f81ca7_0_158" descr="A picture containing screenshot, graphics, colorfulness, lin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11267" r="11560"/>
          <a:stretch/>
        </p:blipFill>
        <p:spPr>
          <a:xfrm>
            <a:off x="2052911" y="2310632"/>
            <a:ext cx="226479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3" name="Google Shape;1993;g255b6f81ca7_0_158" descr="A picture containing screenshot, graphics, colorfulness, lin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11267" r="11560"/>
          <a:stretch/>
        </p:blipFill>
        <p:spPr>
          <a:xfrm>
            <a:off x="2037232" y="4570945"/>
            <a:ext cx="226479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4" name="Google Shape;1994;g255b6f81ca7_0_158" descr="A picture containing screenshot, graphics, colorfulness, lin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11267" r="11560"/>
          <a:stretch/>
        </p:blipFill>
        <p:spPr>
          <a:xfrm>
            <a:off x="3175809" y="2749677"/>
            <a:ext cx="326097" cy="17686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5" name="Google Shape;1995;g255b6f81ca7_0_158" descr="A picture containing screenshot, graphics, colorfulness, lin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11267" r="11560"/>
          <a:stretch/>
        </p:blipFill>
        <p:spPr>
          <a:xfrm>
            <a:off x="3167527" y="4891510"/>
            <a:ext cx="331739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6" name="Google Shape;1996;g255b6f81ca7_0_158"/>
          <p:cNvPicPr preferRelativeResize="0"/>
          <p:nvPr/>
        </p:nvPicPr>
        <p:blipFill>
          <a:blip r:embed="rId38">
            <a:alphaModFix amt="70000"/>
          </a:blip>
          <a:stretch>
            <a:fillRect/>
          </a:stretch>
        </p:blipFill>
        <p:spPr>
          <a:xfrm>
            <a:off x="3293892" y="1622671"/>
            <a:ext cx="5975350" cy="838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7" name="Google Shape;1997;g255b6f81ca7_0_158"/>
          <p:cNvPicPr preferRelativeResize="0"/>
          <p:nvPr/>
        </p:nvPicPr>
        <p:blipFill>
          <a:blip r:embed="rId38">
            <a:alphaModFix amt="70000"/>
          </a:blip>
          <a:stretch>
            <a:fillRect/>
          </a:stretch>
        </p:blipFill>
        <p:spPr>
          <a:xfrm>
            <a:off x="3224925" y="2419324"/>
            <a:ext cx="5975350" cy="22105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98" name="Google Shape;1998;g255b6f81ca7_0_158"/>
          <p:cNvGrpSpPr/>
          <p:nvPr/>
        </p:nvGrpSpPr>
        <p:grpSpPr>
          <a:xfrm>
            <a:off x="10097452" y="2770616"/>
            <a:ext cx="725100" cy="567250"/>
            <a:chOff x="10097452" y="2770616"/>
            <a:chExt cx="725100" cy="567250"/>
          </a:xfrm>
        </p:grpSpPr>
        <p:pic>
          <p:nvPicPr>
            <p:cNvPr id="1999" name="Google Shape;1999;g255b6f81ca7_0_158"/>
            <p:cNvPicPr preferRelativeResize="0"/>
            <p:nvPr/>
          </p:nvPicPr>
          <p:blipFill>
            <a:blip r:embed="rId39">
              <a:alphaModFix/>
            </a:blip>
            <a:stretch>
              <a:fillRect/>
            </a:stretch>
          </p:blipFill>
          <p:spPr>
            <a:xfrm>
              <a:off x="10249350" y="2770616"/>
              <a:ext cx="420000" cy="40159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00" name="Google Shape;2000;g255b6f81ca7_0_158"/>
            <p:cNvSpPr/>
            <p:nvPr/>
          </p:nvSpPr>
          <p:spPr>
            <a:xfrm>
              <a:off x="10097452" y="3202266"/>
              <a:ext cx="725100" cy="13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175" tIns="36075" rIns="72175" bIns="360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32">
                  <a:solidFill>
                    <a:srgbClr val="1B3139"/>
                  </a:solidFill>
                  <a:latin typeface="DM Sans"/>
                  <a:ea typeface="DM Sans"/>
                  <a:cs typeface="DM Sans"/>
                  <a:sym typeface="DM Sans"/>
                </a:rPr>
                <a:t>Power BI</a:t>
              </a:r>
              <a:endParaRPr sz="1032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grpSp>
        <p:nvGrpSpPr>
          <p:cNvPr id="2001" name="Google Shape;2001;g255b6f81ca7_0_158"/>
          <p:cNvGrpSpPr/>
          <p:nvPr/>
        </p:nvGrpSpPr>
        <p:grpSpPr>
          <a:xfrm>
            <a:off x="10097452" y="3989816"/>
            <a:ext cx="725100" cy="567250"/>
            <a:chOff x="10097452" y="2770616"/>
            <a:chExt cx="725100" cy="567250"/>
          </a:xfrm>
        </p:grpSpPr>
        <p:pic>
          <p:nvPicPr>
            <p:cNvPr id="2002" name="Google Shape;2002;g255b6f81ca7_0_158"/>
            <p:cNvPicPr preferRelativeResize="0"/>
            <p:nvPr/>
          </p:nvPicPr>
          <p:blipFill>
            <a:blip r:embed="rId39">
              <a:alphaModFix/>
            </a:blip>
            <a:stretch>
              <a:fillRect/>
            </a:stretch>
          </p:blipFill>
          <p:spPr>
            <a:xfrm>
              <a:off x="10249350" y="2770616"/>
              <a:ext cx="420000" cy="40159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03" name="Google Shape;2003;g255b6f81ca7_0_158"/>
            <p:cNvSpPr/>
            <p:nvPr/>
          </p:nvSpPr>
          <p:spPr>
            <a:xfrm>
              <a:off x="10097452" y="3202266"/>
              <a:ext cx="725100" cy="13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175" tIns="36075" rIns="72175" bIns="360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32">
                  <a:solidFill>
                    <a:srgbClr val="1B3139"/>
                  </a:solidFill>
                  <a:latin typeface="DM Sans"/>
                  <a:ea typeface="DM Sans"/>
                  <a:cs typeface="DM Sans"/>
                  <a:sym typeface="DM Sans"/>
                </a:rPr>
                <a:t>Power BI</a:t>
              </a:r>
              <a:endParaRPr sz="1032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grpSp>
        <p:nvGrpSpPr>
          <p:cNvPr id="2004" name="Google Shape;2004;g255b6f81ca7_0_158"/>
          <p:cNvGrpSpPr/>
          <p:nvPr/>
        </p:nvGrpSpPr>
        <p:grpSpPr>
          <a:xfrm>
            <a:off x="10097452" y="5209016"/>
            <a:ext cx="725100" cy="567250"/>
            <a:chOff x="10097452" y="2770616"/>
            <a:chExt cx="725100" cy="567250"/>
          </a:xfrm>
        </p:grpSpPr>
        <p:pic>
          <p:nvPicPr>
            <p:cNvPr id="2005" name="Google Shape;2005;g255b6f81ca7_0_158"/>
            <p:cNvPicPr preferRelativeResize="0"/>
            <p:nvPr/>
          </p:nvPicPr>
          <p:blipFill>
            <a:blip r:embed="rId39">
              <a:alphaModFix/>
            </a:blip>
            <a:stretch>
              <a:fillRect/>
            </a:stretch>
          </p:blipFill>
          <p:spPr>
            <a:xfrm>
              <a:off x="10249350" y="2770616"/>
              <a:ext cx="420000" cy="40159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06" name="Google Shape;2006;g255b6f81ca7_0_158"/>
            <p:cNvSpPr/>
            <p:nvPr/>
          </p:nvSpPr>
          <p:spPr>
            <a:xfrm>
              <a:off x="10097452" y="3202266"/>
              <a:ext cx="725100" cy="13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175" tIns="36075" rIns="72175" bIns="360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32">
                  <a:solidFill>
                    <a:srgbClr val="1B3139"/>
                  </a:solidFill>
                  <a:latin typeface="DM Sans"/>
                  <a:ea typeface="DM Sans"/>
                  <a:cs typeface="DM Sans"/>
                  <a:sym typeface="DM Sans"/>
                </a:rPr>
                <a:t>Power BI</a:t>
              </a:r>
              <a:endParaRPr sz="1032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pic>
        <p:nvPicPr>
          <p:cNvPr id="2007" name="Google Shape;2007;g255b6f81ca7_0_158"/>
          <p:cNvPicPr preferRelativeResize="0"/>
          <p:nvPr/>
        </p:nvPicPr>
        <p:blipFill>
          <a:blip r:embed="rId38">
            <a:alphaModFix amt="70000"/>
          </a:blip>
          <a:stretch>
            <a:fillRect/>
          </a:stretch>
        </p:blipFill>
        <p:spPr>
          <a:xfrm>
            <a:off x="9168675" y="2181571"/>
            <a:ext cx="2252100" cy="1317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8" name="Google Shape;2008;g255b6f81ca7_0_158"/>
          <p:cNvPicPr preferRelativeResize="0"/>
          <p:nvPr/>
        </p:nvPicPr>
        <p:blipFill>
          <a:blip r:embed="rId38">
            <a:alphaModFix amt="70000"/>
          </a:blip>
          <a:stretch>
            <a:fillRect/>
          </a:stretch>
        </p:blipFill>
        <p:spPr>
          <a:xfrm>
            <a:off x="9168675" y="3417721"/>
            <a:ext cx="2252100" cy="1317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9" name="Google Shape;2009;g255b6f81ca7_0_158"/>
          <p:cNvPicPr preferRelativeResize="0"/>
          <p:nvPr/>
        </p:nvPicPr>
        <p:blipFill>
          <a:blip r:embed="rId38">
            <a:alphaModFix amt="70000"/>
          </a:blip>
          <a:stretch>
            <a:fillRect/>
          </a:stretch>
        </p:blipFill>
        <p:spPr>
          <a:xfrm>
            <a:off x="3249863" y="5776350"/>
            <a:ext cx="5975350" cy="512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10" name="Google Shape;2010;g255b6f81ca7_0_158"/>
          <p:cNvSpPr/>
          <p:nvPr/>
        </p:nvSpPr>
        <p:spPr>
          <a:xfrm>
            <a:off x="8629350" y="3637413"/>
            <a:ext cx="3358200" cy="1024200"/>
          </a:xfrm>
          <a:prstGeom prst="wedgeRoundRectCallout">
            <a:avLst>
              <a:gd name="adj1" fmla="val -20833"/>
              <a:gd name="adj2" fmla="val 62500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 b="1">
                <a:solidFill>
                  <a:srgbClr val="1B3139"/>
                </a:solidFill>
                <a:latin typeface="DM Sans"/>
                <a:ea typeface="DM Sans"/>
                <a:cs typeface="DM Sans"/>
                <a:sym typeface="DM Sans"/>
              </a:rPr>
              <a:t>Push API</a:t>
            </a:r>
            <a:endParaRPr b="1">
              <a:solidFill>
                <a:srgbClr val="1B3139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1B3139"/>
              </a:buClr>
              <a:buSzPts val="1400"/>
              <a:buFont typeface="DM Sans"/>
              <a:buChar char="●"/>
            </a:pPr>
            <a:r>
              <a:rPr lang="en" b="1">
                <a:solidFill>
                  <a:srgbClr val="1B3139"/>
                </a:solidFill>
                <a:latin typeface="DM Sans"/>
                <a:ea typeface="DM Sans"/>
                <a:cs typeface="DM Sans"/>
                <a:sym typeface="DM Sans"/>
              </a:rPr>
              <a:t>Limited history</a:t>
            </a:r>
            <a:endParaRPr b="1">
              <a:solidFill>
                <a:srgbClr val="1B3139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1B3139"/>
              </a:buClr>
              <a:buSzPts val="1400"/>
              <a:buFont typeface="DM Sans"/>
              <a:buChar char="●"/>
            </a:pPr>
            <a:r>
              <a:rPr lang="en" b="1">
                <a:solidFill>
                  <a:srgbClr val="1B3139"/>
                </a:solidFill>
                <a:latin typeface="DM Sans"/>
                <a:ea typeface="DM Sans"/>
                <a:cs typeface="DM Sans"/>
                <a:sym typeface="DM Sans"/>
              </a:rPr>
              <a:t>Power BI Service Only</a:t>
            </a:r>
            <a:endParaRPr b="1">
              <a:solidFill>
                <a:srgbClr val="1B3139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1B3139"/>
              </a:buClr>
              <a:buSzPts val="1400"/>
              <a:buFont typeface="DM Sans"/>
              <a:buChar char="●"/>
            </a:pPr>
            <a:r>
              <a:rPr lang="en" b="1">
                <a:solidFill>
                  <a:srgbClr val="1B3139"/>
                </a:solidFill>
                <a:latin typeface="DM Sans"/>
                <a:ea typeface="DM Sans"/>
                <a:cs typeface="DM Sans"/>
                <a:sym typeface="DM Sans"/>
              </a:rPr>
              <a:t>No transformation</a:t>
            </a:r>
            <a:endParaRPr b="1">
              <a:solidFill>
                <a:srgbClr val="1B313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5" name="Google Shape;2015;g252dc651d21_1_14"/>
          <p:cNvSpPr txBox="1">
            <a:spLocks noGrp="1"/>
          </p:cNvSpPr>
          <p:nvPr>
            <p:ph type="title"/>
          </p:nvPr>
        </p:nvSpPr>
        <p:spPr>
          <a:xfrm>
            <a:off x="749043" y="535633"/>
            <a:ext cx="8875500" cy="5712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" sz="2500"/>
              <a:t>Spark Structured Streaming </a:t>
            </a:r>
            <a:endParaRPr sz="2500"/>
          </a:p>
          <a:p>
            <a:pPr marL="0" lvl="0" indent="0" algn="l" rtl="0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n" sz="2500"/>
              <a:t>Power BI Streaming Dataset</a:t>
            </a:r>
            <a:endParaRPr sz="2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0"/>
          </a:p>
        </p:txBody>
      </p:sp>
      <p:sp>
        <p:nvSpPr>
          <p:cNvPr id="2016" name="Google Shape;2016;g252dc651d21_1_14"/>
          <p:cNvSpPr txBox="1">
            <a:spLocks noGrp="1"/>
          </p:cNvSpPr>
          <p:nvPr>
            <p:ph type="sldNum" idx="12"/>
          </p:nvPr>
        </p:nvSpPr>
        <p:spPr>
          <a:xfrm>
            <a:off x="10863522" y="6351634"/>
            <a:ext cx="666300" cy="52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pic>
        <p:nvPicPr>
          <p:cNvPr id="2017" name="Google Shape;2017;g252dc651d21_1_14"/>
          <p:cNvPicPr preferRelativeResize="0"/>
          <p:nvPr/>
        </p:nvPicPr>
        <p:blipFill rotWithShape="1">
          <a:blip r:embed="rId3">
            <a:alphaModFix/>
          </a:blip>
          <a:srcRect b="21801"/>
          <a:stretch/>
        </p:blipFill>
        <p:spPr>
          <a:xfrm>
            <a:off x="6024575" y="291600"/>
            <a:ext cx="5987749" cy="6200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9" name="Google Shape;2029;g24309fd7c70_2_2" descr="A picture containing screenshot, graphics, colorfulness, lin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11267" r="11560"/>
          <a:stretch/>
        </p:blipFill>
        <p:spPr>
          <a:xfrm>
            <a:off x="8959684" y="3814196"/>
            <a:ext cx="498682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0" name="Google Shape;2030;g24309fd7c70_2_2" descr="A picture containing screenshot, graphics, colorfulness, lin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11267" r="11560"/>
          <a:stretch/>
        </p:blipFill>
        <p:spPr>
          <a:xfrm>
            <a:off x="8959683" y="4891510"/>
            <a:ext cx="521493" cy="8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1" name="Google Shape;2031;g24309fd7c70_2_2" descr="A picture containing screenshot, graphics, colorfulness, lin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11267" r="11560"/>
          <a:stretch/>
        </p:blipFill>
        <p:spPr>
          <a:xfrm>
            <a:off x="8961018" y="2819749"/>
            <a:ext cx="518662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32" name="Google Shape;2032;g24309fd7c70_2_2"/>
          <p:cNvSpPr/>
          <p:nvPr/>
        </p:nvSpPr>
        <p:spPr>
          <a:xfrm>
            <a:off x="3360063" y="1688447"/>
            <a:ext cx="5808600" cy="4285800"/>
          </a:xfrm>
          <a:prstGeom prst="rect">
            <a:avLst/>
          </a:prstGeom>
          <a:noFill/>
          <a:ln w="19050" cap="flat" cmpd="sng">
            <a:solidFill>
              <a:srgbClr val="1B313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2175" tIns="36075" rIns="72175" bIns="360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21">
              <a:solidFill>
                <a:srgbClr val="F9F7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3" name="Google Shape;2033;g24309fd7c70_2_2"/>
          <p:cNvSpPr txBox="1">
            <a:spLocks noGrp="1"/>
          </p:cNvSpPr>
          <p:nvPr>
            <p:ph type="title"/>
          </p:nvPr>
        </p:nvSpPr>
        <p:spPr>
          <a:xfrm>
            <a:off x="1242660" y="535597"/>
            <a:ext cx="10147800" cy="5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DM Sans Medium"/>
              <a:buNone/>
            </a:pPr>
            <a:r>
              <a:rPr lang="en"/>
              <a:t>Databricks + Power BI streaming architecture</a:t>
            </a:r>
            <a:endParaRPr/>
          </a:p>
        </p:txBody>
      </p:sp>
      <p:sp>
        <p:nvSpPr>
          <p:cNvPr id="2034" name="Google Shape;2034;g24309fd7c70_2_2"/>
          <p:cNvSpPr/>
          <p:nvPr/>
        </p:nvSpPr>
        <p:spPr>
          <a:xfrm>
            <a:off x="3514682" y="2757145"/>
            <a:ext cx="2252100" cy="1849200"/>
          </a:xfrm>
          <a:prstGeom prst="rect">
            <a:avLst/>
          </a:prstGeom>
          <a:noFill/>
          <a:ln w="9525" cap="flat" cmpd="sng">
            <a:solidFill>
              <a:srgbClr val="1B313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2175" tIns="36075" rIns="72175" bIns="360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21">
              <a:solidFill>
                <a:srgbClr val="F9F7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35" name="Google Shape;2035;g24309fd7c70_2_2"/>
          <p:cNvGrpSpPr/>
          <p:nvPr/>
        </p:nvGrpSpPr>
        <p:grpSpPr>
          <a:xfrm>
            <a:off x="9460139" y="2277320"/>
            <a:ext cx="1918776" cy="1139070"/>
            <a:chOff x="541324" y="2165544"/>
            <a:chExt cx="4263000" cy="1750800"/>
          </a:xfrm>
        </p:grpSpPr>
        <p:sp>
          <p:nvSpPr>
            <p:cNvPr id="2036" name="Google Shape;2036;g24309fd7c70_2_2"/>
            <p:cNvSpPr/>
            <p:nvPr/>
          </p:nvSpPr>
          <p:spPr>
            <a:xfrm>
              <a:off x="541324" y="2165544"/>
              <a:ext cx="4263000" cy="175080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rgbClr val="D9D7C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72175" tIns="36075" rIns="72175" bIns="360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29">
                <a:solidFill>
                  <a:srgbClr val="1B3139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2037" name="Google Shape;2037;g24309fd7c70_2_2"/>
            <p:cNvSpPr/>
            <p:nvPr/>
          </p:nvSpPr>
          <p:spPr>
            <a:xfrm>
              <a:off x="541324" y="2188297"/>
              <a:ext cx="4238700" cy="486900"/>
            </a:xfrm>
            <a:prstGeom prst="rect">
              <a:avLst/>
            </a:prstGeom>
            <a:solidFill>
              <a:srgbClr val="D9D7CE"/>
            </a:solidFill>
            <a:ln w="25400" cap="flat" cmpd="sng">
              <a:solidFill>
                <a:srgbClr val="D9D7C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72175" tIns="36075" rIns="72175" bIns="360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29">
                  <a:solidFill>
                    <a:srgbClr val="1B3139"/>
                  </a:solidFill>
                  <a:latin typeface="DM Sans"/>
                  <a:ea typeface="DM Sans"/>
                  <a:cs typeface="DM Sans"/>
                  <a:sym typeface="DM Sans"/>
                </a:rPr>
                <a:t>Direct Query + Auto Refresh</a:t>
              </a:r>
              <a:endParaRPr sz="829">
                <a:solidFill>
                  <a:srgbClr val="1B3139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grpSp>
        <p:nvGrpSpPr>
          <p:cNvPr id="2038" name="Google Shape;2038;g24309fd7c70_2_2"/>
          <p:cNvGrpSpPr/>
          <p:nvPr/>
        </p:nvGrpSpPr>
        <p:grpSpPr>
          <a:xfrm>
            <a:off x="9469162" y="3605768"/>
            <a:ext cx="1935925" cy="1024096"/>
            <a:chOff x="541324" y="2188297"/>
            <a:chExt cx="4301100" cy="1574080"/>
          </a:xfrm>
        </p:grpSpPr>
        <p:sp>
          <p:nvSpPr>
            <p:cNvPr id="2039" name="Google Shape;2039;g24309fd7c70_2_2"/>
            <p:cNvSpPr/>
            <p:nvPr/>
          </p:nvSpPr>
          <p:spPr>
            <a:xfrm>
              <a:off x="541324" y="2478377"/>
              <a:ext cx="4301100" cy="128400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rgbClr val="D9D7C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72175" tIns="36075" rIns="72175" bIns="360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29">
                <a:solidFill>
                  <a:srgbClr val="1B3139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2040" name="Google Shape;2040;g24309fd7c70_2_2"/>
            <p:cNvSpPr/>
            <p:nvPr/>
          </p:nvSpPr>
          <p:spPr>
            <a:xfrm>
              <a:off x="541324" y="2188297"/>
              <a:ext cx="4301100" cy="486900"/>
            </a:xfrm>
            <a:prstGeom prst="rect">
              <a:avLst/>
            </a:prstGeom>
            <a:solidFill>
              <a:srgbClr val="D9D7CE"/>
            </a:solidFill>
            <a:ln w="25400" cap="flat" cmpd="sng">
              <a:solidFill>
                <a:srgbClr val="D9D7C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72175" tIns="36075" rIns="72175" bIns="360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29">
                  <a:solidFill>
                    <a:srgbClr val="1B3139"/>
                  </a:solidFill>
                  <a:latin typeface="DM Sans"/>
                  <a:ea typeface="DM Sans"/>
                  <a:cs typeface="DM Sans"/>
                  <a:sym typeface="DM Sans"/>
                </a:rPr>
                <a:t>Composite Datasets</a:t>
              </a:r>
              <a:endParaRPr sz="829">
                <a:solidFill>
                  <a:srgbClr val="1B3139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pic>
        <p:nvPicPr>
          <p:cNvPr id="2041" name="Google Shape;2041;g24309fd7c70_2_2" descr="Icon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704773" y="4935187"/>
            <a:ext cx="416693" cy="440888"/>
          </a:xfrm>
          <a:prstGeom prst="rect">
            <a:avLst/>
          </a:prstGeom>
          <a:noFill/>
          <a:ln>
            <a:noFill/>
          </a:ln>
        </p:spPr>
      </p:pic>
      <p:sp>
        <p:nvSpPr>
          <p:cNvPr id="2042" name="Google Shape;2042;g24309fd7c70_2_2"/>
          <p:cNvSpPr txBox="1"/>
          <p:nvPr/>
        </p:nvSpPr>
        <p:spPr>
          <a:xfrm>
            <a:off x="3575473" y="5288881"/>
            <a:ext cx="708000" cy="29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175" tIns="36075" rIns="72175" bIns="360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11">
                <a:solidFill>
                  <a:srgbClr val="1B3139"/>
                </a:solidFill>
                <a:latin typeface="DM Sans"/>
                <a:ea typeface="DM Sans"/>
                <a:cs typeface="DM Sans"/>
                <a:sym typeface="DM Sans"/>
              </a:rPr>
              <a:t>Streaming Connectors</a:t>
            </a:r>
            <a:endParaRPr sz="71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3" name="Google Shape;2043;g24309fd7c70_2_2"/>
          <p:cNvSpPr/>
          <p:nvPr/>
        </p:nvSpPr>
        <p:spPr>
          <a:xfrm>
            <a:off x="6458592" y="2757145"/>
            <a:ext cx="2501100" cy="1855500"/>
          </a:xfrm>
          <a:prstGeom prst="rect">
            <a:avLst/>
          </a:prstGeom>
          <a:noFill/>
          <a:ln w="9525" cap="flat" cmpd="sng">
            <a:solidFill>
              <a:srgbClr val="1B313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2175" tIns="36075" rIns="72175" bIns="360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21">
              <a:solidFill>
                <a:srgbClr val="F9F7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4" name="Google Shape;2044;g24309fd7c70_2_2"/>
          <p:cNvSpPr txBox="1"/>
          <p:nvPr/>
        </p:nvSpPr>
        <p:spPr>
          <a:xfrm>
            <a:off x="3676612" y="2512502"/>
            <a:ext cx="1913700" cy="531600"/>
          </a:xfrm>
          <a:prstGeom prst="rect">
            <a:avLst/>
          </a:prstGeom>
          <a:solidFill>
            <a:srgbClr val="EEEDE9"/>
          </a:solidFill>
          <a:ln w="9525" cap="flat" cmpd="sng">
            <a:solidFill>
              <a:srgbClr val="1B313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2175" tIns="36075" rIns="72175" bIns="360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90">
                <a:solidFill>
                  <a:srgbClr val="1B3139"/>
                </a:solidFill>
                <a:latin typeface="DM Sans"/>
                <a:ea typeface="DM Sans"/>
                <a:cs typeface="DM Sans"/>
                <a:sym typeface="DM Sans"/>
              </a:rPr>
              <a:t>Streaming Ingestion &amp; Transformation with </a:t>
            </a:r>
            <a:endParaRPr sz="142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rgbClr val="1B3139"/>
                </a:solidFill>
                <a:latin typeface="DM Sans"/>
                <a:ea typeface="DM Sans"/>
                <a:cs typeface="DM Sans"/>
                <a:sym typeface="DM Sans"/>
              </a:rPr>
              <a:t>Delta Live Tables</a:t>
            </a:r>
            <a:endParaRPr sz="1400" b="1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045" name="Google Shape;2045;g24309fd7c70_2_2"/>
          <p:cNvSpPr/>
          <p:nvPr/>
        </p:nvSpPr>
        <p:spPr>
          <a:xfrm>
            <a:off x="4621713" y="5449685"/>
            <a:ext cx="426900" cy="17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175" tIns="36075" rIns="72175" bIns="360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11">
                <a:solidFill>
                  <a:srgbClr val="1B3139"/>
                </a:solidFill>
                <a:latin typeface="DM Sans"/>
                <a:ea typeface="DM Sans"/>
                <a:cs typeface="DM Sans"/>
                <a:sym typeface="DM Sans"/>
              </a:rPr>
              <a:t>Filter</a:t>
            </a:r>
            <a:endParaRPr sz="711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046" name="Google Shape;2046;g24309fd7c70_2_2"/>
          <p:cNvSpPr/>
          <p:nvPr/>
        </p:nvSpPr>
        <p:spPr>
          <a:xfrm>
            <a:off x="5240003" y="5444334"/>
            <a:ext cx="470400" cy="16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175" tIns="36075" rIns="72175" bIns="360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11">
                <a:solidFill>
                  <a:srgbClr val="1B3139"/>
                </a:solidFill>
                <a:latin typeface="DM Sans"/>
                <a:ea typeface="DM Sans"/>
                <a:cs typeface="DM Sans"/>
                <a:sym typeface="DM Sans"/>
              </a:rPr>
              <a:t>Joins</a:t>
            </a:r>
            <a:endParaRPr sz="711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047" name="Google Shape;2047;g24309fd7c70_2_2"/>
          <p:cNvSpPr/>
          <p:nvPr/>
        </p:nvSpPr>
        <p:spPr>
          <a:xfrm>
            <a:off x="5919511" y="5443583"/>
            <a:ext cx="711000" cy="1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175" tIns="36075" rIns="72175" bIns="360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11">
                <a:solidFill>
                  <a:srgbClr val="1B3139"/>
                </a:solidFill>
                <a:latin typeface="DM Sans"/>
                <a:ea typeface="DM Sans"/>
                <a:cs typeface="DM Sans"/>
                <a:sym typeface="DM Sans"/>
              </a:rPr>
              <a:t>Aggregate</a:t>
            </a:r>
            <a:endParaRPr sz="1263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8" name="Google Shape;2048;g24309fd7c70_2_2"/>
          <p:cNvSpPr/>
          <p:nvPr/>
        </p:nvSpPr>
        <p:spPr>
          <a:xfrm>
            <a:off x="3514680" y="4800118"/>
            <a:ext cx="5445000" cy="896100"/>
          </a:xfrm>
          <a:prstGeom prst="rect">
            <a:avLst/>
          </a:prstGeom>
          <a:noFill/>
          <a:ln w="9525" cap="flat" cmpd="sng">
            <a:solidFill>
              <a:srgbClr val="1B313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2175" tIns="36075" rIns="72175" bIns="360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21">
              <a:solidFill>
                <a:srgbClr val="F9F7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49" name="Google Shape;2049;g24309fd7c70_2_2"/>
          <p:cNvGrpSpPr/>
          <p:nvPr/>
        </p:nvGrpSpPr>
        <p:grpSpPr>
          <a:xfrm>
            <a:off x="4868471" y="5788176"/>
            <a:ext cx="1357830" cy="460647"/>
            <a:chOff x="4761422" y="5893856"/>
            <a:chExt cx="1605000" cy="526454"/>
          </a:xfrm>
        </p:grpSpPr>
        <p:sp>
          <p:nvSpPr>
            <p:cNvPr id="2050" name="Google Shape;2050;g24309fd7c70_2_2"/>
            <p:cNvSpPr/>
            <p:nvPr/>
          </p:nvSpPr>
          <p:spPr>
            <a:xfrm>
              <a:off x="4761422" y="5893856"/>
              <a:ext cx="1605000" cy="503100"/>
            </a:xfrm>
            <a:prstGeom prst="rect">
              <a:avLst/>
            </a:prstGeom>
            <a:solidFill>
              <a:srgbClr val="F9F7F4"/>
            </a:solidFill>
            <a:ln w="19050" cap="flat" cmpd="sng">
              <a:solidFill>
                <a:srgbClr val="1B313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72175" tIns="36075" rIns="72175" bIns="360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2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051" name="Google Shape;2051;g24309fd7c70_2_2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5793432" y="5906547"/>
              <a:ext cx="363378" cy="36337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52" name="Google Shape;2052;g24309fd7c70_2_2"/>
            <p:cNvSpPr txBox="1"/>
            <p:nvPr/>
          </p:nvSpPr>
          <p:spPr>
            <a:xfrm>
              <a:off x="5678189" y="6211810"/>
              <a:ext cx="594000" cy="20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175" tIns="36075" rIns="72175" bIns="36075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11">
                  <a:solidFill>
                    <a:srgbClr val="1B3139"/>
                  </a:solidFill>
                  <a:latin typeface="DM Sans"/>
                  <a:ea typeface="DM Sans"/>
                  <a:cs typeface="DM Sans"/>
                  <a:sym typeface="DM Sans"/>
                </a:rPr>
                <a:t>Photon</a:t>
              </a:r>
              <a:endParaRPr sz="71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053" name="Google Shape;2053;g24309fd7c70_2_2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4938582" y="5944159"/>
              <a:ext cx="744462" cy="38648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054" name="Google Shape;2054;g24309fd7c70_2_2"/>
          <p:cNvSpPr/>
          <p:nvPr/>
        </p:nvSpPr>
        <p:spPr>
          <a:xfrm>
            <a:off x="9479680" y="4814892"/>
            <a:ext cx="1911000" cy="10476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D9D7C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2175" tIns="36075" rIns="72175" bIns="360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29">
              <a:solidFill>
                <a:srgbClr val="AAAAA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055" name="Google Shape;2055;g24309fd7c70_2_2"/>
          <p:cNvSpPr/>
          <p:nvPr/>
        </p:nvSpPr>
        <p:spPr>
          <a:xfrm>
            <a:off x="9482017" y="4823734"/>
            <a:ext cx="1908300" cy="298200"/>
          </a:xfrm>
          <a:prstGeom prst="rect">
            <a:avLst/>
          </a:prstGeom>
          <a:solidFill>
            <a:srgbClr val="D9D7CE"/>
          </a:solidFill>
          <a:ln w="25400" cap="flat" cmpd="sng">
            <a:solidFill>
              <a:srgbClr val="D9D7C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2175" tIns="36075" rIns="72175" bIns="360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29">
                <a:solidFill>
                  <a:srgbClr val="1B3139"/>
                </a:solidFill>
                <a:latin typeface="DM Sans"/>
                <a:ea typeface="DM Sans"/>
                <a:cs typeface="DM Sans"/>
                <a:sym typeface="DM Sans"/>
              </a:rPr>
              <a:t>Streaming Dataset</a:t>
            </a:r>
            <a:endParaRPr sz="829">
              <a:solidFill>
                <a:srgbClr val="1B313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056" name="Google Shape;2056;g24309fd7c70_2_2"/>
          <p:cNvSpPr/>
          <p:nvPr/>
        </p:nvSpPr>
        <p:spPr>
          <a:xfrm>
            <a:off x="6761303" y="5453591"/>
            <a:ext cx="846900" cy="13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175" tIns="36075" rIns="72175" bIns="360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11">
                <a:solidFill>
                  <a:srgbClr val="1B3139"/>
                </a:solidFill>
                <a:latin typeface="DM Sans"/>
                <a:ea typeface="DM Sans"/>
                <a:cs typeface="DM Sans"/>
                <a:sym typeface="DM Sans"/>
              </a:rPr>
              <a:t>Windowing</a:t>
            </a:r>
            <a:endParaRPr sz="1263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57" name="Google Shape;2057;g24309fd7c70_2_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434021" y="3768021"/>
            <a:ext cx="395572" cy="40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8" name="Google Shape;2058;g24309fd7c70_2_2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727169" y="3762977"/>
            <a:ext cx="394578" cy="408149"/>
          </a:xfrm>
          <a:prstGeom prst="rect">
            <a:avLst/>
          </a:prstGeom>
          <a:noFill/>
          <a:ln>
            <a:noFill/>
          </a:ln>
        </p:spPr>
      </p:pic>
      <p:sp>
        <p:nvSpPr>
          <p:cNvPr id="2059" name="Google Shape;2059;g24309fd7c70_2_2"/>
          <p:cNvSpPr/>
          <p:nvPr/>
        </p:nvSpPr>
        <p:spPr>
          <a:xfrm>
            <a:off x="3561334" y="4264840"/>
            <a:ext cx="805200" cy="1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175" tIns="36075" rIns="72175" bIns="360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32">
                <a:solidFill>
                  <a:srgbClr val="1B3139"/>
                </a:solidFill>
                <a:latin typeface="DM Sans"/>
                <a:ea typeface="DM Sans"/>
                <a:cs typeface="DM Sans"/>
                <a:sym typeface="DM Sans"/>
              </a:rPr>
              <a:t>Automatic Deployment &amp; Operations</a:t>
            </a:r>
            <a:endParaRPr sz="632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060" name="Google Shape;2060;g24309fd7c70_2_2"/>
          <p:cNvSpPr/>
          <p:nvPr/>
        </p:nvSpPr>
        <p:spPr>
          <a:xfrm>
            <a:off x="4295299" y="4201180"/>
            <a:ext cx="687000" cy="16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175" tIns="36075" rIns="72175" bIns="360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32">
                <a:solidFill>
                  <a:srgbClr val="1B3139"/>
                </a:solidFill>
                <a:latin typeface="DM Sans"/>
                <a:ea typeface="DM Sans"/>
                <a:cs typeface="DM Sans"/>
                <a:sym typeface="DM Sans"/>
              </a:rPr>
              <a:t>Data Pipeline Observability </a:t>
            </a:r>
            <a:endParaRPr sz="632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061" name="Google Shape;2061;g24309fd7c70_2_2"/>
          <p:cNvSpPr/>
          <p:nvPr/>
        </p:nvSpPr>
        <p:spPr>
          <a:xfrm>
            <a:off x="4964809" y="4244202"/>
            <a:ext cx="751500" cy="1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175" tIns="36075" rIns="72175" bIns="360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32">
                <a:solidFill>
                  <a:srgbClr val="1B3139"/>
                </a:solidFill>
                <a:latin typeface="DM Sans"/>
                <a:ea typeface="DM Sans"/>
                <a:cs typeface="DM Sans"/>
                <a:sym typeface="DM Sans"/>
              </a:rPr>
              <a:t>Automatic Error Handling &amp; Recovery</a:t>
            </a:r>
            <a:endParaRPr sz="632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062" name="Google Shape;2062;g24309fd7c70_2_2"/>
          <p:cNvSpPr/>
          <p:nvPr/>
        </p:nvSpPr>
        <p:spPr>
          <a:xfrm>
            <a:off x="5270156" y="5061879"/>
            <a:ext cx="1839900" cy="1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175" tIns="36075" rIns="72175" bIns="360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47">
                <a:solidFill>
                  <a:srgbClr val="1B3139"/>
                </a:solidFill>
                <a:latin typeface="DM Sans"/>
                <a:ea typeface="DM Sans"/>
                <a:cs typeface="DM Sans"/>
                <a:sym typeface="DM Sans"/>
              </a:rPr>
              <a:t>Streaming Enrichment </a:t>
            </a:r>
            <a:endParaRPr sz="947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2063" name="Google Shape;2063;g24309fd7c70_2_2"/>
          <p:cNvCxnSpPr/>
          <p:nvPr/>
        </p:nvCxnSpPr>
        <p:spPr>
          <a:xfrm>
            <a:off x="5014216" y="5525125"/>
            <a:ext cx="174900" cy="0"/>
          </a:xfrm>
          <a:prstGeom prst="straightConnector1">
            <a:avLst/>
          </a:prstGeom>
          <a:noFill/>
          <a:ln w="9525" cap="flat" cmpd="sng">
            <a:solidFill>
              <a:srgbClr val="1B313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064" name="Google Shape;2064;g24309fd7c70_2_2"/>
          <p:cNvCxnSpPr/>
          <p:nvPr/>
        </p:nvCxnSpPr>
        <p:spPr>
          <a:xfrm>
            <a:off x="5744921" y="5523602"/>
            <a:ext cx="174900" cy="0"/>
          </a:xfrm>
          <a:prstGeom prst="straightConnector1">
            <a:avLst/>
          </a:prstGeom>
          <a:noFill/>
          <a:ln w="9525" cap="flat" cmpd="sng">
            <a:solidFill>
              <a:srgbClr val="1B313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065" name="Google Shape;2065;g24309fd7c70_2_2"/>
          <p:cNvCxnSpPr/>
          <p:nvPr/>
        </p:nvCxnSpPr>
        <p:spPr>
          <a:xfrm>
            <a:off x="6632007" y="5527545"/>
            <a:ext cx="174900" cy="0"/>
          </a:xfrm>
          <a:prstGeom prst="straightConnector1">
            <a:avLst/>
          </a:prstGeom>
          <a:noFill/>
          <a:ln w="9525" cap="flat" cmpd="sng">
            <a:solidFill>
              <a:srgbClr val="1B3139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066" name="Google Shape;2066;g24309fd7c70_2_2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5984441" y="5211013"/>
            <a:ext cx="408289" cy="293566"/>
          </a:xfrm>
          <a:prstGeom prst="rect">
            <a:avLst/>
          </a:prstGeom>
          <a:noFill/>
          <a:ln>
            <a:noFill/>
          </a:ln>
        </p:spPr>
      </p:pic>
      <p:sp>
        <p:nvSpPr>
          <p:cNvPr id="2067" name="Google Shape;2067;g24309fd7c70_2_2"/>
          <p:cNvSpPr/>
          <p:nvPr/>
        </p:nvSpPr>
        <p:spPr>
          <a:xfrm>
            <a:off x="1197641" y="1688442"/>
            <a:ext cx="854100" cy="43188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D9D7C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2175" tIns="36075" rIns="72175" bIns="360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29">
              <a:solidFill>
                <a:srgbClr val="1B313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068" name="Google Shape;2068;g24309fd7c70_2_2"/>
          <p:cNvSpPr/>
          <p:nvPr/>
        </p:nvSpPr>
        <p:spPr>
          <a:xfrm>
            <a:off x="2248033" y="3946820"/>
            <a:ext cx="911700" cy="20403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D9D7C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2175" tIns="36075" rIns="72175" bIns="360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29">
              <a:solidFill>
                <a:srgbClr val="1B313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069" name="Google Shape;2069;g24309fd7c70_2_2"/>
          <p:cNvSpPr/>
          <p:nvPr/>
        </p:nvSpPr>
        <p:spPr>
          <a:xfrm>
            <a:off x="2262302" y="3946821"/>
            <a:ext cx="876300" cy="250500"/>
          </a:xfrm>
          <a:prstGeom prst="rect">
            <a:avLst/>
          </a:prstGeom>
          <a:solidFill>
            <a:srgbClr val="D9D7CE"/>
          </a:solidFill>
          <a:ln w="25400" cap="flat" cmpd="sng">
            <a:solidFill>
              <a:srgbClr val="D9D7C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2175" tIns="36075" rIns="72175" bIns="360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11">
                <a:solidFill>
                  <a:srgbClr val="5E5E5E"/>
                </a:solidFill>
                <a:latin typeface="DM Sans"/>
                <a:ea typeface="DM Sans"/>
                <a:cs typeface="DM Sans"/>
                <a:sym typeface="DM Sans"/>
              </a:rPr>
              <a:t>Message Store</a:t>
            </a:r>
            <a:endParaRPr sz="711">
              <a:solidFill>
                <a:srgbClr val="5E5E5E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070" name="Google Shape;2070;g24309fd7c70_2_2"/>
          <p:cNvSpPr/>
          <p:nvPr/>
        </p:nvSpPr>
        <p:spPr>
          <a:xfrm>
            <a:off x="2269184" y="1843563"/>
            <a:ext cx="904800" cy="17880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D9D7C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2175" tIns="36075" rIns="72175" bIns="360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29">
              <a:solidFill>
                <a:srgbClr val="1B313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071" name="Google Shape;2071;g24309fd7c70_2_2"/>
          <p:cNvSpPr/>
          <p:nvPr/>
        </p:nvSpPr>
        <p:spPr>
          <a:xfrm>
            <a:off x="2269184" y="1694169"/>
            <a:ext cx="904800" cy="250500"/>
          </a:xfrm>
          <a:prstGeom prst="rect">
            <a:avLst/>
          </a:prstGeom>
          <a:solidFill>
            <a:srgbClr val="D9D7CE"/>
          </a:solidFill>
          <a:ln w="25400" cap="flat" cmpd="sng">
            <a:solidFill>
              <a:srgbClr val="D9D7C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2175" tIns="36075" rIns="72175" bIns="360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90">
                <a:solidFill>
                  <a:srgbClr val="5E5E5E"/>
                </a:solidFill>
                <a:latin typeface="DM Sans"/>
                <a:ea typeface="DM Sans"/>
                <a:cs typeface="DM Sans"/>
                <a:sym typeface="DM Sans"/>
              </a:rPr>
              <a:t>Object Stores</a:t>
            </a:r>
            <a:endParaRPr sz="790">
              <a:solidFill>
                <a:srgbClr val="5E5E5E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072" name="Google Shape;2072;g24309fd7c70_2_2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2246819" y="4180740"/>
            <a:ext cx="541407" cy="3259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3" name="Google Shape;2073;g24309fd7c70_2_2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2336900" y="4847790"/>
            <a:ext cx="278034" cy="248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4" name="Google Shape;2074;g24309fd7c70_2_2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2353115" y="5409980"/>
            <a:ext cx="313751" cy="2961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5" name="Google Shape;2075;g24309fd7c70_2_2"/>
          <p:cNvPicPr preferRelativeResize="0"/>
          <p:nvPr/>
        </p:nvPicPr>
        <p:blipFill rotWithShape="1">
          <a:blip r:embed="rId13">
            <a:alphaModFix/>
          </a:blip>
          <a:srcRect l="3074" t="25403" r="69960" b="27458"/>
          <a:stretch/>
        </p:blipFill>
        <p:spPr>
          <a:xfrm>
            <a:off x="2794481" y="4840426"/>
            <a:ext cx="278456" cy="250569"/>
          </a:xfrm>
          <a:prstGeom prst="rect">
            <a:avLst/>
          </a:prstGeom>
          <a:noFill/>
          <a:ln>
            <a:noFill/>
          </a:ln>
        </p:spPr>
      </p:pic>
      <p:sp>
        <p:nvSpPr>
          <p:cNvPr id="2076" name="Google Shape;2076;g24309fd7c70_2_2"/>
          <p:cNvSpPr txBox="1"/>
          <p:nvPr/>
        </p:nvSpPr>
        <p:spPr>
          <a:xfrm>
            <a:off x="2218164" y="5085740"/>
            <a:ext cx="517800" cy="26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175" tIns="36075" rIns="72175" bIns="360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32">
                <a:solidFill>
                  <a:srgbClr val="AAAAAA"/>
                </a:solidFill>
                <a:latin typeface="DM Sans"/>
                <a:ea typeface="DM Sans"/>
                <a:cs typeface="DM Sans"/>
                <a:sym typeface="DM Sans"/>
              </a:rPr>
              <a:t>Amazon MSK</a:t>
            </a:r>
            <a:endParaRPr sz="711">
              <a:solidFill>
                <a:srgbClr val="AAAAA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077" name="Google Shape;2077;g24309fd7c70_2_2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 flipH="1">
            <a:off x="2590311" y="1988280"/>
            <a:ext cx="291891" cy="301924"/>
          </a:xfrm>
          <a:prstGeom prst="rect">
            <a:avLst/>
          </a:prstGeom>
          <a:noFill/>
          <a:ln>
            <a:noFill/>
          </a:ln>
        </p:spPr>
      </p:pic>
      <p:sp>
        <p:nvSpPr>
          <p:cNvPr id="2078" name="Google Shape;2078;g24309fd7c70_2_2"/>
          <p:cNvSpPr txBox="1"/>
          <p:nvPr/>
        </p:nvSpPr>
        <p:spPr>
          <a:xfrm>
            <a:off x="2516343" y="2231149"/>
            <a:ext cx="444900" cy="2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32">
                <a:solidFill>
                  <a:srgbClr val="848484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Amazon S3</a:t>
            </a:r>
            <a:endParaRPr sz="632">
              <a:solidFill>
                <a:srgbClr val="848484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pic>
        <p:nvPicPr>
          <p:cNvPr id="2079" name="Google Shape;2079;g24309fd7c70_2_2"/>
          <p:cNvPicPr preferRelativeResize="0"/>
          <p:nvPr/>
        </p:nvPicPr>
        <p:blipFill rotWithShape="1">
          <a:blip r:embed="rId15">
            <a:alphaModFix/>
          </a:blip>
          <a:srcRect l="25717" r="26772"/>
          <a:stretch/>
        </p:blipFill>
        <p:spPr>
          <a:xfrm>
            <a:off x="2625116" y="2493594"/>
            <a:ext cx="222270" cy="274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80" name="Google Shape;2080;g24309fd7c70_2_2"/>
          <p:cNvSpPr txBox="1"/>
          <p:nvPr/>
        </p:nvSpPr>
        <p:spPr>
          <a:xfrm>
            <a:off x="2413853" y="2800389"/>
            <a:ext cx="6153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32">
                <a:solidFill>
                  <a:srgbClr val="848484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Azure Data Lake Store</a:t>
            </a:r>
            <a:endParaRPr sz="632">
              <a:solidFill>
                <a:srgbClr val="848484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pic>
        <p:nvPicPr>
          <p:cNvPr id="2081" name="Google Shape;2081;g24309fd7c70_2_2"/>
          <p:cNvPicPr preferRelativeResize="0"/>
          <p:nvPr/>
        </p:nvPicPr>
        <p:blipFill rotWithShape="1">
          <a:blip r:embed="rId16">
            <a:alphaModFix/>
          </a:blip>
          <a:srcRect l="23925" t="13338" r="23594" b="13775"/>
          <a:stretch/>
        </p:blipFill>
        <p:spPr>
          <a:xfrm>
            <a:off x="2590308" y="3072632"/>
            <a:ext cx="291894" cy="272862"/>
          </a:xfrm>
          <a:prstGeom prst="rect">
            <a:avLst/>
          </a:prstGeom>
          <a:noFill/>
          <a:ln>
            <a:noFill/>
          </a:ln>
        </p:spPr>
      </p:pic>
      <p:sp>
        <p:nvSpPr>
          <p:cNvPr id="2082" name="Google Shape;2082;g24309fd7c70_2_2"/>
          <p:cNvSpPr txBox="1"/>
          <p:nvPr/>
        </p:nvSpPr>
        <p:spPr>
          <a:xfrm>
            <a:off x="2385179" y="3370905"/>
            <a:ext cx="665400" cy="1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32">
                <a:solidFill>
                  <a:srgbClr val="848484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Google Cloud Storage</a:t>
            </a:r>
            <a:endParaRPr sz="632">
              <a:solidFill>
                <a:srgbClr val="848484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sp>
        <p:nvSpPr>
          <p:cNvPr id="2083" name="Google Shape;2083;g24309fd7c70_2_2"/>
          <p:cNvSpPr/>
          <p:nvPr/>
        </p:nvSpPr>
        <p:spPr>
          <a:xfrm>
            <a:off x="1211724" y="1695824"/>
            <a:ext cx="825900" cy="231600"/>
          </a:xfrm>
          <a:prstGeom prst="rect">
            <a:avLst/>
          </a:prstGeom>
          <a:solidFill>
            <a:srgbClr val="D9D7CE"/>
          </a:solidFill>
          <a:ln w="25400" cap="flat" cmpd="sng">
            <a:solidFill>
              <a:srgbClr val="D9D7C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2175" tIns="36075" rIns="72175" bIns="360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90">
                <a:solidFill>
                  <a:srgbClr val="5E5E5E"/>
                </a:solidFill>
                <a:latin typeface="DM Sans"/>
                <a:ea typeface="DM Sans"/>
                <a:cs typeface="DM Sans"/>
                <a:sym typeface="DM Sans"/>
              </a:rPr>
              <a:t>Data Sources</a:t>
            </a:r>
            <a:endParaRPr sz="790">
              <a:solidFill>
                <a:srgbClr val="5E5E5E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084" name="Google Shape;2084;g24309fd7c70_2_2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2294736" y="4626629"/>
            <a:ext cx="804120" cy="1351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5" name="Google Shape;2085;g24309fd7c70_2_2" descr="Apache-Pulsar | fusionSpan"/>
          <p:cNvPicPr preferRelativeResize="0"/>
          <p:nvPr/>
        </p:nvPicPr>
        <p:blipFill rotWithShape="1">
          <a:blip r:embed="rId18">
            <a:alphaModFix/>
          </a:blip>
          <a:srcRect t="-2741" r="4479" b="17073"/>
          <a:stretch/>
        </p:blipFill>
        <p:spPr>
          <a:xfrm>
            <a:off x="2438124" y="4278011"/>
            <a:ext cx="686562" cy="351276"/>
          </a:xfrm>
          <a:prstGeom prst="rect">
            <a:avLst/>
          </a:prstGeom>
          <a:noFill/>
          <a:ln>
            <a:noFill/>
          </a:ln>
        </p:spPr>
      </p:pic>
      <p:sp>
        <p:nvSpPr>
          <p:cNvPr id="2086" name="Google Shape;2086;g24309fd7c70_2_2"/>
          <p:cNvSpPr txBox="1"/>
          <p:nvPr/>
        </p:nvSpPr>
        <p:spPr>
          <a:xfrm>
            <a:off x="2562773" y="5110617"/>
            <a:ext cx="700500" cy="25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175" tIns="36075" rIns="72175" bIns="360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AAAAAA"/>
                </a:solidFill>
                <a:latin typeface="DM Sans"/>
                <a:ea typeface="DM Sans"/>
                <a:cs typeface="DM Sans"/>
                <a:sym typeface="DM Sans"/>
              </a:rPr>
              <a:t>Kinesis Data Streams </a:t>
            </a:r>
            <a:endParaRPr sz="600">
              <a:solidFill>
                <a:srgbClr val="AAAAA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087" name="Google Shape;2087;g24309fd7c70_2_2"/>
          <p:cNvSpPr txBox="1"/>
          <p:nvPr/>
        </p:nvSpPr>
        <p:spPr>
          <a:xfrm>
            <a:off x="2192287" y="5706173"/>
            <a:ext cx="638400" cy="26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175" tIns="36075" rIns="72175" bIns="360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32">
                <a:solidFill>
                  <a:srgbClr val="AAAAAA"/>
                </a:solidFill>
                <a:latin typeface="DM Sans"/>
                <a:ea typeface="DM Sans"/>
                <a:cs typeface="DM Sans"/>
                <a:sym typeface="DM Sans"/>
              </a:rPr>
              <a:t>Azure Event Hubs </a:t>
            </a:r>
            <a:endParaRPr sz="711">
              <a:solidFill>
                <a:srgbClr val="AAAAA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088" name="Google Shape;2088;g24309fd7c70_2_2" descr="Google Cloud Pub/Sub - Reviews, Pros &amp; Cons | Companies using Google Cloud  Pub/Sub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2788225" y="5381858"/>
            <a:ext cx="333613" cy="345084"/>
          </a:xfrm>
          <a:prstGeom prst="rect">
            <a:avLst/>
          </a:prstGeom>
          <a:noFill/>
          <a:ln>
            <a:noFill/>
          </a:ln>
        </p:spPr>
      </p:pic>
      <p:sp>
        <p:nvSpPr>
          <p:cNvPr id="2089" name="Google Shape;2089;g24309fd7c70_2_2"/>
          <p:cNvSpPr txBox="1"/>
          <p:nvPr/>
        </p:nvSpPr>
        <p:spPr>
          <a:xfrm>
            <a:off x="2556153" y="5709682"/>
            <a:ext cx="7053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175" tIns="36075" rIns="72175" bIns="360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32">
                <a:solidFill>
                  <a:srgbClr val="AAAAAA"/>
                </a:solidFill>
                <a:latin typeface="DM Sans"/>
                <a:ea typeface="DM Sans"/>
                <a:cs typeface="DM Sans"/>
                <a:sym typeface="DM Sans"/>
              </a:rPr>
              <a:t>GCP  Pub/Sub</a:t>
            </a:r>
            <a:endParaRPr sz="711">
              <a:solidFill>
                <a:srgbClr val="AAAAA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2090" name="Google Shape;2090;g24309fd7c70_2_2"/>
          <p:cNvGrpSpPr/>
          <p:nvPr/>
        </p:nvGrpSpPr>
        <p:grpSpPr>
          <a:xfrm>
            <a:off x="1257439" y="5218816"/>
            <a:ext cx="675869" cy="661337"/>
            <a:chOff x="365435" y="5177420"/>
            <a:chExt cx="798900" cy="755814"/>
          </a:xfrm>
        </p:grpSpPr>
        <p:sp>
          <p:nvSpPr>
            <p:cNvPr id="2091" name="Google Shape;2091;g24309fd7c70_2_2"/>
            <p:cNvSpPr txBox="1"/>
            <p:nvPr/>
          </p:nvSpPr>
          <p:spPr>
            <a:xfrm>
              <a:off x="365435" y="5599034"/>
              <a:ext cx="798900" cy="33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32">
                  <a:solidFill>
                    <a:srgbClr val="848484"/>
                  </a:solidFill>
                  <a:latin typeface="DM Sans Medium"/>
                  <a:ea typeface="DM Sans Medium"/>
                  <a:cs typeface="DM Sans Medium"/>
                  <a:sym typeface="DM Sans Medium"/>
                </a:rPr>
                <a:t>Mobile &amp; IoT Data</a:t>
              </a:r>
              <a:endParaRPr sz="632">
                <a:solidFill>
                  <a:srgbClr val="848484"/>
                </a:solidFill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pic>
          <p:nvPicPr>
            <p:cNvPr id="2092" name="Google Shape;2092;g24309fd7c70_2_2"/>
            <p:cNvPicPr preferRelativeResize="0"/>
            <p:nvPr/>
          </p:nvPicPr>
          <p:blipFill rotWithShape="1">
            <a:blip r:embed="rId20">
              <a:alphaModFix/>
            </a:blip>
            <a:srcRect/>
            <a:stretch/>
          </p:blipFill>
          <p:spPr>
            <a:xfrm>
              <a:off x="559197" y="5177420"/>
              <a:ext cx="420624" cy="44805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093" name="Google Shape;2093;g24309fd7c70_2_2"/>
          <p:cNvGrpSpPr/>
          <p:nvPr/>
        </p:nvGrpSpPr>
        <p:grpSpPr>
          <a:xfrm>
            <a:off x="1238596" y="4594325"/>
            <a:ext cx="752009" cy="607136"/>
            <a:chOff x="333309" y="4454966"/>
            <a:chExt cx="888900" cy="693870"/>
          </a:xfrm>
        </p:grpSpPr>
        <p:sp>
          <p:nvSpPr>
            <p:cNvPr id="2094" name="Google Shape;2094;g24309fd7c70_2_2"/>
            <p:cNvSpPr txBox="1"/>
            <p:nvPr/>
          </p:nvSpPr>
          <p:spPr>
            <a:xfrm>
              <a:off x="333309" y="4882736"/>
              <a:ext cx="888900" cy="266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32">
                  <a:solidFill>
                    <a:srgbClr val="848484"/>
                  </a:solidFill>
                  <a:latin typeface="DM Sans Medium"/>
                  <a:ea typeface="DM Sans Medium"/>
                  <a:cs typeface="DM Sans Medium"/>
                  <a:sym typeface="DM Sans Medium"/>
                </a:rPr>
                <a:t>Application Events</a:t>
              </a:r>
              <a:endParaRPr sz="632">
                <a:solidFill>
                  <a:srgbClr val="848484"/>
                </a:solidFill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pic>
          <p:nvPicPr>
            <p:cNvPr id="2095" name="Google Shape;2095;g24309fd7c70_2_2"/>
            <p:cNvPicPr preferRelativeResize="0"/>
            <p:nvPr/>
          </p:nvPicPr>
          <p:blipFill rotWithShape="1">
            <a:blip r:embed="rId21">
              <a:alphaModFix/>
            </a:blip>
            <a:srcRect/>
            <a:stretch/>
          </p:blipFill>
          <p:spPr>
            <a:xfrm>
              <a:off x="564405" y="4454966"/>
              <a:ext cx="420624" cy="44805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096" name="Google Shape;2096;g24309fd7c70_2_2"/>
          <p:cNvGrpSpPr/>
          <p:nvPr/>
        </p:nvGrpSpPr>
        <p:grpSpPr>
          <a:xfrm>
            <a:off x="1274909" y="3222635"/>
            <a:ext cx="646429" cy="547170"/>
            <a:chOff x="394366" y="3007041"/>
            <a:chExt cx="764100" cy="625337"/>
          </a:xfrm>
        </p:grpSpPr>
        <p:sp>
          <p:nvSpPr>
            <p:cNvPr id="2097" name="Google Shape;2097;g24309fd7c70_2_2"/>
            <p:cNvSpPr txBox="1"/>
            <p:nvPr/>
          </p:nvSpPr>
          <p:spPr>
            <a:xfrm>
              <a:off x="394366" y="3379478"/>
              <a:ext cx="764100" cy="252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32">
                  <a:solidFill>
                    <a:srgbClr val="848484"/>
                  </a:solidFill>
                  <a:latin typeface="DM Sans Medium"/>
                  <a:ea typeface="DM Sans Medium"/>
                  <a:cs typeface="DM Sans Medium"/>
                  <a:sym typeface="DM Sans Medium"/>
                </a:rPr>
                <a:t>SaaS Applications</a:t>
              </a:r>
              <a:endParaRPr sz="632">
                <a:solidFill>
                  <a:srgbClr val="848484"/>
                </a:solidFill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pic>
          <p:nvPicPr>
            <p:cNvPr id="2098" name="Google Shape;2098;g24309fd7c70_2_2"/>
            <p:cNvPicPr preferRelativeResize="0"/>
            <p:nvPr/>
          </p:nvPicPr>
          <p:blipFill rotWithShape="1">
            <a:blip r:embed="rId22">
              <a:alphaModFix/>
            </a:blip>
            <a:srcRect/>
            <a:stretch/>
          </p:blipFill>
          <p:spPr>
            <a:xfrm>
              <a:off x="569343" y="3007041"/>
              <a:ext cx="440918" cy="40923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099" name="Google Shape;2099;g24309fd7c70_2_2"/>
          <p:cNvGrpSpPr/>
          <p:nvPr/>
        </p:nvGrpSpPr>
        <p:grpSpPr>
          <a:xfrm>
            <a:off x="1204559" y="3917379"/>
            <a:ext cx="826119" cy="681655"/>
            <a:chOff x="301552" y="3673244"/>
            <a:chExt cx="976500" cy="779034"/>
          </a:xfrm>
        </p:grpSpPr>
        <p:sp>
          <p:nvSpPr>
            <p:cNvPr id="2100" name="Google Shape;2100;g24309fd7c70_2_2"/>
            <p:cNvSpPr txBox="1"/>
            <p:nvPr/>
          </p:nvSpPr>
          <p:spPr>
            <a:xfrm>
              <a:off x="301552" y="4037978"/>
              <a:ext cx="976500" cy="41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32">
                  <a:solidFill>
                    <a:srgbClr val="848484"/>
                  </a:solidFill>
                  <a:latin typeface="DM Sans Medium"/>
                  <a:ea typeface="DM Sans Medium"/>
                  <a:cs typeface="DM Sans Medium"/>
                  <a:sym typeface="DM Sans Medium"/>
                </a:rPr>
                <a:t>Machine &amp; Application Logs</a:t>
              </a:r>
              <a:endParaRPr sz="632">
                <a:solidFill>
                  <a:srgbClr val="848484"/>
                </a:solidFill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pic>
          <p:nvPicPr>
            <p:cNvPr id="2101" name="Google Shape;2101;g24309fd7c70_2_2"/>
            <p:cNvPicPr preferRelativeResize="0"/>
            <p:nvPr/>
          </p:nvPicPr>
          <p:blipFill rotWithShape="1">
            <a:blip r:embed="rId23">
              <a:alphaModFix/>
            </a:blip>
            <a:srcRect/>
            <a:stretch/>
          </p:blipFill>
          <p:spPr>
            <a:xfrm>
              <a:off x="533795" y="3673244"/>
              <a:ext cx="492193" cy="45947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102" name="Google Shape;2102;g24309fd7c70_2_2"/>
          <p:cNvGrpSpPr/>
          <p:nvPr/>
        </p:nvGrpSpPr>
        <p:grpSpPr>
          <a:xfrm>
            <a:off x="1204560" y="2594490"/>
            <a:ext cx="797186" cy="534996"/>
            <a:chOff x="308371" y="2323694"/>
            <a:chExt cx="942300" cy="611424"/>
          </a:xfrm>
        </p:grpSpPr>
        <p:sp>
          <p:nvSpPr>
            <p:cNvPr id="2103" name="Google Shape;2103;g24309fd7c70_2_2"/>
            <p:cNvSpPr txBox="1"/>
            <p:nvPr/>
          </p:nvSpPr>
          <p:spPr>
            <a:xfrm>
              <a:off x="308371" y="2692718"/>
              <a:ext cx="942300" cy="242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32">
                  <a:solidFill>
                    <a:srgbClr val="848484"/>
                  </a:solidFill>
                  <a:latin typeface="DM Sans Medium"/>
                  <a:ea typeface="DM Sans Medium"/>
                  <a:cs typeface="DM Sans Medium"/>
                  <a:sym typeface="DM Sans Medium"/>
                </a:rPr>
                <a:t>On-premises Systems </a:t>
              </a:r>
              <a:endParaRPr sz="632">
                <a:solidFill>
                  <a:srgbClr val="848484"/>
                </a:solidFill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pic>
          <p:nvPicPr>
            <p:cNvPr id="2104" name="Google Shape;2104;g24309fd7c70_2_2"/>
            <p:cNvPicPr preferRelativeResize="0"/>
            <p:nvPr/>
          </p:nvPicPr>
          <p:blipFill rotWithShape="1">
            <a:blip r:embed="rId24">
              <a:alphaModFix/>
            </a:blip>
            <a:srcRect l="39" r="39"/>
            <a:stretch/>
          </p:blipFill>
          <p:spPr>
            <a:xfrm>
              <a:off x="591344" y="2323694"/>
              <a:ext cx="366746" cy="39830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105" name="Google Shape;2105;g24309fd7c70_2_2"/>
          <p:cNvGrpSpPr/>
          <p:nvPr/>
        </p:nvGrpSpPr>
        <p:grpSpPr>
          <a:xfrm>
            <a:off x="1226226" y="2050449"/>
            <a:ext cx="797186" cy="512508"/>
            <a:chOff x="326390" y="1697104"/>
            <a:chExt cx="942300" cy="585724"/>
          </a:xfrm>
        </p:grpSpPr>
        <p:sp>
          <p:nvSpPr>
            <p:cNvPr id="2106" name="Google Shape;2106;g24309fd7c70_2_2"/>
            <p:cNvSpPr txBox="1"/>
            <p:nvPr/>
          </p:nvSpPr>
          <p:spPr>
            <a:xfrm>
              <a:off x="326390" y="2040428"/>
              <a:ext cx="942300" cy="242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32">
                  <a:solidFill>
                    <a:srgbClr val="848484"/>
                  </a:solidFill>
                  <a:latin typeface="DM Sans Medium"/>
                  <a:ea typeface="DM Sans Medium"/>
                  <a:cs typeface="DM Sans Medium"/>
                  <a:sym typeface="DM Sans Medium"/>
                </a:rPr>
                <a:t>Data Warehouse</a:t>
              </a:r>
              <a:endParaRPr sz="632">
                <a:solidFill>
                  <a:srgbClr val="84848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07" name="Google Shape;2107;g24309fd7c70_2_2"/>
            <p:cNvPicPr preferRelativeResize="0"/>
            <p:nvPr/>
          </p:nvPicPr>
          <p:blipFill rotWithShape="1">
            <a:blip r:embed="rId25">
              <a:alphaModFix/>
            </a:blip>
            <a:srcRect/>
            <a:stretch/>
          </p:blipFill>
          <p:spPr>
            <a:xfrm>
              <a:off x="536431" y="1697104"/>
              <a:ext cx="466345" cy="42062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108" name="Google Shape;2108;g24309fd7c70_2_2"/>
          <p:cNvGrpSpPr/>
          <p:nvPr/>
        </p:nvGrpSpPr>
        <p:grpSpPr>
          <a:xfrm>
            <a:off x="3431520" y="5788208"/>
            <a:ext cx="1357830" cy="440213"/>
            <a:chOff x="3010932" y="5904966"/>
            <a:chExt cx="1605000" cy="503100"/>
          </a:xfrm>
        </p:grpSpPr>
        <p:sp>
          <p:nvSpPr>
            <p:cNvPr id="2109" name="Google Shape;2109;g24309fd7c70_2_2"/>
            <p:cNvSpPr/>
            <p:nvPr/>
          </p:nvSpPr>
          <p:spPr>
            <a:xfrm>
              <a:off x="3010932" y="5904966"/>
              <a:ext cx="1605000" cy="503100"/>
            </a:xfrm>
            <a:prstGeom prst="rect">
              <a:avLst/>
            </a:prstGeom>
            <a:solidFill>
              <a:srgbClr val="F9F7F4"/>
            </a:solidFill>
            <a:ln w="19050" cap="flat" cmpd="sng">
              <a:solidFill>
                <a:srgbClr val="1B313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72175" tIns="36075" rIns="72175" bIns="360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2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10" name="Google Shape;2110;g24309fd7c70_2_2" descr="A picture containing drawing&#10;&#10;Description automatically generated"/>
            <p:cNvPicPr preferRelativeResize="0"/>
            <p:nvPr/>
          </p:nvPicPr>
          <p:blipFill rotWithShape="1">
            <a:blip r:embed="rId26">
              <a:alphaModFix/>
            </a:blip>
            <a:srcRect/>
            <a:stretch/>
          </p:blipFill>
          <p:spPr>
            <a:xfrm>
              <a:off x="3232968" y="6027056"/>
              <a:ext cx="1087973" cy="27948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111" name="Google Shape;2111;g24309fd7c70_2_2"/>
          <p:cNvGrpSpPr/>
          <p:nvPr/>
        </p:nvGrpSpPr>
        <p:grpSpPr>
          <a:xfrm>
            <a:off x="7742232" y="5788178"/>
            <a:ext cx="1357830" cy="440213"/>
            <a:chOff x="6518792" y="5889566"/>
            <a:chExt cx="1605000" cy="503100"/>
          </a:xfrm>
        </p:grpSpPr>
        <p:sp>
          <p:nvSpPr>
            <p:cNvPr id="2112" name="Google Shape;2112;g24309fd7c70_2_2"/>
            <p:cNvSpPr/>
            <p:nvPr/>
          </p:nvSpPr>
          <p:spPr>
            <a:xfrm>
              <a:off x="6518792" y="5889566"/>
              <a:ext cx="1605000" cy="503100"/>
            </a:xfrm>
            <a:prstGeom prst="rect">
              <a:avLst/>
            </a:prstGeom>
            <a:solidFill>
              <a:srgbClr val="F9F7F4"/>
            </a:solidFill>
            <a:ln w="19050" cap="flat" cmpd="sng">
              <a:solidFill>
                <a:srgbClr val="1B313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72175" tIns="36075" rIns="72175" bIns="360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2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113" name="Google Shape;2113;g24309fd7c70_2_2"/>
            <p:cNvGrpSpPr/>
            <p:nvPr/>
          </p:nvGrpSpPr>
          <p:grpSpPr>
            <a:xfrm>
              <a:off x="6634145" y="5954630"/>
              <a:ext cx="1365802" cy="398530"/>
              <a:chOff x="6743595" y="6209704"/>
              <a:chExt cx="1365802" cy="398530"/>
            </a:xfrm>
          </p:grpSpPr>
          <p:pic>
            <p:nvPicPr>
              <p:cNvPr id="2114" name="Google Shape;2114;g24309fd7c70_2_2"/>
              <p:cNvPicPr preferRelativeResize="0"/>
              <p:nvPr/>
            </p:nvPicPr>
            <p:blipFill rotWithShape="1">
              <a:blip r:embed="rId27">
                <a:alphaModFix/>
              </a:blip>
              <a:srcRect/>
              <a:stretch/>
            </p:blipFill>
            <p:spPr>
              <a:xfrm>
                <a:off x="6743595" y="6263685"/>
                <a:ext cx="320149" cy="288762"/>
              </a:xfrm>
              <a:prstGeom prst="rect">
                <a:avLst/>
              </a:prstGeom>
              <a:solidFill>
                <a:srgbClr val="EEEDE9"/>
              </a:solidFill>
              <a:ln>
                <a:noFill/>
              </a:ln>
            </p:spPr>
          </p:pic>
          <p:grpSp>
            <p:nvGrpSpPr>
              <p:cNvPr id="2115" name="Google Shape;2115;g24309fd7c70_2_2"/>
              <p:cNvGrpSpPr/>
              <p:nvPr/>
            </p:nvGrpSpPr>
            <p:grpSpPr>
              <a:xfrm>
                <a:off x="6937703" y="6209704"/>
                <a:ext cx="1171693" cy="398530"/>
                <a:chOff x="6937408" y="6209704"/>
                <a:chExt cx="1604400" cy="398530"/>
              </a:xfrm>
            </p:grpSpPr>
            <p:sp>
              <p:nvSpPr>
                <p:cNvPr id="2116" name="Google Shape;2116;g24309fd7c70_2_2"/>
                <p:cNvSpPr/>
                <p:nvPr/>
              </p:nvSpPr>
              <p:spPr>
                <a:xfrm>
                  <a:off x="6937408" y="6209704"/>
                  <a:ext cx="1604400" cy="2538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72175" tIns="36075" rIns="72175" bIns="36075" anchor="t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829">
                      <a:solidFill>
                        <a:srgbClr val="1B3139"/>
                      </a:solidFill>
                      <a:latin typeface="DM Sans"/>
                      <a:ea typeface="DM Sans"/>
                      <a:cs typeface="DM Sans"/>
                      <a:sym typeface="DM Sans"/>
                    </a:rPr>
                    <a:t>Unity Catalog </a:t>
                  </a:r>
                  <a:endParaRPr sz="829">
                    <a:solidFill>
                      <a:srgbClr val="1B3139"/>
                    </a:solidFill>
                    <a:latin typeface="DM Sans"/>
                    <a:ea typeface="DM Sans"/>
                    <a:cs typeface="DM Sans"/>
                    <a:sym typeface="DM Sans"/>
                  </a:endParaRPr>
                </a:p>
              </p:txBody>
            </p:sp>
            <p:sp>
              <p:nvSpPr>
                <p:cNvPr id="2117" name="Google Shape;2117;g24309fd7c70_2_2"/>
                <p:cNvSpPr/>
                <p:nvPr/>
              </p:nvSpPr>
              <p:spPr>
                <a:xfrm>
                  <a:off x="6937408" y="6392834"/>
                  <a:ext cx="1604400" cy="2154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72175" tIns="36075" rIns="72175" bIns="36075" anchor="t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632" i="1">
                      <a:solidFill>
                        <a:srgbClr val="1B3139"/>
                      </a:solidFill>
                      <a:latin typeface="DM Sans"/>
                      <a:ea typeface="DM Sans"/>
                      <a:cs typeface="DM Sans"/>
                      <a:sym typeface="DM Sans"/>
                    </a:rPr>
                    <a:t>For Governance</a:t>
                  </a:r>
                  <a:endParaRPr sz="632" i="1">
                    <a:solidFill>
                      <a:srgbClr val="1B3139"/>
                    </a:solidFill>
                    <a:latin typeface="DM Sans"/>
                    <a:ea typeface="DM Sans"/>
                    <a:cs typeface="DM Sans"/>
                    <a:sym typeface="DM Sans"/>
                  </a:endParaRPr>
                </a:p>
              </p:txBody>
            </p:sp>
          </p:grpSp>
        </p:grpSp>
      </p:grpSp>
      <p:grpSp>
        <p:nvGrpSpPr>
          <p:cNvPr id="2118" name="Google Shape;2118;g24309fd7c70_2_2"/>
          <p:cNvGrpSpPr/>
          <p:nvPr/>
        </p:nvGrpSpPr>
        <p:grpSpPr>
          <a:xfrm>
            <a:off x="3486548" y="3105177"/>
            <a:ext cx="849469" cy="611693"/>
            <a:chOff x="2820140" y="2513357"/>
            <a:chExt cx="1004100" cy="699078"/>
          </a:xfrm>
        </p:grpSpPr>
        <p:pic>
          <p:nvPicPr>
            <p:cNvPr id="2119" name="Google Shape;2119;g24309fd7c70_2_2" descr="Icon&#10;&#10;Description automatically generated"/>
            <p:cNvPicPr preferRelativeResize="0"/>
            <p:nvPr/>
          </p:nvPicPr>
          <p:blipFill rotWithShape="1">
            <a:blip r:embed="rId28">
              <a:alphaModFix/>
            </a:blip>
            <a:srcRect/>
            <a:stretch/>
          </p:blipFill>
          <p:spPr>
            <a:xfrm>
              <a:off x="3087621" y="2513357"/>
              <a:ext cx="503359" cy="46177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20" name="Google Shape;2120;g24309fd7c70_2_2"/>
            <p:cNvSpPr txBox="1"/>
            <p:nvPr/>
          </p:nvSpPr>
          <p:spPr>
            <a:xfrm>
              <a:off x="2820140" y="2906735"/>
              <a:ext cx="1004100" cy="30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175" tIns="36075" rIns="72175" bIns="36075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32">
                  <a:solidFill>
                    <a:srgbClr val="1B3139"/>
                  </a:solidFill>
                  <a:latin typeface="DM Sans"/>
                  <a:ea typeface="DM Sans"/>
                  <a:cs typeface="DM Sans"/>
                  <a:sym typeface="DM Sans"/>
                </a:rPr>
                <a:t>Continuous </a:t>
              </a:r>
              <a:endParaRPr sz="142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32">
                  <a:solidFill>
                    <a:srgbClr val="1B3139"/>
                  </a:solidFill>
                  <a:latin typeface="DM Sans"/>
                  <a:ea typeface="DM Sans"/>
                  <a:cs typeface="DM Sans"/>
                  <a:sym typeface="DM Sans"/>
                </a:rPr>
                <a:t>Ingestion</a:t>
              </a:r>
              <a:endParaRPr sz="632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21" name="Google Shape;2121;g24309fd7c70_2_2"/>
          <p:cNvGrpSpPr/>
          <p:nvPr/>
        </p:nvGrpSpPr>
        <p:grpSpPr>
          <a:xfrm>
            <a:off x="4136685" y="3091654"/>
            <a:ext cx="986774" cy="560074"/>
            <a:chOff x="3615432" y="2512161"/>
            <a:chExt cx="1166400" cy="640085"/>
          </a:xfrm>
        </p:grpSpPr>
        <p:sp>
          <p:nvSpPr>
            <p:cNvPr id="2122" name="Google Shape;2122;g24309fd7c70_2_2"/>
            <p:cNvSpPr/>
            <p:nvPr/>
          </p:nvSpPr>
          <p:spPr>
            <a:xfrm>
              <a:off x="3615432" y="3038846"/>
              <a:ext cx="1166400" cy="113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175" tIns="36075" rIns="72175" bIns="360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32">
                  <a:solidFill>
                    <a:srgbClr val="1B3139"/>
                  </a:solidFill>
                  <a:latin typeface="DM Sans"/>
                  <a:ea typeface="DM Sans"/>
                  <a:cs typeface="DM Sans"/>
                  <a:sym typeface="DM Sans"/>
                </a:rPr>
                <a:t>Data Transformation &amp;. Quality</a:t>
              </a:r>
              <a:endParaRPr sz="632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  <p:pic>
          <p:nvPicPr>
            <p:cNvPr id="2123" name="Google Shape;2123;g24309fd7c70_2_2"/>
            <p:cNvPicPr preferRelativeResize="0"/>
            <p:nvPr/>
          </p:nvPicPr>
          <p:blipFill rotWithShape="1">
            <a:blip r:embed="rId29">
              <a:alphaModFix/>
            </a:blip>
            <a:srcRect/>
            <a:stretch/>
          </p:blipFill>
          <p:spPr>
            <a:xfrm>
              <a:off x="3979482" y="2512161"/>
              <a:ext cx="468559" cy="494451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pic>
      </p:grpSp>
      <p:sp>
        <p:nvSpPr>
          <p:cNvPr id="2124" name="Google Shape;2124;g24309fd7c70_2_2"/>
          <p:cNvSpPr/>
          <p:nvPr/>
        </p:nvSpPr>
        <p:spPr>
          <a:xfrm>
            <a:off x="5041272" y="3511693"/>
            <a:ext cx="665400" cy="1755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2175" tIns="36075" rIns="72175" bIns="360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32">
                <a:solidFill>
                  <a:srgbClr val="1B3139"/>
                </a:solidFill>
                <a:latin typeface="DM Sans"/>
                <a:ea typeface="DM Sans"/>
                <a:cs typeface="DM Sans"/>
                <a:sym typeface="DM Sans"/>
              </a:rPr>
              <a:t>Enhanced Auto Scaling</a:t>
            </a:r>
            <a:endParaRPr sz="632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125" name="Google Shape;2125;g24309fd7c70_2_2"/>
          <p:cNvPicPr preferRelativeResize="0"/>
          <p:nvPr/>
        </p:nvPicPr>
        <p:blipFill rotWithShape="1">
          <a:blip r:embed="rId30">
            <a:alphaModFix/>
          </a:blip>
          <a:srcRect/>
          <a:stretch/>
        </p:blipFill>
        <p:spPr>
          <a:xfrm>
            <a:off x="5120960" y="3080633"/>
            <a:ext cx="456262" cy="41867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26" name="Google Shape;2126;g24309fd7c70_2_2"/>
          <p:cNvGrpSpPr/>
          <p:nvPr/>
        </p:nvGrpSpPr>
        <p:grpSpPr>
          <a:xfrm>
            <a:off x="6520305" y="3382158"/>
            <a:ext cx="2352567" cy="534729"/>
            <a:chOff x="6146531" y="2920691"/>
            <a:chExt cx="2780812" cy="611119"/>
          </a:xfrm>
        </p:grpSpPr>
        <p:pic>
          <p:nvPicPr>
            <p:cNvPr id="2127" name="Google Shape;2127;g24309fd7c70_2_2"/>
            <p:cNvPicPr preferRelativeResize="0"/>
            <p:nvPr/>
          </p:nvPicPr>
          <p:blipFill rotWithShape="1">
            <a:blip r:embed="rId31">
              <a:alphaModFix/>
            </a:blip>
            <a:srcRect/>
            <a:stretch/>
          </p:blipFill>
          <p:spPr>
            <a:xfrm>
              <a:off x="8169030" y="2920691"/>
              <a:ext cx="438913" cy="39318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28" name="Google Shape;2128;g24309fd7c70_2_2"/>
            <p:cNvSpPr/>
            <p:nvPr/>
          </p:nvSpPr>
          <p:spPr>
            <a:xfrm>
              <a:off x="7998243" y="3391335"/>
              <a:ext cx="929100" cy="137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175" tIns="36075" rIns="72175" bIns="360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32">
                  <a:solidFill>
                    <a:srgbClr val="1B3139"/>
                  </a:solidFill>
                  <a:latin typeface="DM Sans"/>
                  <a:ea typeface="DM Sans"/>
                  <a:cs typeface="DM Sans"/>
                  <a:sym typeface="DM Sans"/>
                </a:rPr>
                <a:t>Analytics / Dashboarding</a:t>
              </a:r>
              <a:endParaRPr sz="632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2129" name="Google Shape;2129;g24309fd7c70_2_2"/>
            <p:cNvSpPr/>
            <p:nvPr/>
          </p:nvSpPr>
          <p:spPr>
            <a:xfrm>
              <a:off x="6146531" y="3350610"/>
              <a:ext cx="876300" cy="18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175" tIns="36075" rIns="72175" bIns="360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32">
                  <a:solidFill>
                    <a:srgbClr val="1B3139"/>
                  </a:solidFill>
                  <a:latin typeface="DM Sans"/>
                  <a:ea typeface="DM Sans"/>
                  <a:cs typeface="DM Sans"/>
                  <a:sym typeface="DM Sans"/>
                </a:rPr>
                <a:t>Data Enrichment</a:t>
              </a:r>
              <a:endParaRPr sz="632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  <p:pic>
          <p:nvPicPr>
            <p:cNvPr id="2130" name="Google Shape;2130;g24309fd7c70_2_2"/>
            <p:cNvPicPr preferRelativeResize="0"/>
            <p:nvPr/>
          </p:nvPicPr>
          <p:blipFill rotWithShape="1">
            <a:blip r:embed="rId32">
              <a:alphaModFix/>
            </a:blip>
            <a:srcRect/>
            <a:stretch/>
          </p:blipFill>
          <p:spPr>
            <a:xfrm>
              <a:off x="6353017" y="2927359"/>
              <a:ext cx="445750" cy="39319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31" name="Google Shape;2131;g24309fd7c70_2_2"/>
            <p:cNvSpPr/>
            <p:nvPr/>
          </p:nvSpPr>
          <p:spPr>
            <a:xfrm>
              <a:off x="7082477" y="3363629"/>
              <a:ext cx="857100" cy="154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175" tIns="36075" rIns="72175" bIns="360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32">
                  <a:solidFill>
                    <a:srgbClr val="1B3139"/>
                  </a:solidFill>
                  <a:latin typeface="DM Sans"/>
                  <a:ea typeface="DM Sans"/>
                  <a:cs typeface="DM Sans"/>
                  <a:sym typeface="DM Sans"/>
                </a:rPr>
                <a:t>Business Aggregates</a:t>
              </a:r>
              <a:endParaRPr sz="632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  <p:pic>
          <p:nvPicPr>
            <p:cNvPr id="2132" name="Google Shape;2132;g24309fd7c70_2_2"/>
            <p:cNvPicPr preferRelativeResize="0"/>
            <p:nvPr/>
          </p:nvPicPr>
          <p:blipFill rotWithShape="1">
            <a:blip r:embed="rId33">
              <a:alphaModFix/>
            </a:blip>
            <a:srcRect/>
            <a:stretch/>
          </p:blipFill>
          <p:spPr>
            <a:xfrm>
              <a:off x="7293775" y="2950580"/>
              <a:ext cx="434504" cy="39221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133" name="Google Shape;2133;g24309fd7c70_2_2"/>
          <p:cNvPicPr preferRelativeResize="0"/>
          <p:nvPr/>
        </p:nvPicPr>
        <p:blipFill rotWithShape="1">
          <a:blip r:embed="rId34">
            <a:alphaModFix/>
          </a:blip>
          <a:srcRect/>
          <a:stretch/>
        </p:blipFill>
        <p:spPr>
          <a:xfrm>
            <a:off x="5111398" y="3738996"/>
            <a:ext cx="462476" cy="438904"/>
          </a:xfrm>
          <a:prstGeom prst="rect">
            <a:avLst/>
          </a:prstGeom>
          <a:noFill/>
          <a:ln>
            <a:noFill/>
          </a:ln>
        </p:spPr>
      </p:pic>
      <p:sp>
        <p:nvSpPr>
          <p:cNvPr id="2134" name="Google Shape;2134;g24309fd7c70_2_2"/>
          <p:cNvSpPr txBox="1"/>
          <p:nvPr/>
        </p:nvSpPr>
        <p:spPr>
          <a:xfrm>
            <a:off x="6695826" y="2513875"/>
            <a:ext cx="2074500" cy="397800"/>
          </a:xfrm>
          <a:prstGeom prst="rect">
            <a:avLst/>
          </a:prstGeom>
          <a:solidFill>
            <a:srgbClr val="EEEDE9"/>
          </a:solidFill>
          <a:ln w="9525" cap="flat" cmpd="sng">
            <a:solidFill>
              <a:srgbClr val="1B313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2175" tIns="36075" rIns="72175" bIns="360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11">
                <a:solidFill>
                  <a:srgbClr val="1B3139"/>
                </a:solidFill>
                <a:latin typeface="DM Sans"/>
                <a:ea typeface="DM Sans"/>
                <a:cs typeface="DM Sans"/>
                <a:sym typeface="DM Sans"/>
              </a:rPr>
              <a:t>Real-Time Analytics with </a:t>
            </a:r>
            <a:endParaRPr sz="142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rgbClr val="1B3139"/>
                </a:solidFill>
                <a:latin typeface="DM Sans"/>
                <a:ea typeface="DM Sans"/>
                <a:cs typeface="DM Sans"/>
                <a:sym typeface="DM Sans"/>
              </a:rPr>
              <a:t>Databricks SQL</a:t>
            </a:r>
            <a:endParaRPr sz="1400" b="1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135" name="Google Shape;2135;g24309fd7c70_2_2"/>
          <p:cNvSpPr txBox="1"/>
          <p:nvPr/>
        </p:nvSpPr>
        <p:spPr>
          <a:xfrm>
            <a:off x="5112378" y="4652507"/>
            <a:ext cx="2171400" cy="328200"/>
          </a:xfrm>
          <a:prstGeom prst="rect">
            <a:avLst/>
          </a:prstGeom>
          <a:solidFill>
            <a:srgbClr val="EEEDE9"/>
          </a:solidFill>
          <a:ln w="9525" cap="flat" cmpd="sng">
            <a:solidFill>
              <a:srgbClr val="1B313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2175" tIns="36075" rIns="72175" bIns="360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11">
                <a:solidFill>
                  <a:srgbClr val="1B3139"/>
                </a:solidFill>
                <a:latin typeface="DM Sans"/>
                <a:ea typeface="DM Sans"/>
                <a:cs typeface="DM Sans"/>
                <a:sym typeface="DM Sans"/>
              </a:rPr>
              <a:t>Real-Time Applications with </a:t>
            </a:r>
            <a:endParaRPr sz="142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47" b="1">
                <a:solidFill>
                  <a:srgbClr val="1B3139"/>
                </a:solidFill>
                <a:latin typeface="DM Sans"/>
                <a:ea typeface="DM Sans"/>
                <a:cs typeface="DM Sans"/>
                <a:sym typeface="DM Sans"/>
              </a:rPr>
              <a:t>Spark Structured Streaming </a:t>
            </a:r>
            <a:endParaRPr sz="947" b="1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2136" name="Google Shape;2136;g24309fd7c70_2_2"/>
          <p:cNvCxnSpPr/>
          <p:nvPr/>
        </p:nvCxnSpPr>
        <p:spPr>
          <a:xfrm>
            <a:off x="4102311" y="5155610"/>
            <a:ext cx="1403100" cy="1200"/>
          </a:xfrm>
          <a:prstGeom prst="straightConnector1">
            <a:avLst/>
          </a:prstGeom>
          <a:noFill/>
          <a:ln w="9525" cap="flat" cmpd="sng">
            <a:solidFill>
              <a:srgbClr val="1B3139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137" name="Google Shape;2137;g24309fd7c70_2_2" descr="Icon&#10;&#10;Description automatically generated"/>
          <p:cNvPicPr preferRelativeResize="0"/>
          <p:nvPr/>
        </p:nvPicPr>
        <p:blipFill rotWithShape="1">
          <a:blip r:embed="rId35">
            <a:alphaModFix/>
          </a:blip>
          <a:srcRect/>
          <a:stretch/>
        </p:blipFill>
        <p:spPr>
          <a:xfrm>
            <a:off x="8274813" y="4910723"/>
            <a:ext cx="416693" cy="440888"/>
          </a:xfrm>
          <a:prstGeom prst="rect">
            <a:avLst/>
          </a:prstGeom>
          <a:noFill/>
          <a:ln>
            <a:noFill/>
          </a:ln>
        </p:spPr>
      </p:pic>
      <p:sp>
        <p:nvSpPr>
          <p:cNvPr id="2138" name="Google Shape;2138;g24309fd7c70_2_2"/>
          <p:cNvSpPr txBox="1"/>
          <p:nvPr/>
        </p:nvSpPr>
        <p:spPr>
          <a:xfrm>
            <a:off x="8145512" y="5264417"/>
            <a:ext cx="708000" cy="29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175" tIns="36075" rIns="72175" bIns="360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11">
                <a:solidFill>
                  <a:srgbClr val="1B3139"/>
                </a:solidFill>
                <a:latin typeface="DM Sans"/>
                <a:ea typeface="DM Sans"/>
                <a:cs typeface="DM Sans"/>
                <a:sym typeface="DM Sans"/>
              </a:rPr>
              <a:t>Streaming Connectors</a:t>
            </a:r>
            <a:endParaRPr sz="71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139" name="Google Shape;2139;g24309fd7c70_2_2"/>
          <p:cNvCxnSpPr/>
          <p:nvPr/>
        </p:nvCxnSpPr>
        <p:spPr>
          <a:xfrm>
            <a:off x="6884657" y="5155616"/>
            <a:ext cx="1357800" cy="0"/>
          </a:xfrm>
          <a:prstGeom prst="straightConnector1">
            <a:avLst/>
          </a:prstGeom>
          <a:noFill/>
          <a:ln w="9525" cap="flat" cmpd="sng">
            <a:solidFill>
              <a:srgbClr val="1B313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140" name="Google Shape;2140;g24309fd7c70_2_2"/>
          <p:cNvCxnSpPr>
            <a:stCxn id="2041" idx="3"/>
            <a:endCxn id="2045" idx="0"/>
          </p:cNvCxnSpPr>
          <p:nvPr/>
        </p:nvCxnSpPr>
        <p:spPr>
          <a:xfrm>
            <a:off x="4121465" y="5155631"/>
            <a:ext cx="713700" cy="294000"/>
          </a:xfrm>
          <a:prstGeom prst="curvedConnector2">
            <a:avLst/>
          </a:prstGeom>
          <a:noFill/>
          <a:ln w="9525" cap="flat" cmpd="sng">
            <a:solidFill>
              <a:srgbClr val="192F37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141" name="Google Shape;2141;g24309fd7c70_2_2"/>
          <p:cNvGrpSpPr/>
          <p:nvPr/>
        </p:nvGrpSpPr>
        <p:grpSpPr>
          <a:xfrm>
            <a:off x="5531860" y="1733953"/>
            <a:ext cx="1411356" cy="408321"/>
            <a:chOff x="4928735" y="1264760"/>
            <a:chExt cx="1668269" cy="466652"/>
          </a:xfrm>
        </p:grpSpPr>
        <p:pic>
          <p:nvPicPr>
            <p:cNvPr id="2142" name="Google Shape;2142;g24309fd7c70_2_2"/>
            <p:cNvPicPr preferRelativeResize="0"/>
            <p:nvPr/>
          </p:nvPicPr>
          <p:blipFill rotWithShape="1">
            <a:blip r:embed="rId36">
              <a:alphaModFix/>
            </a:blip>
            <a:srcRect/>
            <a:stretch/>
          </p:blipFill>
          <p:spPr>
            <a:xfrm>
              <a:off x="4928735" y="1264760"/>
              <a:ext cx="1550663" cy="25031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43" name="Google Shape;2143;g24309fd7c70_2_2"/>
            <p:cNvSpPr txBox="1"/>
            <p:nvPr/>
          </p:nvSpPr>
          <p:spPr>
            <a:xfrm>
              <a:off x="5033104" y="1495612"/>
              <a:ext cx="1563900" cy="23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175" tIns="36075" rIns="72175" bIns="36075" anchor="ctr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68" b="1">
                  <a:solidFill>
                    <a:srgbClr val="1B3139"/>
                  </a:solidFill>
                  <a:latin typeface="DM Sans"/>
                  <a:ea typeface="DM Sans"/>
                  <a:cs typeface="DM Sans"/>
                  <a:sym typeface="DM Sans"/>
                </a:rPr>
                <a:t>Lakehouse Platform</a:t>
              </a:r>
              <a:endParaRPr sz="868" b="1">
                <a:solidFill>
                  <a:srgbClr val="1B3139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cxnSp>
        <p:nvCxnSpPr>
          <p:cNvPr id="2144" name="Google Shape;2144;g24309fd7c70_2_2"/>
          <p:cNvCxnSpPr/>
          <p:nvPr/>
        </p:nvCxnSpPr>
        <p:spPr>
          <a:xfrm flipH="1">
            <a:off x="7426982" y="5154276"/>
            <a:ext cx="797700" cy="294000"/>
          </a:xfrm>
          <a:prstGeom prst="curvedConnector2">
            <a:avLst/>
          </a:prstGeom>
          <a:noFill/>
          <a:ln w="9525" cap="flat" cmpd="sng">
            <a:solidFill>
              <a:srgbClr val="192F37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145" name="Google Shape;2145;g24309fd7c70_2_2"/>
          <p:cNvSpPr/>
          <p:nvPr/>
        </p:nvSpPr>
        <p:spPr>
          <a:xfrm>
            <a:off x="3486247" y="2220770"/>
            <a:ext cx="5549700" cy="225000"/>
          </a:xfrm>
          <a:prstGeom prst="rect">
            <a:avLst/>
          </a:prstGeom>
          <a:noFill/>
          <a:ln w="12700" cap="flat" cmpd="sng">
            <a:solidFill>
              <a:srgbClr val="1B313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2175" tIns="36075" rIns="72175" bIns="360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68" b="1">
                <a:solidFill>
                  <a:srgbClr val="1B3139"/>
                </a:solidFill>
                <a:latin typeface="DM Sans"/>
                <a:ea typeface="DM Sans"/>
                <a:cs typeface="DM Sans"/>
                <a:sym typeface="DM Sans"/>
              </a:rPr>
              <a:t>Databricks Workflows </a:t>
            </a:r>
            <a:r>
              <a:rPr lang="en" sz="711" i="1">
                <a:solidFill>
                  <a:srgbClr val="1B3139"/>
                </a:solidFill>
                <a:latin typeface="DM Sans"/>
                <a:ea typeface="DM Sans"/>
                <a:cs typeface="DM Sans"/>
                <a:sym typeface="DM Sans"/>
              </a:rPr>
              <a:t>for End to End Orchestration</a:t>
            </a:r>
            <a:endParaRPr sz="868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46" name="Google Shape;2146;g24309fd7c70_2_2"/>
          <p:cNvGrpSpPr/>
          <p:nvPr/>
        </p:nvGrpSpPr>
        <p:grpSpPr>
          <a:xfrm>
            <a:off x="6305242" y="5788189"/>
            <a:ext cx="1357754" cy="440304"/>
            <a:chOff x="7263498" y="7340267"/>
            <a:chExt cx="1720200" cy="557700"/>
          </a:xfrm>
        </p:grpSpPr>
        <p:sp>
          <p:nvSpPr>
            <p:cNvPr id="2147" name="Google Shape;2147;g24309fd7c70_2_2"/>
            <p:cNvSpPr/>
            <p:nvPr/>
          </p:nvSpPr>
          <p:spPr>
            <a:xfrm>
              <a:off x="7263498" y="7340267"/>
              <a:ext cx="1720200" cy="557700"/>
            </a:xfrm>
            <a:prstGeom prst="rect">
              <a:avLst/>
            </a:prstGeom>
            <a:solidFill>
              <a:srgbClr val="F9F7F4"/>
            </a:solidFill>
            <a:ln w="19050" cap="flat" cmpd="sng">
              <a:solidFill>
                <a:srgbClr val="1B313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72175" tIns="36075" rIns="72175" bIns="360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2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48" name="Google Shape;2148;g24309fd7c70_2_2"/>
            <p:cNvPicPr preferRelativeResize="0"/>
            <p:nvPr/>
          </p:nvPicPr>
          <p:blipFill rotWithShape="1">
            <a:blip r:embed="rId37">
              <a:alphaModFix/>
            </a:blip>
            <a:srcRect/>
            <a:stretch/>
          </p:blipFill>
          <p:spPr>
            <a:xfrm>
              <a:off x="7498525" y="7340270"/>
              <a:ext cx="1250150" cy="53255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149" name="Google Shape;2149;g24309fd7c70_2_2" descr="A picture containing screenshot, graphics, colorfulness, lin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11267" r="11560"/>
          <a:stretch/>
        </p:blipFill>
        <p:spPr>
          <a:xfrm>
            <a:off x="5777409" y="3300776"/>
            <a:ext cx="679868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0" name="Google Shape;2150;g24309fd7c70_2_2" descr="A picture containing screenshot, graphics, colorfulness, lin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11267" r="11560"/>
          <a:stretch/>
        </p:blipFill>
        <p:spPr>
          <a:xfrm>
            <a:off x="2052911" y="2310632"/>
            <a:ext cx="226479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1" name="Google Shape;2151;g24309fd7c70_2_2" descr="A picture containing screenshot, graphics, colorfulness, lin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11267" r="11560"/>
          <a:stretch/>
        </p:blipFill>
        <p:spPr>
          <a:xfrm>
            <a:off x="2037232" y="4570945"/>
            <a:ext cx="226479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2" name="Google Shape;2152;g24309fd7c70_2_2" descr="A picture containing screenshot, graphics, colorfulness, lin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11267" r="11560"/>
          <a:stretch/>
        </p:blipFill>
        <p:spPr>
          <a:xfrm>
            <a:off x="3175809" y="2749677"/>
            <a:ext cx="326097" cy="17686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3" name="Google Shape;2153;g24309fd7c70_2_2" descr="A picture containing screenshot, graphics, colorfulness, lin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11267" r="11560"/>
          <a:stretch/>
        </p:blipFill>
        <p:spPr>
          <a:xfrm>
            <a:off x="3167527" y="4891510"/>
            <a:ext cx="331739" cy="762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54" name="Google Shape;2154;g24309fd7c70_2_2"/>
          <p:cNvGrpSpPr/>
          <p:nvPr/>
        </p:nvGrpSpPr>
        <p:grpSpPr>
          <a:xfrm>
            <a:off x="10097452" y="2770616"/>
            <a:ext cx="725100" cy="567250"/>
            <a:chOff x="10097452" y="2770616"/>
            <a:chExt cx="725100" cy="567250"/>
          </a:xfrm>
        </p:grpSpPr>
        <p:pic>
          <p:nvPicPr>
            <p:cNvPr id="2155" name="Google Shape;2155;g24309fd7c70_2_2"/>
            <p:cNvPicPr preferRelativeResize="0"/>
            <p:nvPr/>
          </p:nvPicPr>
          <p:blipFill>
            <a:blip r:embed="rId38">
              <a:alphaModFix/>
            </a:blip>
            <a:stretch>
              <a:fillRect/>
            </a:stretch>
          </p:blipFill>
          <p:spPr>
            <a:xfrm>
              <a:off x="10249350" y="2770616"/>
              <a:ext cx="420000" cy="40159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56" name="Google Shape;2156;g24309fd7c70_2_2"/>
            <p:cNvSpPr/>
            <p:nvPr/>
          </p:nvSpPr>
          <p:spPr>
            <a:xfrm>
              <a:off x="10097452" y="3202266"/>
              <a:ext cx="725100" cy="13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175" tIns="36075" rIns="72175" bIns="360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32">
                  <a:solidFill>
                    <a:srgbClr val="1B3139"/>
                  </a:solidFill>
                  <a:latin typeface="DM Sans"/>
                  <a:ea typeface="DM Sans"/>
                  <a:cs typeface="DM Sans"/>
                  <a:sym typeface="DM Sans"/>
                </a:rPr>
                <a:t>Power BI</a:t>
              </a:r>
              <a:endParaRPr sz="1032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grpSp>
        <p:nvGrpSpPr>
          <p:cNvPr id="2157" name="Google Shape;2157;g24309fd7c70_2_2"/>
          <p:cNvGrpSpPr/>
          <p:nvPr/>
        </p:nvGrpSpPr>
        <p:grpSpPr>
          <a:xfrm>
            <a:off x="10097452" y="3989816"/>
            <a:ext cx="725100" cy="567250"/>
            <a:chOff x="10097452" y="2770616"/>
            <a:chExt cx="725100" cy="567250"/>
          </a:xfrm>
        </p:grpSpPr>
        <p:pic>
          <p:nvPicPr>
            <p:cNvPr id="2158" name="Google Shape;2158;g24309fd7c70_2_2"/>
            <p:cNvPicPr preferRelativeResize="0"/>
            <p:nvPr/>
          </p:nvPicPr>
          <p:blipFill>
            <a:blip r:embed="rId38">
              <a:alphaModFix/>
            </a:blip>
            <a:stretch>
              <a:fillRect/>
            </a:stretch>
          </p:blipFill>
          <p:spPr>
            <a:xfrm>
              <a:off x="10249350" y="2770616"/>
              <a:ext cx="420000" cy="40159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59" name="Google Shape;2159;g24309fd7c70_2_2"/>
            <p:cNvSpPr/>
            <p:nvPr/>
          </p:nvSpPr>
          <p:spPr>
            <a:xfrm>
              <a:off x="10097452" y="3202266"/>
              <a:ext cx="725100" cy="13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175" tIns="36075" rIns="72175" bIns="360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32">
                  <a:solidFill>
                    <a:srgbClr val="1B3139"/>
                  </a:solidFill>
                  <a:latin typeface="DM Sans"/>
                  <a:ea typeface="DM Sans"/>
                  <a:cs typeface="DM Sans"/>
                  <a:sym typeface="DM Sans"/>
                </a:rPr>
                <a:t>Power BI</a:t>
              </a:r>
              <a:endParaRPr sz="1032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grpSp>
        <p:nvGrpSpPr>
          <p:cNvPr id="2160" name="Google Shape;2160;g24309fd7c70_2_2"/>
          <p:cNvGrpSpPr/>
          <p:nvPr/>
        </p:nvGrpSpPr>
        <p:grpSpPr>
          <a:xfrm>
            <a:off x="10097452" y="5209016"/>
            <a:ext cx="725100" cy="567250"/>
            <a:chOff x="10097452" y="2770616"/>
            <a:chExt cx="725100" cy="567250"/>
          </a:xfrm>
        </p:grpSpPr>
        <p:pic>
          <p:nvPicPr>
            <p:cNvPr id="2161" name="Google Shape;2161;g24309fd7c70_2_2"/>
            <p:cNvPicPr preferRelativeResize="0"/>
            <p:nvPr/>
          </p:nvPicPr>
          <p:blipFill>
            <a:blip r:embed="rId38">
              <a:alphaModFix/>
            </a:blip>
            <a:stretch>
              <a:fillRect/>
            </a:stretch>
          </p:blipFill>
          <p:spPr>
            <a:xfrm>
              <a:off x="10249350" y="2770616"/>
              <a:ext cx="420000" cy="40159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62" name="Google Shape;2162;g24309fd7c70_2_2"/>
            <p:cNvSpPr/>
            <p:nvPr/>
          </p:nvSpPr>
          <p:spPr>
            <a:xfrm>
              <a:off x="10097452" y="3202266"/>
              <a:ext cx="725100" cy="13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175" tIns="36075" rIns="72175" bIns="360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32">
                  <a:solidFill>
                    <a:srgbClr val="1B3139"/>
                  </a:solidFill>
                  <a:latin typeface="DM Sans"/>
                  <a:ea typeface="DM Sans"/>
                  <a:cs typeface="DM Sans"/>
                  <a:sym typeface="DM Sans"/>
                </a:rPr>
                <a:t>Power BI</a:t>
              </a:r>
              <a:endParaRPr sz="1032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86" name="Google Shape;2186;g255b6f81a04_0_712"/>
          <p:cNvGraphicFramePr/>
          <p:nvPr/>
        </p:nvGraphicFramePr>
        <p:xfrm>
          <a:off x="885039" y="1329577"/>
          <a:ext cx="10487000" cy="5210784"/>
        </p:xfrm>
        <a:graphic>
          <a:graphicData uri="http://schemas.openxmlformats.org/drawingml/2006/table">
            <a:tbl>
              <a:tblPr>
                <a:noFill/>
                <a:tableStyleId>{6BA8A6BC-665B-414C-8D61-BB54AC6201AE}</a:tableStyleId>
              </a:tblPr>
              <a:tblGrid>
                <a:gridCol w="286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21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284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70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62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500" b="1">
                        <a:solidFill>
                          <a:srgbClr val="40404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10400" marR="161675" marT="155200" marB="155200">
                    <a:lnB w="9525" cap="flat" cmpd="sng">
                      <a:solidFill>
                        <a:srgbClr val="D8DCD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 b="1">
                          <a:solidFill>
                            <a:srgbClr val="40404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Scenario 1 </a:t>
                      </a:r>
                      <a:endParaRPr sz="2500" b="1">
                        <a:solidFill>
                          <a:srgbClr val="40404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i="1">
                          <a:solidFill>
                            <a:srgbClr val="40404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DLT + DB SQL </a:t>
                      </a:r>
                      <a:endParaRPr sz="1800" i="1">
                        <a:solidFill>
                          <a:srgbClr val="40404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i="1">
                          <a:solidFill>
                            <a:srgbClr val="40404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 PBI DQ</a:t>
                      </a:r>
                      <a:endParaRPr sz="1800" i="1">
                        <a:solidFill>
                          <a:srgbClr val="40404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10400" marR="161675" marT="155200" marB="155200">
                    <a:lnB w="9525" cap="flat" cmpd="sng">
                      <a:solidFill>
                        <a:srgbClr val="D8DCD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 b="1">
                          <a:solidFill>
                            <a:srgbClr val="40404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Scenario 2</a:t>
                      </a:r>
                      <a:endParaRPr sz="2500" b="1">
                        <a:solidFill>
                          <a:srgbClr val="404040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i="1">
                          <a:solidFill>
                            <a:srgbClr val="40404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DLT + DB SQL</a:t>
                      </a:r>
                      <a:endParaRPr sz="1800" i="1">
                        <a:solidFill>
                          <a:srgbClr val="40404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 i="1">
                          <a:solidFill>
                            <a:srgbClr val="40404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 PBI Composite</a:t>
                      </a:r>
                      <a:endParaRPr sz="1800" b="1" i="1">
                        <a:solidFill>
                          <a:srgbClr val="404040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310400" marR="161675" marT="155200" marB="155200">
                    <a:lnB w="9525" cap="flat" cmpd="sng">
                      <a:solidFill>
                        <a:srgbClr val="D8DCD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 b="1">
                          <a:solidFill>
                            <a:srgbClr val="40404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Scenario 3</a:t>
                      </a:r>
                      <a:endParaRPr sz="2500" b="1">
                        <a:solidFill>
                          <a:srgbClr val="404040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i="1">
                          <a:solidFill>
                            <a:srgbClr val="40404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Struct Streaming</a:t>
                      </a:r>
                      <a:endParaRPr sz="1800" i="1">
                        <a:solidFill>
                          <a:srgbClr val="40404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 i="1">
                          <a:solidFill>
                            <a:srgbClr val="40404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 PBI Streaming Dataset</a:t>
                      </a:r>
                      <a:endParaRPr sz="2500" b="1">
                        <a:solidFill>
                          <a:srgbClr val="404040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310400" marR="161675" marT="155200" marB="155200">
                    <a:lnB w="9525" cap="flat" cmpd="sng">
                      <a:solidFill>
                        <a:srgbClr val="D8DCD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 b="1">
                          <a:solidFill>
                            <a:srgbClr val="40404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Ease of implementation</a:t>
                      </a:r>
                      <a:endParaRPr sz="2500" b="1">
                        <a:solidFill>
                          <a:srgbClr val="40404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10400" marR="161675" marT="155200" marB="155200">
                    <a:lnL w="9525" cap="flat" cmpd="sng">
                      <a:solidFill>
                        <a:srgbClr val="D8DCD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8DCD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8DCD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8DCD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8F9F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>
                          <a:solidFill>
                            <a:srgbClr val="40404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Very easy</a:t>
                      </a:r>
                      <a:endParaRPr sz="2200">
                        <a:solidFill>
                          <a:srgbClr val="404040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310400" marR="161675" marT="155200" marB="155200">
                    <a:lnL w="9525" cap="flat" cmpd="sng">
                      <a:solidFill>
                        <a:srgbClr val="D8DCD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8DCD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8DCD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8DCD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8F9F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>
                          <a:solidFill>
                            <a:srgbClr val="40404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Easy</a:t>
                      </a:r>
                      <a:endParaRPr sz="2200">
                        <a:solidFill>
                          <a:srgbClr val="40404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10400" marR="161675" marT="155200" marB="155200">
                    <a:lnL w="9525" cap="flat" cmpd="sng">
                      <a:solidFill>
                        <a:srgbClr val="D8DCD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8DCD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8DCD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8DCD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8F9F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>
                          <a:solidFill>
                            <a:srgbClr val="40404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Medium</a:t>
                      </a:r>
                      <a:endParaRPr sz="2200">
                        <a:solidFill>
                          <a:srgbClr val="40404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10400" marR="161675" marT="155200" marB="155200">
                    <a:lnL w="9525" cap="flat" cmpd="sng">
                      <a:solidFill>
                        <a:srgbClr val="D8DCD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8DCD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8DCD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8DCD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8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 b="1">
                          <a:solidFill>
                            <a:srgbClr val="40404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Latency</a:t>
                      </a:r>
                      <a:endParaRPr sz="2500" b="1">
                        <a:solidFill>
                          <a:srgbClr val="40404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10400" marR="161675" marT="155200" marB="155200">
                    <a:lnL w="9525" cap="flat" cmpd="sng">
                      <a:solidFill>
                        <a:srgbClr val="D8DED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8DED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8DCD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8DCD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>
                          <a:solidFill>
                            <a:srgbClr val="40404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Medium (&gt;3s)</a:t>
                      </a:r>
                      <a:endParaRPr sz="2200">
                        <a:solidFill>
                          <a:srgbClr val="404040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310400" marR="161675" marT="155200" marB="155200">
                    <a:lnL w="9525" cap="flat" cmpd="sng">
                      <a:solidFill>
                        <a:srgbClr val="D8DED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8DED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8DCD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8DCD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>
                          <a:solidFill>
                            <a:srgbClr val="40404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Medium (&gt;3s)</a:t>
                      </a:r>
                      <a:endParaRPr sz="2200">
                        <a:solidFill>
                          <a:srgbClr val="40404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10400" marR="161675" marT="155200" marB="155200">
                    <a:lnL w="9525" cap="flat" cmpd="sng">
                      <a:solidFill>
                        <a:srgbClr val="D8DED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8DED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8DCD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8DCD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>
                          <a:solidFill>
                            <a:srgbClr val="40404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Low (&lt;3s)</a:t>
                      </a:r>
                      <a:endParaRPr sz="2200">
                        <a:solidFill>
                          <a:srgbClr val="40404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10400" marR="161675" marT="155200" marB="155200">
                    <a:lnL w="9525" cap="flat" cmpd="sng">
                      <a:solidFill>
                        <a:srgbClr val="D8DED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8DED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8DCD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8DCD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 b="1">
                          <a:solidFill>
                            <a:srgbClr val="40404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Historical data</a:t>
                      </a:r>
                      <a:endParaRPr sz="2500" b="1">
                        <a:solidFill>
                          <a:srgbClr val="40404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10400" marR="161675" marT="155200" marB="155200">
                    <a:lnL w="9525" cap="flat" cmpd="sng">
                      <a:solidFill>
                        <a:srgbClr val="D8DED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8DED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8DCD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8DCD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8F9F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>
                          <a:solidFill>
                            <a:srgbClr val="40404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Yes</a:t>
                      </a:r>
                      <a:endParaRPr sz="2200">
                        <a:solidFill>
                          <a:srgbClr val="404040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310400" marR="161675" marT="155200" marB="155200">
                    <a:lnL w="9525" cap="flat" cmpd="sng">
                      <a:solidFill>
                        <a:srgbClr val="D8DED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8DED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8DCD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8DCD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8F9F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>
                          <a:solidFill>
                            <a:srgbClr val="40404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Yes</a:t>
                      </a:r>
                      <a:endParaRPr sz="2200">
                        <a:solidFill>
                          <a:srgbClr val="404040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310400" marR="161675" marT="155200" marB="155200">
                    <a:lnL w="9525" cap="flat" cmpd="sng">
                      <a:solidFill>
                        <a:srgbClr val="D8DED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8DED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8DCD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8DCD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8F9F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>
                          <a:solidFill>
                            <a:srgbClr val="40404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Limited</a:t>
                      </a:r>
                      <a:endParaRPr sz="2200">
                        <a:solidFill>
                          <a:srgbClr val="40404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10400" marR="161675" marT="155200" marB="155200">
                    <a:lnL w="9525" cap="flat" cmpd="sng">
                      <a:solidFill>
                        <a:srgbClr val="D8DED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8DED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8DCD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8DCD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8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500" b="1">
                          <a:solidFill>
                            <a:srgbClr val="40404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Available PBI visuals</a:t>
                      </a:r>
                      <a:endParaRPr sz="2500" b="1">
                        <a:solidFill>
                          <a:srgbClr val="40404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310400" marR="161675" marT="155200" marB="155200">
                    <a:lnL w="9525" cap="flat" cmpd="sng">
                      <a:solidFill>
                        <a:srgbClr val="D8DCD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8DCD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8DCD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8DCD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>
                          <a:solidFill>
                            <a:srgbClr val="40404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All</a:t>
                      </a:r>
                      <a:endParaRPr sz="2200">
                        <a:solidFill>
                          <a:srgbClr val="404040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310400" marR="161675" marT="155200" marB="155200">
                    <a:lnL w="9525" cap="flat" cmpd="sng">
                      <a:solidFill>
                        <a:srgbClr val="D8DCD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8DCD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8DCD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8DCD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>
                          <a:solidFill>
                            <a:srgbClr val="40404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All</a:t>
                      </a:r>
                      <a:endParaRPr sz="2200">
                        <a:solidFill>
                          <a:srgbClr val="404040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310400" marR="161675" marT="155200" marB="155200">
                    <a:lnL w="9525" cap="flat" cmpd="sng">
                      <a:solidFill>
                        <a:srgbClr val="D8DCD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8DCD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8DCD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8DCD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>
                          <a:solidFill>
                            <a:srgbClr val="404040"/>
                          </a:solidFill>
                          <a:latin typeface="DM Sans"/>
                          <a:ea typeface="DM Sans"/>
                          <a:cs typeface="DM Sans"/>
                          <a:sym typeface="DM Sans"/>
                        </a:rPr>
                        <a:t>Basic</a:t>
                      </a:r>
                      <a:endParaRPr sz="2200">
                        <a:solidFill>
                          <a:srgbClr val="404040"/>
                        </a:solidFill>
                        <a:latin typeface="DM Sans"/>
                        <a:ea typeface="DM Sans"/>
                        <a:cs typeface="DM Sans"/>
                        <a:sym typeface="DM Sans"/>
                      </a:endParaRPr>
                    </a:p>
                  </a:txBody>
                  <a:tcPr marL="310400" marR="161675" marT="155200" marB="155200">
                    <a:lnL w="9525" cap="flat" cmpd="sng">
                      <a:solidFill>
                        <a:srgbClr val="D8DCD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8DCD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8DCD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8DCD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187" name="Google Shape;2187;g255b6f81a04_0_712"/>
          <p:cNvSpPr txBox="1">
            <a:spLocks noGrp="1"/>
          </p:cNvSpPr>
          <p:nvPr>
            <p:ph type="title"/>
          </p:nvPr>
        </p:nvSpPr>
        <p:spPr>
          <a:xfrm>
            <a:off x="749237" y="535597"/>
            <a:ext cx="10659300" cy="583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summary …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2541af5edbf_0_7"/>
          <p:cNvSpPr txBox="1">
            <a:spLocks noGrp="1"/>
          </p:cNvSpPr>
          <p:nvPr>
            <p:ph type="title"/>
          </p:nvPr>
        </p:nvSpPr>
        <p:spPr>
          <a:xfrm>
            <a:off x="749237" y="535597"/>
            <a:ext cx="10659300" cy="583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0121E"/>
                </a:solidFill>
                <a:latin typeface="Arial"/>
                <a:ea typeface="Arial"/>
                <a:cs typeface="Arial"/>
                <a:sym typeface="Arial"/>
              </a:rPr>
              <a:t>Agenda</a:t>
            </a:r>
            <a:endParaRPr/>
          </a:p>
        </p:txBody>
      </p:sp>
      <p:sp>
        <p:nvSpPr>
          <p:cNvPr id="596" name="Google Shape;596;g2541af5edbf_0_7"/>
          <p:cNvSpPr txBox="1">
            <a:spLocks noGrp="1"/>
          </p:cNvSpPr>
          <p:nvPr>
            <p:ph type="body" idx="2"/>
          </p:nvPr>
        </p:nvSpPr>
        <p:spPr>
          <a:xfrm>
            <a:off x="761802" y="1988833"/>
            <a:ext cx="10659300" cy="4149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rgbClr val="10121E"/>
              </a:buClr>
              <a:buSzPts val="2400"/>
              <a:buFont typeface="DM Sans Medium"/>
              <a:buChar char="●"/>
            </a:pPr>
            <a:r>
              <a:rPr lang="en">
                <a:solidFill>
                  <a:srgbClr val="10121E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Lakehouse for Real-Time Analytics</a:t>
            </a:r>
            <a:endParaRPr>
              <a:solidFill>
                <a:srgbClr val="10121E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0121E"/>
              </a:buClr>
              <a:buSzPts val="2400"/>
              <a:buFont typeface="DM Sans Medium"/>
              <a:buChar char="●"/>
            </a:pPr>
            <a:r>
              <a:rPr lang="en">
                <a:solidFill>
                  <a:srgbClr val="10121E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Architectural Patterns and Demos</a:t>
            </a:r>
            <a:endParaRPr>
              <a:solidFill>
                <a:srgbClr val="10121E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0121E"/>
              </a:buClr>
              <a:buSzPts val="2400"/>
              <a:buFont typeface="DM Sans Medium"/>
              <a:buChar char="●"/>
            </a:pPr>
            <a:r>
              <a:rPr lang="en">
                <a:solidFill>
                  <a:srgbClr val="10121E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Considerations</a:t>
            </a:r>
            <a:endParaRPr>
              <a:solidFill>
                <a:srgbClr val="10121E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  <a:p>
            <a:pPr marL="0" lvl="0" indent="0" algn="l" rtl="0">
              <a:spcBef>
                <a:spcPts val="11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7" name="Google Shape;597;g2541af5edbf_0_7"/>
          <p:cNvSpPr txBox="1">
            <a:spLocks noGrp="1"/>
          </p:cNvSpPr>
          <p:nvPr>
            <p:ph type="sldNum" idx="12"/>
          </p:nvPr>
        </p:nvSpPr>
        <p:spPr>
          <a:xfrm>
            <a:off x="11097556" y="6473300"/>
            <a:ext cx="324300" cy="18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2" name="Google Shape;2192;g2430ec356b2_0_302"/>
          <p:cNvSpPr txBox="1">
            <a:spLocks noGrp="1"/>
          </p:cNvSpPr>
          <p:nvPr>
            <p:ph type="title"/>
          </p:nvPr>
        </p:nvSpPr>
        <p:spPr>
          <a:xfrm>
            <a:off x="749237" y="535597"/>
            <a:ext cx="10659300" cy="583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Considerations</a:t>
            </a:r>
            <a:endParaRPr/>
          </a:p>
        </p:txBody>
      </p:sp>
      <p:sp>
        <p:nvSpPr>
          <p:cNvPr id="2193" name="Google Shape;2193;g2430ec356b2_0_302"/>
          <p:cNvSpPr txBox="1">
            <a:spLocks noGrp="1"/>
          </p:cNvSpPr>
          <p:nvPr>
            <p:ph type="body" idx="2"/>
          </p:nvPr>
        </p:nvSpPr>
        <p:spPr>
          <a:xfrm>
            <a:off x="452013" y="1221506"/>
            <a:ext cx="10659300" cy="61459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     Refresh interval to match expected new data arrival rate</a:t>
            </a:r>
            <a:endParaRPr dirty="0">
              <a:solidFill>
                <a:schemeClr val="dk2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  <a:p>
            <a:pPr marL="0" lvl="0" indent="0">
              <a:buClr>
                <a:schemeClr val="dk2"/>
              </a:buClr>
              <a:buSzPts val="1100"/>
              <a:buNone/>
            </a:pPr>
            <a:r>
              <a:rPr lang="en" dirty="0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     </a:t>
            </a:r>
            <a:endParaRPr lang="en-GB" dirty="0">
              <a:solidFill>
                <a:schemeClr val="dk2"/>
              </a:solidFill>
              <a:highlight>
                <a:srgbClr val="FFFFFF"/>
              </a:highlight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sp>
        <p:nvSpPr>
          <p:cNvPr id="2194" name="Google Shape;2194;g2430ec356b2_0_302"/>
          <p:cNvSpPr/>
          <p:nvPr/>
        </p:nvSpPr>
        <p:spPr>
          <a:xfrm>
            <a:off x="307795" y="1880745"/>
            <a:ext cx="370816" cy="80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175" tIns="36075" rIns="72175" bIns="360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32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2195" name="Google Shape;2195;g2430ec356b2_0_302"/>
          <p:cNvGrpSpPr/>
          <p:nvPr/>
        </p:nvGrpSpPr>
        <p:grpSpPr>
          <a:xfrm>
            <a:off x="365019" y="1453389"/>
            <a:ext cx="466384" cy="389928"/>
            <a:chOff x="10097452" y="2770616"/>
            <a:chExt cx="725100" cy="567250"/>
          </a:xfrm>
        </p:grpSpPr>
        <p:pic>
          <p:nvPicPr>
            <p:cNvPr id="2196" name="Google Shape;2196;g2430ec356b2_0_30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0249350" y="2770616"/>
              <a:ext cx="420000" cy="40159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97" name="Google Shape;2197;g2430ec356b2_0_302"/>
            <p:cNvSpPr/>
            <p:nvPr/>
          </p:nvSpPr>
          <p:spPr>
            <a:xfrm>
              <a:off x="10097452" y="3202266"/>
              <a:ext cx="725100" cy="13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175" tIns="36075" rIns="72175" bIns="360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32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grpSp>
        <p:nvGrpSpPr>
          <p:cNvPr id="2198" name="Google Shape;2198;g2430ec356b2_0_302"/>
          <p:cNvGrpSpPr/>
          <p:nvPr/>
        </p:nvGrpSpPr>
        <p:grpSpPr>
          <a:xfrm>
            <a:off x="355663" y="2005501"/>
            <a:ext cx="466384" cy="389928"/>
            <a:chOff x="10097452" y="2770616"/>
            <a:chExt cx="725100" cy="567250"/>
          </a:xfrm>
        </p:grpSpPr>
        <p:pic>
          <p:nvPicPr>
            <p:cNvPr id="2199" name="Google Shape;2199;g2430ec356b2_0_30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0249350" y="2770616"/>
              <a:ext cx="420000" cy="40159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00" name="Google Shape;2200;g2430ec356b2_0_302"/>
            <p:cNvSpPr/>
            <p:nvPr/>
          </p:nvSpPr>
          <p:spPr>
            <a:xfrm>
              <a:off x="10097452" y="3202266"/>
              <a:ext cx="725100" cy="13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175" tIns="36075" rIns="72175" bIns="360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32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pic>
        <p:nvPicPr>
          <p:cNvPr id="2201" name="Google Shape;2201;g2430ec356b2_0_30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37086" y="3703948"/>
            <a:ext cx="307625" cy="33127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02" name="Google Shape;2202;g2430ec356b2_0_302"/>
          <p:cNvGrpSpPr/>
          <p:nvPr/>
        </p:nvGrpSpPr>
        <p:grpSpPr>
          <a:xfrm>
            <a:off x="354312" y="2587033"/>
            <a:ext cx="466384" cy="389928"/>
            <a:chOff x="10097452" y="2770616"/>
            <a:chExt cx="725100" cy="567250"/>
          </a:xfrm>
        </p:grpSpPr>
        <p:pic>
          <p:nvPicPr>
            <p:cNvPr id="2203" name="Google Shape;2203;g2430ec356b2_0_30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0249350" y="2770616"/>
              <a:ext cx="420000" cy="40159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04" name="Google Shape;2204;g2430ec356b2_0_302"/>
            <p:cNvSpPr/>
            <p:nvPr/>
          </p:nvSpPr>
          <p:spPr>
            <a:xfrm>
              <a:off x="10097452" y="3202266"/>
              <a:ext cx="725100" cy="13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175" tIns="36075" rIns="72175" bIns="360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32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pic>
        <p:nvPicPr>
          <p:cNvPr id="2205" name="Google Shape;2205;g2430ec356b2_0_30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37086" y="4252023"/>
            <a:ext cx="307625" cy="33127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06" name="Google Shape;2206;g2430ec356b2_0_302"/>
          <p:cNvGrpSpPr/>
          <p:nvPr/>
        </p:nvGrpSpPr>
        <p:grpSpPr>
          <a:xfrm>
            <a:off x="355663" y="3129789"/>
            <a:ext cx="466384" cy="389928"/>
            <a:chOff x="10097452" y="2770616"/>
            <a:chExt cx="725100" cy="567250"/>
          </a:xfrm>
        </p:grpSpPr>
        <p:pic>
          <p:nvPicPr>
            <p:cNvPr id="2207" name="Google Shape;2207;g2430ec356b2_0_30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0249350" y="2770616"/>
              <a:ext cx="420000" cy="40159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08" name="Google Shape;2208;g2430ec356b2_0_302"/>
            <p:cNvSpPr/>
            <p:nvPr/>
          </p:nvSpPr>
          <p:spPr>
            <a:xfrm>
              <a:off x="10097452" y="3202266"/>
              <a:ext cx="725100" cy="13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175" tIns="36075" rIns="72175" bIns="360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32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pic>
        <p:nvPicPr>
          <p:cNvPr id="2209" name="Google Shape;2209;g2430ec356b2_0_30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37086" y="4762223"/>
            <a:ext cx="307625" cy="3312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0" name="Google Shape;2210;g2430ec356b2_0_30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4411" y="5324973"/>
            <a:ext cx="307625" cy="33127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2C873C1-B54E-A225-DBEA-EA1002FF4CE6}"/>
              </a:ext>
            </a:extLst>
          </p:cNvPr>
          <p:cNvSpPr txBox="1"/>
          <p:nvPr/>
        </p:nvSpPr>
        <p:spPr>
          <a:xfrm>
            <a:off x="732864" y="4192198"/>
            <a:ext cx="6646371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0" indent="0">
              <a:buClr>
                <a:schemeClr val="dk2"/>
              </a:buClr>
              <a:buSzPts val="1100"/>
              <a:buNone/>
            </a:pPr>
            <a:r>
              <a:rPr lang="en-GB" sz="2400" dirty="0">
                <a:solidFill>
                  <a:schemeClr val="dk2"/>
                </a:solidFill>
                <a:highlight>
                  <a:srgbClr val="FFFFFF"/>
                </a:highlight>
                <a:latin typeface="DM Sans Medium"/>
                <a:sym typeface="DM Sans Medium"/>
              </a:rPr>
              <a:t>Choose the appropriate SQL Warehouse tier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6508D4-DDDF-EE1C-4C07-96F8985B060E}"/>
              </a:ext>
            </a:extLst>
          </p:cNvPr>
          <p:cNvSpPr txBox="1"/>
          <p:nvPr/>
        </p:nvSpPr>
        <p:spPr>
          <a:xfrm>
            <a:off x="752036" y="4716089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>
              <a:buClr>
                <a:schemeClr val="dk2"/>
              </a:buClr>
              <a:buSzPts val="1100"/>
              <a:buNone/>
            </a:pPr>
            <a:r>
              <a:rPr lang="en-GB" sz="2400" dirty="0">
                <a:solidFill>
                  <a:schemeClr val="dk2"/>
                </a:solidFill>
                <a:highlight>
                  <a:srgbClr val="FFFFFF"/>
                </a:highlight>
                <a:latin typeface="DM Sans Medium"/>
                <a:sym typeface="DM Sans Medium"/>
              </a:rPr>
              <a:t>Use Photon Acceleration </a:t>
            </a:r>
            <a:endParaRPr lang="en-US" sz="2400" dirty="0">
              <a:solidFill>
                <a:schemeClr val="dk2"/>
              </a:solidFill>
              <a:highlight>
                <a:srgbClr val="FFFFFF"/>
              </a:highlight>
              <a:latin typeface="DM Sans Medium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2DFB4D-3314-078F-EBC5-79BC7A3BD0EE}"/>
              </a:ext>
            </a:extLst>
          </p:cNvPr>
          <p:cNvSpPr txBox="1"/>
          <p:nvPr/>
        </p:nvSpPr>
        <p:spPr>
          <a:xfrm>
            <a:off x="744711" y="5259779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chemeClr val="dk2"/>
              </a:buClr>
              <a:buSzPts val="1100"/>
            </a:pPr>
            <a:r>
              <a:rPr lang="en-GB" sz="2400" dirty="0">
                <a:solidFill>
                  <a:schemeClr val="dk2"/>
                </a:solidFill>
                <a:highlight>
                  <a:srgbClr val="FFFFFF"/>
                </a:highlight>
                <a:latin typeface="DM Sans Medium"/>
                <a:sym typeface="DM Sans Medium"/>
              </a:rPr>
              <a:t>Use Event Logs of Delta Live Tables</a:t>
            </a:r>
            <a:endParaRPr lang="en-US" sz="2400" dirty="0">
              <a:solidFill>
                <a:schemeClr val="dk2"/>
              </a:solidFill>
              <a:highlight>
                <a:srgbClr val="FFFFFF"/>
              </a:highlight>
              <a:latin typeface="DM Sans Medium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524DCA6-8947-C60D-4346-50C9AD451362}"/>
              </a:ext>
            </a:extLst>
          </p:cNvPr>
          <p:cNvSpPr txBox="1"/>
          <p:nvPr/>
        </p:nvSpPr>
        <p:spPr>
          <a:xfrm>
            <a:off x="732864" y="3638422"/>
            <a:ext cx="1036731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>
              <a:buClr>
                <a:schemeClr val="dk2"/>
              </a:buClr>
              <a:buSzPts val="1100"/>
              <a:buNone/>
            </a:pPr>
            <a:r>
              <a:rPr lang="en-GB" sz="2400" dirty="0">
                <a:solidFill>
                  <a:schemeClr val="dk2"/>
                </a:solidFill>
                <a:highlight>
                  <a:srgbClr val="FFFFFF"/>
                </a:highlight>
                <a:latin typeface="DM Sans Medium"/>
                <a:sym typeface="DM Sans Medium"/>
              </a:rPr>
              <a:t>Use SQL Warehouse for Power BI direct query / composite models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A791A9-6FD2-EF85-5D15-B6F615EA78BE}"/>
              </a:ext>
            </a:extLst>
          </p:cNvPr>
          <p:cNvSpPr txBox="1"/>
          <p:nvPr/>
        </p:nvSpPr>
        <p:spPr>
          <a:xfrm>
            <a:off x="752036" y="1905543"/>
            <a:ext cx="610423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>
              <a:buClr>
                <a:schemeClr val="dk2"/>
              </a:buClr>
              <a:buSzPts val="1100"/>
              <a:buNone/>
            </a:pPr>
            <a:r>
              <a:rPr lang="en-GB" sz="2400" dirty="0">
                <a:solidFill>
                  <a:schemeClr val="dk2"/>
                </a:solidFill>
                <a:highlight>
                  <a:srgbClr val="FFFFFF"/>
                </a:highlight>
                <a:latin typeface="DM Sans Medium"/>
                <a:sym typeface="DM Sans Medium"/>
              </a:rPr>
              <a:t>Reduce number of visuals on a page</a:t>
            </a:r>
            <a:endParaRPr lang="en-GB" sz="2400" dirty="0">
              <a:solidFill>
                <a:schemeClr val="dk2"/>
              </a:solidFill>
              <a:highlight>
                <a:srgbClr val="FFFFFF"/>
              </a:highlight>
              <a:latin typeface="DM Sans Medium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C3D9548-E5AE-02A5-5431-AD720D670CA6}"/>
              </a:ext>
            </a:extLst>
          </p:cNvPr>
          <p:cNvSpPr txBox="1"/>
          <p:nvPr/>
        </p:nvSpPr>
        <p:spPr>
          <a:xfrm>
            <a:off x="740592" y="2508582"/>
            <a:ext cx="610423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>
              <a:buClr>
                <a:schemeClr val="dk2"/>
              </a:buClr>
              <a:buSzPts val="1100"/>
              <a:buNone/>
            </a:pPr>
            <a:r>
              <a:rPr lang="en-GB" sz="2400" dirty="0">
                <a:solidFill>
                  <a:schemeClr val="dk2"/>
                </a:solidFill>
                <a:latin typeface="DM Sans Medium"/>
                <a:sym typeface="DM Sans Medium"/>
              </a:rPr>
              <a:t>Toggle on Referential Integrity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24E91E6-E15D-A9FC-7B10-2E28A79CA482}"/>
              </a:ext>
            </a:extLst>
          </p:cNvPr>
          <p:cNvSpPr txBox="1"/>
          <p:nvPr/>
        </p:nvSpPr>
        <p:spPr>
          <a:xfrm>
            <a:off x="749237" y="3084646"/>
            <a:ext cx="825431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>
              <a:buClr>
                <a:schemeClr val="dk2"/>
              </a:buClr>
              <a:buSzPts val="1100"/>
              <a:buNone/>
            </a:pPr>
            <a:r>
              <a:rPr lang="en-GB" sz="2400" dirty="0">
                <a:solidFill>
                  <a:schemeClr val="dk2"/>
                </a:solidFill>
                <a:highlight>
                  <a:srgbClr val="FFFFFF"/>
                </a:highlight>
                <a:latin typeface="DM Sans Medium"/>
                <a:sym typeface="DM Sans Medium"/>
              </a:rPr>
              <a:t>Push down transformation logic to Databricks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93" grpId="0" uiExpand="1" build="p"/>
      <p:bldP spid="4" grpId="0"/>
      <p:bldP spid="6" grpId="0"/>
      <p:bldP spid="9" grpId="0"/>
      <p:bldP spid="11" grpId="0"/>
      <p:bldP spid="13" grpId="0"/>
      <p:bldP spid="15" grpId="0"/>
      <p:bldP spid="1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5" name="Google Shape;2225;g2430ec356b2_0_337"/>
          <p:cNvSpPr txBox="1">
            <a:spLocks noGrp="1"/>
          </p:cNvSpPr>
          <p:nvPr>
            <p:ph type="title"/>
          </p:nvPr>
        </p:nvSpPr>
        <p:spPr>
          <a:xfrm>
            <a:off x="749237" y="535597"/>
            <a:ext cx="10659300" cy="583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Resources</a:t>
            </a:r>
            <a:endParaRPr/>
          </a:p>
        </p:txBody>
      </p:sp>
      <p:sp>
        <p:nvSpPr>
          <p:cNvPr id="2226" name="Google Shape;2226;g2430ec356b2_0_337"/>
          <p:cNvSpPr txBox="1">
            <a:spLocks noGrp="1"/>
          </p:cNvSpPr>
          <p:nvPr>
            <p:ph type="body" idx="2"/>
          </p:nvPr>
        </p:nvSpPr>
        <p:spPr>
          <a:xfrm>
            <a:off x="761800" y="1631550"/>
            <a:ext cx="11207400" cy="3440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M Sans Medium"/>
              <a:buChar char="•"/>
            </a:pPr>
            <a:r>
              <a:rPr lang="en" u="sng">
                <a:solidFill>
                  <a:schemeClr val="hlink"/>
                </a:solidFill>
                <a:latin typeface="DM Sans Medium"/>
                <a:ea typeface="DM Sans Medium"/>
                <a:cs typeface="DM Sans Medium"/>
                <a:sym typeface="DM Sans Medium"/>
                <a:hlinkClick r:id="rId3"/>
              </a:rPr>
              <a:t>Github link for demos on Cookbook</a:t>
            </a:r>
            <a:r>
              <a:rPr lang="en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 (demos will be made available!)</a:t>
            </a:r>
            <a:endParaRPr>
              <a:solidFill>
                <a:schemeClr val="dk2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M Sans Medium"/>
              <a:buChar char="•"/>
            </a:pPr>
            <a:r>
              <a:rPr lang="en" u="sng">
                <a:solidFill>
                  <a:schemeClr val="hlink"/>
                </a:solidFill>
                <a:latin typeface="DM Sans Medium"/>
                <a:ea typeface="DM Sans Medium"/>
                <a:cs typeface="DM Sans Medium"/>
                <a:sym typeface="DM Sans Medium"/>
                <a:hlinkClick r:id="rId4"/>
              </a:rPr>
              <a:t>Power Up your BI with Power BI and Lakehouse in Azure Databricks</a:t>
            </a:r>
            <a:endParaRPr>
              <a:solidFill>
                <a:schemeClr val="dk2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M Sans Medium"/>
              <a:buChar char="•"/>
            </a:pPr>
            <a:r>
              <a:rPr lang="en" u="sng">
                <a:solidFill>
                  <a:schemeClr val="hlink"/>
                </a:solidFill>
                <a:latin typeface="DM Sans Medium"/>
                <a:ea typeface="DM Sans Medium"/>
                <a:cs typeface="DM Sans Medium"/>
                <a:sym typeface="DM Sans Medium"/>
                <a:hlinkClick r:id="rId5"/>
              </a:rPr>
              <a:t>Delta Live Tables </a:t>
            </a:r>
            <a:endParaRPr>
              <a:solidFill>
                <a:schemeClr val="dk2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M Sans Medium"/>
              <a:buChar char="•"/>
            </a:pPr>
            <a:r>
              <a:rPr lang="en" u="sng">
                <a:solidFill>
                  <a:schemeClr val="hlink"/>
                </a:solidFill>
                <a:latin typeface="DM Sans Medium"/>
                <a:ea typeface="DM Sans Medium"/>
                <a:cs typeface="DM Sans Medium"/>
                <a:sym typeface="DM Sans Medium"/>
                <a:hlinkClick r:id="rId6"/>
              </a:rPr>
              <a:t>Structured Streaming </a:t>
            </a:r>
            <a:endParaRPr>
              <a:solidFill>
                <a:schemeClr val="dk2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M Sans Medium"/>
              <a:buChar char="•"/>
            </a:pPr>
            <a:r>
              <a:rPr lang="en" u="sng">
                <a:solidFill>
                  <a:schemeClr val="hlink"/>
                </a:solidFill>
                <a:latin typeface="DM Sans Medium"/>
                <a:ea typeface="DM Sans Medium"/>
                <a:cs typeface="DM Sans Medium"/>
                <a:sym typeface="DM Sans Medium"/>
                <a:hlinkClick r:id="rId7"/>
              </a:rPr>
              <a:t>Power BI Page Auto Refresh </a:t>
            </a:r>
            <a:endParaRPr>
              <a:solidFill>
                <a:schemeClr val="dk2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2" name="Google Shape;2232;g252dc651d21_0_621"/>
          <p:cNvSpPr/>
          <p:nvPr/>
        </p:nvSpPr>
        <p:spPr>
          <a:xfrm>
            <a:off x="1139846" y="3252650"/>
            <a:ext cx="1434900" cy="14346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3" name="Google Shape;2233;g252dc651d21_0_621"/>
          <p:cNvSpPr txBox="1">
            <a:spLocks noGrp="1"/>
          </p:cNvSpPr>
          <p:nvPr>
            <p:ph type="body" idx="4294967295"/>
          </p:nvPr>
        </p:nvSpPr>
        <p:spPr>
          <a:xfrm>
            <a:off x="1321975" y="4581125"/>
            <a:ext cx="4603800" cy="888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SzPts val="523"/>
              <a:buNone/>
            </a:pPr>
            <a:r>
              <a:rPr lang="en" sz="2482"/>
              <a:t>Marius Panga</a:t>
            </a:r>
            <a:endParaRPr sz="2482"/>
          </a:p>
          <a:p>
            <a:pPr marL="0" lvl="0" indent="0" algn="l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SzPts val="523"/>
              <a:buNone/>
            </a:pPr>
            <a:r>
              <a:rPr lang="en" sz="1800"/>
              <a:t>Databricks Architect</a:t>
            </a:r>
            <a:endParaRPr sz="1800"/>
          </a:p>
          <a:p>
            <a:pPr marL="0" lvl="0" indent="0" algn="l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SzPts val="523"/>
              <a:buNone/>
            </a:pPr>
            <a:r>
              <a:rPr lang="en" sz="1800" u="sng">
                <a:solidFill>
                  <a:schemeClr val="hlink"/>
                </a:solidFill>
                <a:hlinkClick r:id="rId3"/>
              </a:rPr>
              <a:t>https://www.linkedin.com/in/mariuspanga/</a:t>
            </a:r>
            <a:r>
              <a:rPr lang="en" sz="1800"/>
              <a:t> </a:t>
            </a:r>
            <a:endParaRPr sz="1800"/>
          </a:p>
        </p:txBody>
      </p:sp>
      <p:sp>
        <p:nvSpPr>
          <p:cNvPr id="2234" name="Google Shape;2234;g252dc651d21_0_621"/>
          <p:cNvSpPr/>
          <p:nvPr/>
        </p:nvSpPr>
        <p:spPr>
          <a:xfrm>
            <a:off x="4998643" y="7300625"/>
            <a:ext cx="481200" cy="481200"/>
          </a:xfrm>
          <a:prstGeom prst="rect">
            <a:avLst/>
          </a:prstGeom>
          <a:solidFill>
            <a:srgbClr val="1B5162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5" name="Google Shape;2235;g252dc651d21_0_621"/>
          <p:cNvSpPr/>
          <p:nvPr/>
        </p:nvSpPr>
        <p:spPr>
          <a:xfrm>
            <a:off x="3599206" y="1503975"/>
            <a:ext cx="762600" cy="762900"/>
          </a:xfrm>
          <a:prstGeom prst="ellipse">
            <a:avLst/>
          </a:prstGeom>
          <a:solidFill>
            <a:srgbClr val="1B5162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6" name="Google Shape;2236;g252dc651d21_0_621"/>
          <p:cNvSpPr/>
          <p:nvPr/>
        </p:nvSpPr>
        <p:spPr>
          <a:xfrm>
            <a:off x="3599206" y="3777275"/>
            <a:ext cx="762600" cy="762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7" name="Google Shape;2237;g252dc651d21_0_621"/>
          <p:cNvSpPr txBox="1">
            <a:spLocks noGrp="1"/>
          </p:cNvSpPr>
          <p:nvPr>
            <p:ph type="title"/>
          </p:nvPr>
        </p:nvSpPr>
        <p:spPr>
          <a:xfrm>
            <a:off x="749237" y="535597"/>
            <a:ext cx="10659300" cy="583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Get in touch</a:t>
            </a:r>
            <a:endParaRPr sz="4000"/>
          </a:p>
        </p:txBody>
      </p:sp>
      <p:pic>
        <p:nvPicPr>
          <p:cNvPr id="2238" name="Google Shape;2238;g252dc651d21_0_6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17423" y="1956150"/>
            <a:ext cx="2174309" cy="2174309"/>
          </a:xfrm>
          <a:prstGeom prst="rect">
            <a:avLst/>
          </a:prstGeom>
          <a:noFill/>
          <a:ln>
            <a:noFill/>
          </a:ln>
        </p:spPr>
      </p:pic>
      <p:sp>
        <p:nvSpPr>
          <p:cNvPr id="2239" name="Google Shape;2239;g252dc651d21_0_621"/>
          <p:cNvSpPr/>
          <p:nvPr/>
        </p:nvSpPr>
        <p:spPr>
          <a:xfrm>
            <a:off x="6700343" y="3328850"/>
            <a:ext cx="1434900" cy="14346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0" name="Google Shape;2240;g252dc651d21_0_621"/>
          <p:cNvSpPr txBox="1">
            <a:spLocks noGrp="1"/>
          </p:cNvSpPr>
          <p:nvPr>
            <p:ph type="body" idx="4294967295"/>
          </p:nvPr>
        </p:nvSpPr>
        <p:spPr>
          <a:xfrm>
            <a:off x="6882476" y="4993417"/>
            <a:ext cx="5070900" cy="888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SzPts val="523"/>
              <a:buNone/>
            </a:pPr>
            <a:r>
              <a:rPr lang="en" sz="2482"/>
              <a:t>Liping Huang</a:t>
            </a:r>
            <a:endParaRPr sz="2482"/>
          </a:p>
          <a:p>
            <a:pPr marL="0" lvl="0" indent="0" algn="l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SzPts val="523"/>
              <a:buNone/>
            </a:pPr>
            <a:r>
              <a:rPr lang="en" sz="1800"/>
              <a:t>Senior Solutions Architect</a:t>
            </a:r>
            <a:endParaRPr sz="1800"/>
          </a:p>
          <a:p>
            <a:pPr marL="0" lvl="0" indent="0" algn="l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SzPts val="523"/>
              <a:buNone/>
            </a:pPr>
            <a:r>
              <a:rPr lang="en" sz="1800" u="sng">
                <a:solidFill>
                  <a:schemeClr val="hlink"/>
                </a:solidFill>
                <a:hlinkClick r:id="rId5"/>
              </a:rPr>
              <a:t>https://www.linkedin.com/in/lipinghuang119/</a:t>
            </a:r>
            <a:endParaRPr sz="1800"/>
          </a:p>
          <a:p>
            <a:pPr marL="0" lvl="0" indent="0" algn="l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SzPts val="523"/>
              <a:buNone/>
            </a:pPr>
            <a:endParaRPr sz="1800"/>
          </a:p>
        </p:txBody>
      </p:sp>
      <p:sp>
        <p:nvSpPr>
          <p:cNvPr id="2241" name="Google Shape;2241;g252dc651d21_0_621"/>
          <p:cNvSpPr/>
          <p:nvPr/>
        </p:nvSpPr>
        <p:spPr>
          <a:xfrm>
            <a:off x="9159702" y="1580175"/>
            <a:ext cx="762600" cy="762900"/>
          </a:xfrm>
          <a:prstGeom prst="ellipse">
            <a:avLst/>
          </a:prstGeom>
          <a:solidFill>
            <a:srgbClr val="1B5162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2" name="Google Shape;2242;g252dc651d21_0_621"/>
          <p:cNvSpPr/>
          <p:nvPr/>
        </p:nvSpPr>
        <p:spPr>
          <a:xfrm>
            <a:off x="9159702" y="3853475"/>
            <a:ext cx="762600" cy="762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243" name="Google Shape;2243;g252dc651d21_0_6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95329" y="1994967"/>
            <a:ext cx="2174300" cy="2174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g242e893ae98_0_18"/>
          <p:cNvSpPr txBox="1"/>
          <p:nvPr/>
        </p:nvSpPr>
        <p:spPr>
          <a:xfrm>
            <a:off x="746105" y="2584725"/>
            <a:ext cx="2011800" cy="10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Transactional records</a:t>
            </a:r>
            <a:endParaRPr b="1">
              <a:solidFill>
                <a:schemeClr val="dk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Point of sale (POS)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Banking transactions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Airline reservations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Call center records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14" name="Google Shape;614;g242e893ae98_0_18"/>
          <p:cNvSpPr txBox="1"/>
          <p:nvPr/>
        </p:nvSpPr>
        <p:spPr>
          <a:xfrm>
            <a:off x="746105" y="4906750"/>
            <a:ext cx="2011800" cy="10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Interactions</a:t>
            </a:r>
            <a:endParaRPr b="1">
              <a:solidFill>
                <a:schemeClr val="dk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Web clicks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Social posts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Emails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Instant messages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15" name="Google Shape;615;g242e893ae98_0_18"/>
          <p:cNvSpPr txBox="1"/>
          <p:nvPr/>
        </p:nvSpPr>
        <p:spPr>
          <a:xfrm>
            <a:off x="3941685" y="4906750"/>
            <a:ext cx="20118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IoT events</a:t>
            </a:r>
            <a:endParaRPr b="1">
              <a:solidFill>
                <a:schemeClr val="dk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Sensors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Geolocation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Machine logs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Mobile devices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16" name="Google Shape;616;g242e893ae98_0_18"/>
          <p:cNvSpPr txBox="1"/>
          <p:nvPr/>
        </p:nvSpPr>
        <p:spPr>
          <a:xfrm>
            <a:off x="3941685" y="2584725"/>
            <a:ext cx="2011800" cy="10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rPr>
              <a:t>Third-party</a:t>
            </a:r>
            <a:endParaRPr b="1">
              <a:solidFill>
                <a:schemeClr val="dk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News feeds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Weather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Market data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Real-time traffic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617" name="Google Shape;617;g242e893ae98_0_18" descr="A picture containing lase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t="13636"/>
          <a:stretch/>
        </p:blipFill>
        <p:spPr>
          <a:xfrm rot="-2700018">
            <a:off x="2504684" y="4248183"/>
            <a:ext cx="608938" cy="1168934"/>
          </a:xfrm>
          <a:prstGeom prst="rect">
            <a:avLst/>
          </a:prstGeom>
          <a:noFill/>
          <a:ln>
            <a:noFill/>
          </a:ln>
        </p:spPr>
      </p:pic>
      <p:pic>
        <p:nvPicPr>
          <p:cNvPr id="618" name="Google Shape;618;g242e893ae98_0_18" descr="A picture containing lase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t="13636"/>
          <a:stretch/>
        </p:blipFill>
        <p:spPr>
          <a:xfrm rot="2700018">
            <a:off x="2550058" y="3210408"/>
            <a:ext cx="608938" cy="1168934"/>
          </a:xfrm>
          <a:prstGeom prst="rect">
            <a:avLst/>
          </a:prstGeom>
          <a:noFill/>
          <a:ln>
            <a:noFill/>
          </a:ln>
        </p:spPr>
      </p:pic>
      <p:pic>
        <p:nvPicPr>
          <p:cNvPr id="619" name="Google Shape;619;g242e893ae98_0_18" descr="A picture containing lase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t="13636"/>
          <a:stretch/>
        </p:blipFill>
        <p:spPr>
          <a:xfrm rot="8099982">
            <a:off x="3560610" y="3184158"/>
            <a:ext cx="608938" cy="1168934"/>
          </a:xfrm>
          <a:prstGeom prst="rect">
            <a:avLst/>
          </a:prstGeom>
          <a:noFill/>
          <a:ln>
            <a:noFill/>
          </a:ln>
        </p:spPr>
      </p:pic>
      <p:pic>
        <p:nvPicPr>
          <p:cNvPr id="620" name="Google Shape;620;g242e893ae98_0_18" descr="A picture containing lase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t="13636"/>
          <a:stretch/>
        </p:blipFill>
        <p:spPr>
          <a:xfrm rot="-8099982">
            <a:off x="3602773" y="4292583"/>
            <a:ext cx="608938" cy="1168934"/>
          </a:xfrm>
          <a:prstGeom prst="rect">
            <a:avLst/>
          </a:prstGeom>
          <a:noFill/>
          <a:ln>
            <a:noFill/>
          </a:ln>
        </p:spPr>
      </p:pic>
      <p:pic>
        <p:nvPicPr>
          <p:cNvPr id="621" name="Google Shape;621;g242e893ae98_0_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015888" y="3966651"/>
            <a:ext cx="667800" cy="66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2" name="Google Shape;622;g242e893ae98_0_1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840586" y="2595664"/>
            <a:ext cx="570631" cy="57063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3" name="Google Shape;623;g242e893ae98_0_1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265232" y="2594778"/>
            <a:ext cx="571519" cy="571516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g242e893ae98_0_18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411731" y="5178607"/>
            <a:ext cx="565977" cy="565977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Google Shape;625;g242e893ae98_0_18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8540830" y="2599691"/>
            <a:ext cx="566608" cy="566603"/>
          </a:xfrm>
          <a:prstGeom prst="rect">
            <a:avLst/>
          </a:prstGeom>
          <a:noFill/>
          <a:ln>
            <a:noFill/>
          </a:ln>
        </p:spPr>
      </p:pic>
      <p:pic>
        <p:nvPicPr>
          <p:cNvPr id="626" name="Google Shape;626;g242e893ae98_0_18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841560" y="3894903"/>
            <a:ext cx="568683" cy="568683"/>
          </a:xfrm>
          <a:prstGeom prst="rect">
            <a:avLst/>
          </a:prstGeom>
          <a:noFill/>
          <a:ln>
            <a:noFill/>
          </a:ln>
        </p:spPr>
      </p:pic>
      <p:pic>
        <p:nvPicPr>
          <p:cNvPr id="627" name="Google Shape;627;g242e893ae98_0_18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8536198" y="3894903"/>
            <a:ext cx="575873" cy="575873"/>
          </a:xfrm>
          <a:prstGeom prst="rect">
            <a:avLst/>
          </a:prstGeom>
          <a:noFill/>
          <a:ln>
            <a:noFill/>
          </a:ln>
        </p:spPr>
      </p:pic>
      <p:pic>
        <p:nvPicPr>
          <p:cNvPr id="628" name="Google Shape;628;g242e893ae98_0_18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7697831" y="5195850"/>
            <a:ext cx="568686" cy="568684"/>
          </a:xfrm>
          <a:prstGeom prst="rect">
            <a:avLst/>
          </a:prstGeom>
          <a:noFill/>
          <a:ln>
            <a:noFill/>
          </a:ln>
        </p:spPr>
      </p:pic>
      <p:sp>
        <p:nvSpPr>
          <p:cNvPr id="629" name="Google Shape;629;g242e893ae98_0_18"/>
          <p:cNvSpPr txBox="1"/>
          <p:nvPr/>
        </p:nvSpPr>
        <p:spPr>
          <a:xfrm>
            <a:off x="6412059" y="3233029"/>
            <a:ext cx="1427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200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Fraud</a:t>
            </a:r>
            <a:br>
              <a:rPr lang="en" sz="1200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rPr>
            </a:br>
            <a:r>
              <a:rPr lang="en" sz="1200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detection</a:t>
            </a:r>
            <a:endParaRPr sz="1200" i="0" u="none" strike="noStrike" cap="none">
              <a:solidFill>
                <a:schemeClr val="dk2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sp>
        <p:nvSpPr>
          <p:cNvPr id="630" name="Google Shape;630;g242e893ae98_0_18"/>
          <p:cNvSpPr txBox="1"/>
          <p:nvPr/>
        </p:nvSpPr>
        <p:spPr>
          <a:xfrm>
            <a:off x="8110292" y="3233029"/>
            <a:ext cx="1427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200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Personalized offer</a:t>
            </a:r>
            <a:endParaRPr sz="1200" i="0" u="none" strike="noStrike" cap="none">
              <a:solidFill>
                <a:schemeClr val="dk2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sp>
        <p:nvSpPr>
          <p:cNvPr id="631" name="Google Shape;631;g242e893ae98_0_18"/>
          <p:cNvSpPr txBox="1"/>
          <p:nvPr/>
        </p:nvSpPr>
        <p:spPr>
          <a:xfrm>
            <a:off x="9970798" y="3233029"/>
            <a:ext cx="1160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200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Vaccine distribution</a:t>
            </a:r>
            <a:endParaRPr sz="1200" i="0" u="none" strike="noStrike" cap="none">
              <a:solidFill>
                <a:schemeClr val="dk2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sp>
        <p:nvSpPr>
          <p:cNvPr id="632" name="Google Shape;632;g242e893ae98_0_18"/>
          <p:cNvSpPr txBox="1"/>
          <p:nvPr/>
        </p:nvSpPr>
        <p:spPr>
          <a:xfrm>
            <a:off x="7236682" y="5755025"/>
            <a:ext cx="1491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200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Predictive</a:t>
            </a:r>
            <a:br>
              <a:rPr lang="en" sz="1200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rPr>
            </a:br>
            <a:r>
              <a:rPr lang="en" sz="1200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maintenance</a:t>
            </a:r>
            <a:endParaRPr sz="1200" i="0" u="none" strike="noStrike" cap="none">
              <a:solidFill>
                <a:schemeClr val="dk2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sp>
        <p:nvSpPr>
          <p:cNvPr id="633" name="Google Shape;633;g242e893ae98_0_18"/>
          <p:cNvSpPr txBox="1"/>
          <p:nvPr/>
        </p:nvSpPr>
        <p:spPr>
          <a:xfrm>
            <a:off x="6662407" y="4494027"/>
            <a:ext cx="927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200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Smart pricing</a:t>
            </a:r>
            <a:endParaRPr sz="1200" i="0" u="none" strike="noStrike" cap="none">
              <a:solidFill>
                <a:schemeClr val="dk2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sp>
        <p:nvSpPr>
          <p:cNvPr id="634" name="Google Shape;634;g242e893ae98_0_18"/>
          <p:cNvSpPr txBox="1"/>
          <p:nvPr/>
        </p:nvSpPr>
        <p:spPr>
          <a:xfrm>
            <a:off x="8195491" y="4494027"/>
            <a:ext cx="1257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200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In-game analytics</a:t>
            </a:r>
            <a:endParaRPr sz="1200" i="0" u="none" strike="noStrike" cap="none">
              <a:solidFill>
                <a:schemeClr val="dk2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sp>
        <p:nvSpPr>
          <p:cNvPr id="635" name="Google Shape;635;g242e893ae98_0_18"/>
          <p:cNvSpPr txBox="1"/>
          <p:nvPr/>
        </p:nvSpPr>
        <p:spPr>
          <a:xfrm>
            <a:off x="9674851" y="4494027"/>
            <a:ext cx="1752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200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Connected cars</a:t>
            </a:r>
            <a:endParaRPr sz="1200">
              <a:solidFill>
                <a:schemeClr val="dk2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200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and smart devices</a:t>
            </a:r>
            <a:endParaRPr sz="1200" i="0" u="none" strike="noStrike" cap="none">
              <a:solidFill>
                <a:schemeClr val="dk2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sp>
        <p:nvSpPr>
          <p:cNvPr id="636" name="Google Shape;636;g242e893ae98_0_18"/>
          <p:cNvSpPr txBox="1"/>
          <p:nvPr/>
        </p:nvSpPr>
        <p:spPr>
          <a:xfrm>
            <a:off x="8892970" y="5755025"/>
            <a:ext cx="1603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200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Content</a:t>
            </a:r>
            <a:br>
              <a:rPr lang="en" sz="1200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rPr>
            </a:br>
            <a:r>
              <a:rPr lang="en" sz="1200">
                <a:solidFill>
                  <a:schemeClr val="dk2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recommendations</a:t>
            </a:r>
            <a:endParaRPr sz="1200" i="0" u="none" strike="noStrike" cap="none">
              <a:solidFill>
                <a:schemeClr val="dk2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pic>
        <p:nvPicPr>
          <p:cNvPr id="637" name="Google Shape;637;g242e893ae98_0_18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10285951" y="3894903"/>
            <a:ext cx="530081" cy="530081"/>
          </a:xfrm>
          <a:prstGeom prst="rect">
            <a:avLst/>
          </a:prstGeom>
          <a:noFill/>
          <a:ln>
            <a:noFill/>
          </a:ln>
        </p:spPr>
      </p:pic>
      <p:sp>
        <p:nvSpPr>
          <p:cNvPr id="638" name="Google Shape;638;g242e893ae98_0_18"/>
          <p:cNvSpPr txBox="1">
            <a:spLocks noGrp="1"/>
          </p:cNvSpPr>
          <p:nvPr>
            <p:ph type="title"/>
          </p:nvPr>
        </p:nvSpPr>
        <p:spPr>
          <a:xfrm>
            <a:off x="749237" y="535597"/>
            <a:ext cx="10659300" cy="583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 opportunities from real-time data</a:t>
            </a:r>
            <a:endParaRPr/>
          </a:p>
        </p:txBody>
      </p:sp>
      <p:sp>
        <p:nvSpPr>
          <p:cNvPr id="639" name="Google Shape;639;g242e893ae98_0_18"/>
          <p:cNvSpPr txBox="1"/>
          <p:nvPr/>
        </p:nvSpPr>
        <p:spPr>
          <a:xfrm>
            <a:off x="764792" y="1744450"/>
            <a:ext cx="5174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1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Every organization generates vast amounts of real-time data</a:t>
            </a:r>
            <a:endParaRPr sz="2000">
              <a:solidFill>
                <a:schemeClr val="accent1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sp>
        <p:nvSpPr>
          <p:cNvPr id="640" name="Google Shape;640;g242e893ae98_0_18"/>
          <p:cNvSpPr txBox="1"/>
          <p:nvPr/>
        </p:nvSpPr>
        <p:spPr>
          <a:xfrm>
            <a:off x="6224361" y="1744450"/>
            <a:ext cx="5199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1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Creating opportunities for new kinds of real-time applications</a:t>
            </a:r>
            <a:endParaRPr sz="2000">
              <a:solidFill>
                <a:schemeClr val="accent1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cxnSp>
        <p:nvCxnSpPr>
          <p:cNvPr id="641" name="Google Shape;641;g242e893ae98_0_18"/>
          <p:cNvCxnSpPr/>
          <p:nvPr/>
        </p:nvCxnSpPr>
        <p:spPr>
          <a:xfrm>
            <a:off x="6094413" y="1892033"/>
            <a:ext cx="0" cy="4425900"/>
          </a:xfrm>
          <a:prstGeom prst="straightConnector1">
            <a:avLst/>
          </a:prstGeom>
          <a:noFill/>
          <a:ln w="9525" cap="flat" cmpd="sng">
            <a:solidFill>
              <a:srgbClr val="EF6450"/>
            </a:solidFill>
            <a:prstDash val="solid"/>
            <a:miter lim="800000"/>
            <a:headEnd type="oval" w="med" len="med"/>
            <a:tailEnd type="oval" w="med" len="med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242e893ae98_0_1446"/>
          <p:cNvSpPr txBox="1">
            <a:spLocks noGrp="1"/>
          </p:cNvSpPr>
          <p:nvPr>
            <p:ph type="subTitle" idx="7"/>
          </p:nvPr>
        </p:nvSpPr>
        <p:spPr>
          <a:xfrm>
            <a:off x="8179869" y="3126636"/>
            <a:ext cx="3199500" cy="64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1100"/>
              </a:spcBef>
              <a:spcAft>
                <a:spcPts val="0"/>
              </a:spcAft>
              <a:buNone/>
            </a:pPr>
            <a:r>
              <a:rPr lang="en">
                <a:extLst>
                  <a:ext uri="http://customooxmlschemas.google.com/">
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textRoundtripDataId="0"/>
                  </a:ext>
                </a:extLst>
              </a:rPr>
              <a:t>Real-time and historical </a:t>
            </a:r>
            <a:r>
              <a:rPr lang="en"/>
              <a:t>data in separate systems</a:t>
            </a:r>
            <a:endParaRPr sz="2000">
              <a:solidFill>
                <a:schemeClr val="dk2"/>
              </a:solidFill>
            </a:endParaRPr>
          </a:p>
        </p:txBody>
      </p:sp>
      <p:pic>
        <p:nvPicPr>
          <p:cNvPr id="647" name="Google Shape;647;g242e893ae98_0_14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4992" y="2068401"/>
            <a:ext cx="914391" cy="914391"/>
          </a:xfrm>
          <a:prstGeom prst="rect">
            <a:avLst/>
          </a:prstGeom>
          <a:noFill/>
          <a:ln>
            <a:noFill/>
          </a:ln>
        </p:spPr>
      </p:pic>
      <p:pic>
        <p:nvPicPr>
          <p:cNvPr id="648" name="Google Shape;648;g242e893ae98_0_144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82434" y="2068401"/>
            <a:ext cx="914391" cy="914391"/>
          </a:xfrm>
          <a:prstGeom prst="rect">
            <a:avLst/>
          </a:prstGeom>
          <a:noFill/>
          <a:ln>
            <a:noFill/>
          </a:ln>
        </p:spPr>
      </p:pic>
      <p:pic>
        <p:nvPicPr>
          <p:cNvPr id="649" name="Google Shape;649;g242e893ae98_0_144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79869" y="2068401"/>
            <a:ext cx="914391" cy="914391"/>
          </a:xfrm>
          <a:prstGeom prst="rect">
            <a:avLst/>
          </a:prstGeom>
          <a:noFill/>
          <a:ln>
            <a:noFill/>
          </a:ln>
        </p:spPr>
      </p:pic>
      <p:sp>
        <p:nvSpPr>
          <p:cNvPr id="650" name="Google Shape;650;g242e893ae98_0_1446"/>
          <p:cNvSpPr txBox="1">
            <a:spLocks noGrp="1"/>
          </p:cNvSpPr>
          <p:nvPr>
            <p:ph type="title"/>
          </p:nvPr>
        </p:nvSpPr>
        <p:spPr>
          <a:xfrm>
            <a:off x="749237" y="535597"/>
            <a:ext cx="10659300" cy="583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/>
              <a:t>Data streaming is hard for most organizations</a:t>
            </a:r>
            <a:endParaRPr sz="3800"/>
          </a:p>
        </p:txBody>
      </p:sp>
      <p:sp>
        <p:nvSpPr>
          <p:cNvPr id="651" name="Google Shape;651;g242e893ae98_0_1446"/>
          <p:cNvSpPr txBox="1">
            <a:spLocks noGrp="1"/>
          </p:cNvSpPr>
          <p:nvPr>
            <p:ph type="body" idx="1"/>
          </p:nvPr>
        </p:nvSpPr>
        <p:spPr>
          <a:xfrm>
            <a:off x="761802" y="3986900"/>
            <a:ext cx="3224100" cy="8127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1100"/>
              </a:spcBef>
              <a:spcAft>
                <a:spcPts val="0"/>
              </a:spcAft>
              <a:buNone/>
            </a:pPr>
            <a:r>
              <a:rPr lang="en"/>
              <a:t>Difficult to enable existing data teams with the languages and tools they already know</a:t>
            </a:r>
            <a:endParaRPr/>
          </a:p>
        </p:txBody>
      </p:sp>
      <p:sp>
        <p:nvSpPr>
          <p:cNvPr id="652" name="Google Shape;652;g242e893ae98_0_1446"/>
          <p:cNvSpPr txBox="1">
            <a:spLocks noGrp="1"/>
          </p:cNvSpPr>
          <p:nvPr>
            <p:ph type="body" idx="3"/>
          </p:nvPr>
        </p:nvSpPr>
        <p:spPr>
          <a:xfrm>
            <a:off x="4482432" y="3986900"/>
            <a:ext cx="3224100" cy="10959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1100"/>
              </a:spcBef>
              <a:spcAft>
                <a:spcPts val="0"/>
              </a:spcAft>
              <a:buNone/>
            </a:pPr>
            <a:r>
              <a:rPr lang="en"/>
              <a:t>Difficult to deploy and maintain streaming data pipelines that run reliably in your production environment</a:t>
            </a:r>
            <a:endParaRPr/>
          </a:p>
        </p:txBody>
      </p:sp>
      <p:sp>
        <p:nvSpPr>
          <p:cNvPr id="653" name="Google Shape;653;g242e893ae98_0_1446"/>
          <p:cNvSpPr txBox="1">
            <a:spLocks noGrp="1"/>
          </p:cNvSpPr>
          <p:nvPr>
            <p:ph type="subTitle" idx="4"/>
          </p:nvPr>
        </p:nvSpPr>
        <p:spPr>
          <a:xfrm>
            <a:off x="786062" y="3126633"/>
            <a:ext cx="3199500" cy="6618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1100"/>
              </a:spcBef>
              <a:spcAft>
                <a:spcPts val="0"/>
              </a:spcAft>
              <a:buNone/>
            </a:pPr>
            <a:r>
              <a:rPr lang="en"/>
              <a:t>New APIs and languages to learn</a:t>
            </a:r>
            <a:endParaRPr/>
          </a:p>
        </p:txBody>
      </p:sp>
      <p:sp>
        <p:nvSpPr>
          <p:cNvPr id="654" name="Google Shape;654;g242e893ae98_0_1446"/>
          <p:cNvSpPr txBox="1">
            <a:spLocks noGrp="1"/>
          </p:cNvSpPr>
          <p:nvPr>
            <p:ph type="subTitle" idx="5"/>
          </p:nvPr>
        </p:nvSpPr>
        <p:spPr>
          <a:xfrm>
            <a:off x="4494629" y="3126633"/>
            <a:ext cx="3199500" cy="64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1100"/>
              </a:spcBef>
              <a:spcAft>
                <a:spcPts val="0"/>
              </a:spcAft>
              <a:buNone/>
            </a:pPr>
            <a:r>
              <a:rPr lang="en"/>
              <a:t>Complex operational tooling to build</a:t>
            </a:r>
            <a:endParaRPr/>
          </a:p>
        </p:txBody>
      </p:sp>
      <p:sp>
        <p:nvSpPr>
          <p:cNvPr id="655" name="Google Shape;655;g242e893ae98_0_1446"/>
          <p:cNvSpPr txBox="1">
            <a:spLocks noGrp="1"/>
          </p:cNvSpPr>
          <p:nvPr>
            <p:ph type="body" idx="6"/>
          </p:nvPr>
        </p:nvSpPr>
        <p:spPr>
          <a:xfrm>
            <a:off x="8167672" y="3986900"/>
            <a:ext cx="3224100" cy="8127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1100"/>
              </a:spcBef>
              <a:spcAft>
                <a:spcPts val="0"/>
              </a:spcAft>
              <a:buNone/>
            </a:pPr>
            <a:r>
              <a:rPr lang="en"/>
              <a:t>Incompatible governance models limit ability to control access for the right users and groups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0" name="Google Shape;660;g242e893ae98_0_1460"/>
          <p:cNvGrpSpPr/>
          <p:nvPr/>
        </p:nvGrpSpPr>
        <p:grpSpPr>
          <a:xfrm>
            <a:off x="609389" y="833263"/>
            <a:ext cx="5104638" cy="5104638"/>
            <a:chOff x="337350" y="495300"/>
            <a:chExt cx="5715000" cy="5715000"/>
          </a:xfrm>
        </p:grpSpPr>
        <p:pic>
          <p:nvPicPr>
            <p:cNvPr id="661" name="Google Shape;661;g242e893ae98_0_146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37350" y="495300"/>
              <a:ext cx="5715000" cy="5715000"/>
            </a:xfrm>
            <a:prstGeom prst="rect">
              <a:avLst/>
            </a:prstGeom>
            <a:noFill/>
            <a:ln>
              <a:noFill/>
            </a:ln>
            <a:effectLst>
              <a:outerShdw blurRad="71438" dist="38100" dir="5400000" algn="bl" rotWithShape="0">
                <a:srgbClr val="000000">
                  <a:alpha val="20000"/>
                </a:srgbClr>
              </a:outerShdw>
            </a:effectLst>
          </p:spPr>
        </p:pic>
        <p:sp>
          <p:nvSpPr>
            <p:cNvPr id="662" name="Google Shape;662;g242e893ae98_0_1460"/>
            <p:cNvSpPr txBox="1"/>
            <p:nvPr/>
          </p:nvSpPr>
          <p:spPr>
            <a:xfrm>
              <a:off x="1085550" y="1780967"/>
              <a:ext cx="4218600" cy="44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" sz="2000" b="1" i="0" u="none" strike="noStrike" cap="none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Lakehouse Platform</a:t>
              </a:r>
              <a:endParaRPr sz="2000" b="1" i="0" u="none" strike="noStrike" cap="non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  <p:grpSp>
          <p:nvGrpSpPr>
            <p:cNvPr id="663" name="Google Shape;663;g242e893ae98_0_1460"/>
            <p:cNvGrpSpPr/>
            <p:nvPr/>
          </p:nvGrpSpPr>
          <p:grpSpPr>
            <a:xfrm>
              <a:off x="889396" y="2387736"/>
              <a:ext cx="4610878" cy="661792"/>
              <a:chOff x="872366" y="2590618"/>
              <a:chExt cx="4610878" cy="497700"/>
            </a:xfrm>
          </p:grpSpPr>
          <p:sp>
            <p:nvSpPr>
              <p:cNvPr id="664" name="Google Shape;664;g242e893ae98_0_1460"/>
              <p:cNvSpPr/>
              <p:nvPr/>
            </p:nvSpPr>
            <p:spPr>
              <a:xfrm>
                <a:off x="872366" y="2590618"/>
                <a:ext cx="1128000" cy="497700"/>
              </a:xfrm>
              <a:prstGeom prst="rect">
                <a:avLst/>
              </a:prstGeom>
              <a:solidFill>
                <a:srgbClr val="00875C"/>
              </a:solidFill>
              <a:ln>
                <a:noFill/>
              </a:ln>
            </p:spPr>
            <p:txBody>
              <a:bodyPr spcFirstLastPara="1" wrap="square" lIns="121875" tIns="121875" rIns="121875" bIns="1218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lang="en" sz="1000" b="0" i="0" u="none" strike="noStrike" cap="none">
                    <a:solidFill>
                      <a:srgbClr val="FFFFFF"/>
                    </a:solidFill>
                    <a:latin typeface="DM Sans"/>
                    <a:ea typeface="DM Sans"/>
                    <a:cs typeface="DM Sans"/>
                    <a:sym typeface="DM Sans"/>
                  </a:rPr>
                  <a:t>Data</a:t>
                </a:r>
                <a:endParaRPr sz="1000" b="0" i="0" u="none" strike="noStrike" cap="none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endParaRPr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lang="en" sz="1000" b="0" i="0" u="none" strike="noStrike" cap="none">
                    <a:solidFill>
                      <a:srgbClr val="FFFFFF"/>
                    </a:solidFill>
                    <a:latin typeface="DM Sans"/>
                    <a:ea typeface="DM Sans"/>
                    <a:cs typeface="DM Sans"/>
                    <a:sym typeface="DM Sans"/>
                  </a:rPr>
                  <a:t>Warehousing</a:t>
                </a:r>
                <a:endParaRPr sz="1000" b="0" i="0" u="none" strike="noStrike" cap="none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endParaRPr>
              </a:p>
            </p:txBody>
          </p:sp>
          <p:sp>
            <p:nvSpPr>
              <p:cNvPr id="665" name="Google Shape;665;g242e893ae98_0_1460"/>
              <p:cNvSpPr/>
              <p:nvPr/>
            </p:nvSpPr>
            <p:spPr>
              <a:xfrm>
                <a:off x="2033325" y="2590618"/>
                <a:ext cx="1128000" cy="497700"/>
              </a:xfrm>
              <a:prstGeom prst="rect">
                <a:avLst/>
              </a:prstGeom>
              <a:solidFill>
                <a:srgbClr val="00875C"/>
              </a:solidFill>
              <a:ln>
                <a:noFill/>
              </a:ln>
            </p:spPr>
            <p:txBody>
              <a:bodyPr spcFirstLastPara="1" wrap="square" lIns="121875" tIns="121875" rIns="121875" bIns="1218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lang="en" sz="1000" b="0" i="0" u="none" strike="noStrike" cap="none">
                    <a:solidFill>
                      <a:srgbClr val="FFFFFF"/>
                    </a:solidFill>
                    <a:latin typeface="DM Sans"/>
                    <a:ea typeface="DM Sans"/>
                    <a:cs typeface="DM Sans"/>
                    <a:sym typeface="DM Sans"/>
                  </a:rPr>
                  <a:t>Data Engineering</a:t>
                </a:r>
                <a:endParaRPr sz="1000" b="0" i="0" u="none" strike="noStrike" cap="none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endParaRPr>
              </a:p>
            </p:txBody>
          </p:sp>
          <p:sp>
            <p:nvSpPr>
              <p:cNvPr id="666" name="Google Shape;666;g242e893ae98_0_1460"/>
              <p:cNvSpPr/>
              <p:nvPr/>
            </p:nvSpPr>
            <p:spPr>
              <a:xfrm>
                <a:off x="4355244" y="2590618"/>
                <a:ext cx="1128000" cy="497700"/>
              </a:xfrm>
              <a:prstGeom prst="rect">
                <a:avLst/>
              </a:prstGeom>
              <a:solidFill>
                <a:srgbClr val="00875C"/>
              </a:solidFill>
              <a:ln>
                <a:noFill/>
              </a:ln>
            </p:spPr>
            <p:txBody>
              <a:bodyPr spcFirstLastPara="1" wrap="square" lIns="121875" tIns="121875" rIns="121875" bIns="1218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lang="en" sz="1000" b="0" i="0" u="none" strike="noStrike" cap="none">
                    <a:solidFill>
                      <a:srgbClr val="FFFFFF"/>
                    </a:solidFill>
                    <a:latin typeface="DM Sans"/>
                    <a:ea typeface="DM Sans"/>
                    <a:cs typeface="DM Sans"/>
                    <a:sym typeface="DM Sans"/>
                  </a:rPr>
                  <a:t>Data Science</a:t>
                </a:r>
                <a:endParaRPr sz="1000" b="0" i="0" u="none" strike="noStrike" cap="none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endParaRPr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lang="en" sz="1000" b="0" i="0" u="none" strike="noStrike" cap="none">
                    <a:solidFill>
                      <a:srgbClr val="FFFFFF"/>
                    </a:solidFill>
                    <a:latin typeface="DM Sans"/>
                    <a:ea typeface="DM Sans"/>
                    <a:cs typeface="DM Sans"/>
                    <a:sym typeface="DM Sans"/>
                  </a:rPr>
                  <a:t>and ML</a:t>
                </a:r>
                <a:endParaRPr sz="1000" b="0" i="0" u="none" strike="noStrike" cap="none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endParaRPr>
              </a:p>
            </p:txBody>
          </p:sp>
          <p:sp>
            <p:nvSpPr>
              <p:cNvPr id="667" name="Google Shape;667;g242e893ae98_0_1460"/>
              <p:cNvSpPr/>
              <p:nvPr/>
            </p:nvSpPr>
            <p:spPr>
              <a:xfrm>
                <a:off x="3194284" y="2590618"/>
                <a:ext cx="1128000" cy="497700"/>
              </a:xfrm>
              <a:prstGeom prst="rect">
                <a:avLst/>
              </a:prstGeom>
              <a:solidFill>
                <a:srgbClr val="005439"/>
              </a:solidFill>
              <a:ln>
                <a:noFill/>
              </a:ln>
            </p:spPr>
            <p:txBody>
              <a:bodyPr spcFirstLastPara="1" wrap="square" lIns="121875" tIns="121875" rIns="121875" bIns="1218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lang="en" sz="1000" b="0" i="0" u="none" strike="noStrike" cap="none">
                    <a:solidFill>
                      <a:srgbClr val="FFFFFF"/>
                    </a:solidFill>
                    <a:latin typeface="DM Sans"/>
                    <a:ea typeface="DM Sans"/>
                    <a:cs typeface="DM Sans"/>
                    <a:sym typeface="DM Sans"/>
                  </a:rPr>
                  <a:t>Data Streaming</a:t>
                </a:r>
                <a:endParaRPr sz="1000" b="0" i="0" u="none" strike="noStrike" cap="none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endParaRPr>
              </a:p>
            </p:txBody>
          </p:sp>
        </p:grpSp>
        <p:grpSp>
          <p:nvGrpSpPr>
            <p:cNvPr id="668" name="Google Shape;668;g242e893ae98_0_1460"/>
            <p:cNvGrpSpPr/>
            <p:nvPr/>
          </p:nvGrpSpPr>
          <p:grpSpPr>
            <a:xfrm>
              <a:off x="1004100" y="5120337"/>
              <a:ext cx="4381500" cy="850145"/>
              <a:chOff x="1004100" y="5181600"/>
              <a:chExt cx="4381500" cy="850145"/>
            </a:xfrm>
          </p:grpSpPr>
          <p:grpSp>
            <p:nvGrpSpPr>
              <p:cNvPr id="669" name="Google Shape;669;g242e893ae98_0_1460"/>
              <p:cNvGrpSpPr/>
              <p:nvPr/>
            </p:nvGrpSpPr>
            <p:grpSpPr>
              <a:xfrm>
                <a:off x="1312799" y="5742224"/>
                <a:ext cx="3602775" cy="289521"/>
                <a:chOff x="11666340" y="6210519"/>
                <a:chExt cx="4278322" cy="343808"/>
              </a:xfrm>
            </p:grpSpPr>
            <p:pic>
              <p:nvPicPr>
                <p:cNvPr id="670" name="Google Shape;670;g242e893ae98_0_1460" descr="A picture containing flower&#10;&#10;Description automatically generated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/>
                <a:stretch/>
              </p:blipFill>
              <p:spPr>
                <a:xfrm>
                  <a:off x="13613876" y="6210519"/>
                  <a:ext cx="574823" cy="34380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671" name="Google Shape;671;g242e893ae98_0_1460" descr="A picture containing drawing, food&#10;&#10;Description automatically generated"/>
                <p:cNvPicPr preferRelativeResize="0"/>
                <p:nvPr/>
              </p:nvPicPr>
              <p:blipFill rotWithShape="1">
                <a:blip r:embed="rId5">
                  <a:alphaModFix/>
                </a:blip>
                <a:srcRect/>
                <a:stretch/>
              </p:blipFill>
              <p:spPr>
                <a:xfrm>
                  <a:off x="11666340" y="6244601"/>
                  <a:ext cx="1564158" cy="22373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672" name="Google Shape;672;g242e893ae98_0_1460"/>
                <p:cNvPicPr preferRelativeResize="0"/>
                <p:nvPr/>
              </p:nvPicPr>
              <p:blipFill rotWithShape="1">
                <a:blip r:embed="rId6">
                  <a:alphaModFix/>
                </a:blip>
                <a:srcRect/>
                <a:stretch/>
              </p:blipFill>
              <p:spPr>
                <a:xfrm>
                  <a:off x="14572082" y="6235603"/>
                  <a:ext cx="1372580" cy="24173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sp>
            <p:nvSpPr>
              <p:cNvPr id="673" name="Google Shape;673;g242e893ae98_0_1460"/>
              <p:cNvSpPr txBox="1"/>
              <p:nvPr/>
            </p:nvSpPr>
            <p:spPr>
              <a:xfrm>
                <a:off x="1004100" y="5380200"/>
                <a:ext cx="4381500" cy="289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r>
                  <a:rPr lang="en" sz="1200" b="0" i="0" u="none" strike="noStrike" cap="none">
                    <a:solidFill>
                      <a:srgbClr val="1B3139"/>
                    </a:solidFill>
                    <a:latin typeface="DM Sans Medium"/>
                    <a:ea typeface="DM Sans Medium"/>
                    <a:cs typeface="DM Sans Medium"/>
                    <a:sym typeface="DM Sans Medium"/>
                  </a:rPr>
                  <a:t>All structured and unstructured data</a:t>
                </a:r>
                <a:endParaRPr sz="1200" b="0" i="0" u="none" strike="noStrike" cap="none">
                  <a:solidFill>
                    <a:srgbClr val="1B3139"/>
                  </a:solidFill>
                  <a:latin typeface="DM Sans Medium"/>
                  <a:ea typeface="DM Sans Medium"/>
                  <a:cs typeface="DM Sans Medium"/>
                  <a:sym typeface="DM Sans Medium"/>
                </a:endParaRPr>
              </a:p>
            </p:txBody>
          </p:sp>
          <p:sp>
            <p:nvSpPr>
              <p:cNvPr id="674" name="Google Shape;674;g242e893ae98_0_1460"/>
              <p:cNvSpPr txBox="1"/>
              <p:nvPr/>
            </p:nvSpPr>
            <p:spPr>
              <a:xfrm>
                <a:off x="1004100" y="5181600"/>
                <a:ext cx="4381500" cy="32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600"/>
                  <a:buFont typeface="Arial"/>
                  <a:buNone/>
                </a:pPr>
                <a:r>
                  <a:rPr lang="en" sz="1400" b="1" i="0" u="none" strike="noStrike" cap="none">
                    <a:solidFill>
                      <a:srgbClr val="1B3139"/>
                    </a:solidFill>
                    <a:latin typeface="DM Sans"/>
                    <a:ea typeface="DM Sans"/>
                    <a:cs typeface="DM Sans"/>
                    <a:sym typeface="DM Sans"/>
                  </a:rPr>
                  <a:t>Cloud Data Lake</a:t>
                </a:r>
                <a:endParaRPr sz="1400" b="1" i="0" u="none" strike="noStrike" cap="none">
                  <a:solidFill>
                    <a:srgbClr val="1B3139"/>
                  </a:solidFill>
                  <a:latin typeface="DM Sans"/>
                  <a:ea typeface="DM Sans"/>
                  <a:cs typeface="DM Sans"/>
                  <a:sym typeface="DM Sans"/>
                </a:endParaRPr>
              </a:p>
            </p:txBody>
          </p:sp>
        </p:grpSp>
        <p:sp>
          <p:nvSpPr>
            <p:cNvPr id="675" name="Google Shape;675;g242e893ae98_0_1460"/>
            <p:cNvSpPr txBox="1"/>
            <p:nvPr/>
          </p:nvSpPr>
          <p:spPr>
            <a:xfrm>
              <a:off x="903300" y="3564950"/>
              <a:ext cx="4583100" cy="55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EEEDE9"/>
                  </a:solidFill>
                  <a:latin typeface="DM Sans"/>
                  <a:ea typeface="DM Sans"/>
                  <a:cs typeface="DM Sans"/>
                  <a:sym typeface="DM Sans"/>
                </a:rPr>
                <a:t>Unity Catalog</a:t>
              </a:r>
              <a:br>
                <a:rPr lang="en" sz="1400" b="1" i="0" u="none" strike="noStrike" cap="none">
                  <a:solidFill>
                    <a:srgbClr val="EEEDE9"/>
                  </a:solidFill>
                  <a:latin typeface="DM Sans"/>
                  <a:ea typeface="DM Sans"/>
                  <a:cs typeface="DM Sans"/>
                  <a:sym typeface="DM Sans"/>
                </a:rPr>
              </a:br>
              <a:r>
                <a:rPr lang="en" sz="1200" b="0" i="0" u="none" strike="noStrike" cap="none">
                  <a:solidFill>
                    <a:srgbClr val="EEEDE9"/>
                  </a:solidFill>
                  <a:latin typeface="DM Sans"/>
                  <a:ea typeface="DM Sans"/>
                  <a:cs typeface="DM Sans"/>
                  <a:sym typeface="DM Sans"/>
                </a:rPr>
                <a:t>Unified governance for all data assets</a:t>
              </a:r>
              <a:endPara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6" name="Google Shape;676;g242e893ae98_0_1460"/>
            <p:cNvSpPr txBox="1"/>
            <p:nvPr/>
          </p:nvSpPr>
          <p:spPr>
            <a:xfrm>
              <a:off x="908850" y="4324430"/>
              <a:ext cx="4572000" cy="55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" sz="1400" b="1" i="0" u="none" strike="noStrike" cap="none">
                  <a:solidFill>
                    <a:srgbClr val="EEEDE9"/>
                  </a:solidFill>
                  <a:latin typeface="DM Sans"/>
                  <a:ea typeface="DM Sans"/>
                  <a:cs typeface="DM Sans"/>
                  <a:sym typeface="DM Sans"/>
                </a:rPr>
                <a:t>Delta Lake</a:t>
              </a:r>
              <a:endParaRPr sz="1400" b="1" i="0" u="none" strike="noStrike" cap="none">
                <a:solidFill>
                  <a:srgbClr val="EEEDE9"/>
                </a:solidFill>
                <a:latin typeface="DM Sans"/>
                <a:ea typeface="DM Sans"/>
                <a:cs typeface="DM Sans"/>
                <a:sym typeface="DM Sans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" sz="1200" b="0" i="0" u="none" strike="noStrike" cap="none">
                  <a:solidFill>
                    <a:srgbClr val="EEEDE9"/>
                  </a:solidFill>
                  <a:latin typeface="DM Sans"/>
                  <a:ea typeface="DM Sans"/>
                  <a:cs typeface="DM Sans"/>
                  <a:sym typeface="DM Sans"/>
                </a:rPr>
                <a:t>Data reliability and performance</a:t>
              </a:r>
              <a:endParaRPr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77" name="Google Shape;677;g242e893ae98_0_1460"/>
            <p:cNvPicPr preferRelativeResize="0"/>
            <p:nvPr/>
          </p:nvPicPr>
          <p:blipFill rotWithShape="1">
            <a:blip r:embed="rId7">
              <a:alphaModFix/>
            </a:blip>
            <a:srcRect r="85323"/>
            <a:stretch/>
          </p:blipFill>
          <p:spPr>
            <a:xfrm>
              <a:off x="2864575" y="799200"/>
              <a:ext cx="660531" cy="708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78" name="Google Shape;678;g242e893ae98_0_1460"/>
            <p:cNvPicPr preferRelativeResize="0"/>
            <p:nvPr/>
          </p:nvPicPr>
          <p:blipFill rotWithShape="1">
            <a:blip r:embed="rId7">
              <a:alphaModFix/>
            </a:blip>
            <a:srcRect l="18864"/>
            <a:stretch/>
          </p:blipFill>
          <p:spPr>
            <a:xfrm>
              <a:off x="2507163" y="1563500"/>
              <a:ext cx="1375375" cy="2666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79" name="Google Shape;679;g242e893ae98_0_1460"/>
          <p:cNvSpPr txBox="1"/>
          <p:nvPr/>
        </p:nvSpPr>
        <p:spPr>
          <a:xfrm>
            <a:off x="6094413" y="2460663"/>
            <a:ext cx="5416500" cy="10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" sz="2100">
                <a:solidFill>
                  <a:srgbClr val="00A972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Enable all your data teams</a:t>
            </a:r>
            <a:endParaRPr sz="2100">
              <a:solidFill>
                <a:srgbClr val="00A972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Data engineers, data scientists, and analysts can easily build streaming data pipelines with the languages and tools they already know.</a:t>
            </a:r>
            <a:endParaRPr sz="11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80" name="Google Shape;680;g242e893ae98_0_1460"/>
          <p:cNvSpPr txBox="1"/>
          <p:nvPr/>
        </p:nvSpPr>
        <p:spPr>
          <a:xfrm>
            <a:off x="6094413" y="3823944"/>
            <a:ext cx="5416500" cy="10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" sz="2000">
                <a:solidFill>
                  <a:srgbClr val="00A972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Simplify development and operations</a:t>
            </a:r>
            <a:endParaRPr sz="2000">
              <a:solidFill>
                <a:srgbClr val="00A972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Reduce complexity by automating many of the production aspects associated with building and maintaining real-time data workflows.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81" name="Google Shape;681;g242e893ae98_0_1460"/>
          <p:cNvSpPr txBox="1"/>
          <p:nvPr/>
        </p:nvSpPr>
        <p:spPr>
          <a:xfrm>
            <a:off x="6094413" y="5171925"/>
            <a:ext cx="5416500" cy="8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" sz="2000">
                <a:solidFill>
                  <a:srgbClr val="00A972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One platform for streaming batch and data</a:t>
            </a:r>
            <a:endParaRPr sz="2000">
              <a:solidFill>
                <a:srgbClr val="00A972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Eliminate data silos, centralize security and governance models</a:t>
            </a:r>
            <a:r>
              <a:rPr lang="en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  <a:extLst>
                  <a:ext uri="http://customooxmlschemas.google.com/">
            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textRoundtripDataId="1"/>
                  </a:ext>
                </a:extLst>
              </a:rPr>
              <a:t>, and provide complete support for all your real-time use cases</a:t>
            </a:r>
            <a:r>
              <a:rPr lang="en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82" name="Google Shape;682;g242e893ae98_0_1460"/>
          <p:cNvSpPr txBox="1">
            <a:spLocks noGrp="1"/>
          </p:cNvSpPr>
          <p:nvPr>
            <p:ph type="title"/>
          </p:nvPr>
        </p:nvSpPr>
        <p:spPr>
          <a:xfrm>
            <a:off x="6094413" y="535600"/>
            <a:ext cx="5314200" cy="583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Data streaming made simple</a:t>
            </a:r>
            <a:endParaRPr sz="3000"/>
          </a:p>
        </p:txBody>
      </p:sp>
      <p:sp>
        <p:nvSpPr>
          <p:cNvPr id="683" name="Google Shape;683;g242e893ae98_0_1460"/>
          <p:cNvSpPr txBox="1">
            <a:spLocks noGrp="1"/>
          </p:cNvSpPr>
          <p:nvPr>
            <p:ph type="subTitle" idx="1"/>
          </p:nvPr>
        </p:nvSpPr>
        <p:spPr>
          <a:xfrm>
            <a:off x="6094413" y="1174700"/>
            <a:ext cx="5314200" cy="6372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1100"/>
              </a:spcBef>
              <a:spcAft>
                <a:spcPts val="0"/>
              </a:spcAft>
              <a:buNone/>
            </a:pPr>
            <a:r>
              <a:rPr lang="en" sz="2300"/>
              <a:t>Real-time analytics, machine learning and applications on one platform</a:t>
            </a:r>
            <a:endParaRPr sz="2300"/>
          </a:p>
        </p:txBody>
      </p:sp>
      <p:cxnSp>
        <p:nvCxnSpPr>
          <p:cNvPr id="684" name="Google Shape;684;g242e893ae98_0_1460"/>
          <p:cNvCxnSpPr/>
          <p:nvPr/>
        </p:nvCxnSpPr>
        <p:spPr>
          <a:xfrm rot="10800000">
            <a:off x="6135607" y="2136281"/>
            <a:ext cx="5334000" cy="0"/>
          </a:xfrm>
          <a:prstGeom prst="straightConnector1">
            <a:avLst/>
          </a:prstGeom>
          <a:noFill/>
          <a:ln w="9525" cap="flat" cmpd="sng">
            <a:solidFill>
              <a:srgbClr val="EF6450"/>
            </a:solidFill>
            <a:prstDash val="solid"/>
            <a:miter lim="800000"/>
            <a:headEnd type="oval" w="med" len="med"/>
            <a:tailEnd type="oval" w="med" len="med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g24309fd7c70_3_1"/>
          <p:cNvSpPr txBox="1">
            <a:spLocks noGrp="1"/>
          </p:cNvSpPr>
          <p:nvPr>
            <p:ph type="subTitle" idx="7"/>
          </p:nvPr>
        </p:nvSpPr>
        <p:spPr>
          <a:xfrm>
            <a:off x="8332269" y="4041036"/>
            <a:ext cx="3199500" cy="64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1100"/>
              </a:spcBef>
              <a:spcAft>
                <a:spcPts val="0"/>
              </a:spcAft>
              <a:buNone/>
            </a:pPr>
            <a:r>
              <a:rPr lang="en"/>
              <a:t>Databricks SQL (DB SQL)</a:t>
            </a:r>
            <a:endParaRPr sz="2000">
              <a:solidFill>
                <a:schemeClr val="dk2"/>
              </a:solidFill>
            </a:endParaRPr>
          </a:p>
        </p:txBody>
      </p:sp>
      <p:pic>
        <p:nvPicPr>
          <p:cNvPr id="690" name="Google Shape;690;g24309fd7c70_3_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74109" y="3004426"/>
            <a:ext cx="914391" cy="914391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Google Shape;691;g24309fd7c70_3_1"/>
          <p:cNvSpPr txBox="1">
            <a:spLocks noGrp="1"/>
          </p:cNvSpPr>
          <p:nvPr>
            <p:ph type="title"/>
          </p:nvPr>
        </p:nvSpPr>
        <p:spPr>
          <a:xfrm>
            <a:off x="749237" y="535597"/>
            <a:ext cx="10659300" cy="583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/>
              <a:t>This is not a deep dive into</a:t>
            </a:r>
            <a:endParaRPr sz="3800"/>
          </a:p>
        </p:txBody>
      </p:sp>
      <p:sp>
        <p:nvSpPr>
          <p:cNvPr id="692" name="Google Shape;692;g24309fd7c70_3_1"/>
          <p:cNvSpPr txBox="1">
            <a:spLocks noGrp="1"/>
          </p:cNvSpPr>
          <p:nvPr>
            <p:ph type="subTitle" idx="4"/>
          </p:nvPr>
        </p:nvSpPr>
        <p:spPr>
          <a:xfrm>
            <a:off x="1585501" y="4011275"/>
            <a:ext cx="1105200" cy="3078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1100"/>
              </a:spcBef>
              <a:spcAft>
                <a:spcPts val="0"/>
              </a:spcAft>
              <a:buNone/>
            </a:pPr>
            <a:r>
              <a:rPr lang="en"/>
              <a:t>Power BI</a:t>
            </a:r>
            <a:endParaRPr/>
          </a:p>
        </p:txBody>
      </p:sp>
      <p:sp>
        <p:nvSpPr>
          <p:cNvPr id="693" name="Google Shape;693;g24309fd7c70_3_1"/>
          <p:cNvSpPr txBox="1">
            <a:spLocks noGrp="1"/>
          </p:cNvSpPr>
          <p:nvPr>
            <p:ph type="subTitle" idx="5"/>
          </p:nvPr>
        </p:nvSpPr>
        <p:spPr>
          <a:xfrm>
            <a:off x="4615779" y="4035258"/>
            <a:ext cx="3199500" cy="64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1100"/>
              </a:spcBef>
              <a:spcAft>
                <a:spcPts val="0"/>
              </a:spcAft>
              <a:buNone/>
            </a:pPr>
            <a:r>
              <a:rPr lang="en"/>
              <a:t>Delta Live Tables (DLT)</a:t>
            </a:r>
            <a:endParaRPr/>
          </a:p>
          <a:p>
            <a:pPr marL="0" lvl="0" indent="0" algn="l" rtl="0">
              <a:spcBef>
                <a:spcPts val="1100"/>
              </a:spcBef>
              <a:spcAft>
                <a:spcPts val="0"/>
              </a:spcAft>
              <a:buNone/>
            </a:pPr>
            <a:r>
              <a:rPr lang="en"/>
              <a:t>Structured Streaming</a:t>
            </a:r>
            <a:endParaRPr/>
          </a:p>
        </p:txBody>
      </p:sp>
      <p:grpSp>
        <p:nvGrpSpPr>
          <p:cNvPr id="694" name="Google Shape;694;g24309fd7c70_3_1"/>
          <p:cNvGrpSpPr/>
          <p:nvPr/>
        </p:nvGrpSpPr>
        <p:grpSpPr>
          <a:xfrm>
            <a:off x="1613367" y="3126619"/>
            <a:ext cx="963803" cy="740828"/>
            <a:chOff x="10097452" y="2770616"/>
            <a:chExt cx="725100" cy="567250"/>
          </a:xfrm>
        </p:grpSpPr>
        <p:pic>
          <p:nvPicPr>
            <p:cNvPr id="695" name="Google Shape;695;g24309fd7c70_3_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0249350" y="2770616"/>
              <a:ext cx="420000" cy="40159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96" name="Google Shape;696;g24309fd7c70_3_1"/>
            <p:cNvSpPr/>
            <p:nvPr/>
          </p:nvSpPr>
          <p:spPr>
            <a:xfrm>
              <a:off x="10097452" y="3202266"/>
              <a:ext cx="725100" cy="13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175" tIns="36075" rIns="72175" bIns="360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32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pic>
        <p:nvPicPr>
          <p:cNvPr id="697" name="Google Shape;697;g24309fd7c70_3_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485417" y="2971801"/>
            <a:ext cx="914391" cy="9143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2" name="Google Shape;702;g242e893ae98_0_1754" descr="A picture containing screenshot, graphics, colorfulness, lin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11267" r="11560"/>
          <a:stretch/>
        </p:blipFill>
        <p:spPr>
          <a:xfrm>
            <a:off x="8959684" y="3814196"/>
            <a:ext cx="498682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3" name="Google Shape;703;g242e893ae98_0_1754" descr="A picture containing screenshot, graphics, colorfulness, lin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11267" r="11560"/>
          <a:stretch/>
        </p:blipFill>
        <p:spPr>
          <a:xfrm>
            <a:off x="8959683" y="4891510"/>
            <a:ext cx="521493" cy="8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4" name="Google Shape;704;g242e893ae98_0_1754" descr="A picture containing screenshot, graphics, colorfulness, lin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11267" r="11560"/>
          <a:stretch/>
        </p:blipFill>
        <p:spPr>
          <a:xfrm>
            <a:off x="8961018" y="2819749"/>
            <a:ext cx="518662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705" name="Google Shape;705;g242e893ae98_0_1754"/>
          <p:cNvSpPr/>
          <p:nvPr/>
        </p:nvSpPr>
        <p:spPr>
          <a:xfrm>
            <a:off x="3360063" y="1688447"/>
            <a:ext cx="5808600" cy="4285800"/>
          </a:xfrm>
          <a:prstGeom prst="rect">
            <a:avLst/>
          </a:prstGeom>
          <a:noFill/>
          <a:ln w="19050" cap="flat" cmpd="sng">
            <a:solidFill>
              <a:srgbClr val="1B313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2175" tIns="36075" rIns="72175" bIns="360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21">
              <a:solidFill>
                <a:srgbClr val="F9F7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6" name="Google Shape;706;g242e893ae98_0_1754"/>
          <p:cNvSpPr txBox="1">
            <a:spLocks noGrp="1"/>
          </p:cNvSpPr>
          <p:nvPr>
            <p:ph type="title"/>
          </p:nvPr>
        </p:nvSpPr>
        <p:spPr>
          <a:xfrm>
            <a:off x="1242660" y="535597"/>
            <a:ext cx="10147800" cy="5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DM Sans Medium"/>
              <a:buNone/>
            </a:pPr>
            <a:r>
              <a:rPr lang="en"/>
              <a:t>Scenario 1</a:t>
            </a:r>
            <a:endParaRPr/>
          </a:p>
        </p:txBody>
      </p:sp>
      <p:sp>
        <p:nvSpPr>
          <p:cNvPr id="707" name="Google Shape;707;g242e893ae98_0_1754"/>
          <p:cNvSpPr/>
          <p:nvPr/>
        </p:nvSpPr>
        <p:spPr>
          <a:xfrm>
            <a:off x="3514682" y="2757145"/>
            <a:ext cx="2252100" cy="1849200"/>
          </a:xfrm>
          <a:prstGeom prst="rect">
            <a:avLst/>
          </a:prstGeom>
          <a:noFill/>
          <a:ln w="9525" cap="flat" cmpd="sng">
            <a:solidFill>
              <a:srgbClr val="1B313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2175" tIns="36075" rIns="72175" bIns="360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21">
              <a:solidFill>
                <a:srgbClr val="F9F7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08" name="Google Shape;708;g242e893ae98_0_1754"/>
          <p:cNvGrpSpPr/>
          <p:nvPr/>
        </p:nvGrpSpPr>
        <p:grpSpPr>
          <a:xfrm>
            <a:off x="9460139" y="2277320"/>
            <a:ext cx="1918776" cy="1139070"/>
            <a:chOff x="541324" y="2165544"/>
            <a:chExt cx="4263000" cy="1750800"/>
          </a:xfrm>
        </p:grpSpPr>
        <p:sp>
          <p:nvSpPr>
            <p:cNvPr id="709" name="Google Shape;709;g242e893ae98_0_1754"/>
            <p:cNvSpPr/>
            <p:nvPr/>
          </p:nvSpPr>
          <p:spPr>
            <a:xfrm>
              <a:off x="541324" y="2165544"/>
              <a:ext cx="4263000" cy="175080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rgbClr val="D9D7C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72175" tIns="36075" rIns="72175" bIns="360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29">
                <a:solidFill>
                  <a:srgbClr val="1B3139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710" name="Google Shape;710;g242e893ae98_0_1754"/>
            <p:cNvSpPr/>
            <p:nvPr/>
          </p:nvSpPr>
          <p:spPr>
            <a:xfrm>
              <a:off x="541324" y="2188297"/>
              <a:ext cx="4238700" cy="486900"/>
            </a:xfrm>
            <a:prstGeom prst="rect">
              <a:avLst/>
            </a:prstGeom>
            <a:solidFill>
              <a:srgbClr val="D9D7CE"/>
            </a:solidFill>
            <a:ln w="25400" cap="flat" cmpd="sng">
              <a:solidFill>
                <a:srgbClr val="D9D7C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72175" tIns="36075" rIns="72175" bIns="360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29">
                  <a:solidFill>
                    <a:srgbClr val="1B3139"/>
                  </a:solidFill>
                  <a:latin typeface="DM Sans"/>
                  <a:ea typeface="DM Sans"/>
                  <a:cs typeface="DM Sans"/>
                  <a:sym typeface="DM Sans"/>
                </a:rPr>
                <a:t>Direct Query + Auto Refresh</a:t>
              </a:r>
              <a:endParaRPr sz="829">
                <a:solidFill>
                  <a:srgbClr val="1B3139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grpSp>
        <p:nvGrpSpPr>
          <p:cNvPr id="711" name="Google Shape;711;g242e893ae98_0_1754"/>
          <p:cNvGrpSpPr/>
          <p:nvPr/>
        </p:nvGrpSpPr>
        <p:grpSpPr>
          <a:xfrm>
            <a:off x="9469162" y="3605768"/>
            <a:ext cx="1935925" cy="1024096"/>
            <a:chOff x="541324" y="2188297"/>
            <a:chExt cx="4301100" cy="1574080"/>
          </a:xfrm>
        </p:grpSpPr>
        <p:sp>
          <p:nvSpPr>
            <p:cNvPr id="712" name="Google Shape;712;g242e893ae98_0_1754"/>
            <p:cNvSpPr/>
            <p:nvPr/>
          </p:nvSpPr>
          <p:spPr>
            <a:xfrm>
              <a:off x="541324" y="2478377"/>
              <a:ext cx="4301100" cy="128400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rgbClr val="D9D7C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72175" tIns="36075" rIns="72175" bIns="360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29">
                <a:solidFill>
                  <a:srgbClr val="1B3139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713" name="Google Shape;713;g242e893ae98_0_1754"/>
            <p:cNvSpPr/>
            <p:nvPr/>
          </p:nvSpPr>
          <p:spPr>
            <a:xfrm>
              <a:off x="541324" y="2188297"/>
              <a:ext cx="4301100" cy="486900"/>
            </a:xfrm>
            <a:prstGeom prst="rect">
              <a:avLst/>
            </a:prstGeom>
            <a:solidFill>
              <a:srgbClr val="D9D7CE"/>
            </a:solidFill>
            <a:ln w="25400" cap="flat" cmpd="sng">
              <a:solidFill>
                <a:srgbClr val="D9D7C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72175" tIns="36075" rIns="72175" bIns="360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29">
                  <a:solidFill>
                    <a:srgbClr val="1B3139"/>
                  </a:solidFill>
                  <a:latin typeface="DM Sans"/>
                  <a:ea typeface="DM Sans"/>
                  <a:cs typeface="DM Sans"/>
                  <a:sym typeface="DM Sans"/>
                </a:rPr>
                <a:t>Composite Datasets</a:t>
              </a:r>
              <a:endParaRPr sz="829">
                <a:solidFill>
                  <a:srgbClr val="1B3139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pic>
        <p:nvPicPr>
          <p:cNvPr id="714" name="Google Shape;714;g242e893ae98_0_1754" descr="Icon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704773" y="4935187"/>
            <a:ext cx="416693" cy="440888"/>
          </a:xfrm>
          <a:prstGeom prst="rect">
            <a:avLst/>
          </a:prstGeom>
          <a:noFill/>
          <a:ln>
            <a:noFill/>
          </a:ln>
        </p:spPr>
      </p:pic>
      <p:sp>
        <p:nvSpPr>
          <p:cNvPr id="715" name="Google Shape;715;g242e893ae98_0_1754"/>
          <p:cNvSpPr txBox="1"/>
          <p:nvPr/>
        </p:nvSpPr>
        <p:spPr>
          <a:xfrm>
            <a:off x="3575473" y="5288881"/>
            <a:ext cx="708000" cy="29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175" tIns="36075" rIns="72175" bIns="360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11">
                <a:solidFill>
                  <a:srgbClr val="1B3139"/>
                </a:solidFill>
                <a:latin typeface="DM Sans"/>
                <a:ea typeface="DM Sans"/>
                <a:cs typeface="DM Sans"/>
                <a:sym typeface="DM Sans"/>
              </a:rPr>
              <a:t>Streaming Connectors</a:t>
            </a:r>
            <a:endParaRPr sz="71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6" name="Google Shape;716;g242e893ae98_0_1754"/>
          <p:cNvSpPr/>
          <p:nvPr/>
        </p:nvSpPr>
        <p:spPr>
          <a:xfrm>
            <a:off x="6458592" y="2757145"/>
            <a:ext cx="2501100" cy="1855500"/>
          </a:xfrm>
          <a:prstGeom prst="rect">
            <a:avLst/>
          </a:prstGeom>
          <a:noFill/>
          <a:ln w="9525" cap="flat" cmpd="sng">
            <a:solidFill>
              <a:srgbClr val="1B313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2175" tIns="36075" rIns="72175" bIns="360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21">
              <a:solidFill>
                <a:srgbClr val="F9F7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7" name="Google Shape;717;g242e893ae98_0_1754"/>
          <p:cNvSpPr txBox="1"/>
          <p:nvPr/>
        </p:nvSpPr>
        <p:spPr>
          <a:xfrm>
            <a:off x="3676612" y="2512502"/>
            <a:ext cx="1913700" cy="531600"/>
          </a:xfrm>
          <a:prstGeom prst="rect">
            <a:avLst/>
          </a:prstGeom>
          <a:solidFill>
            <a:srgbClr val="EEEDE9"/>
          </a:solidFill>
          <a:ln w="9525" cap="flat" cmpd="sng">
            <a:solidFill>
              <a:srgbClr val="1B313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2175" tIns="36075" rIns="72175" bIns="360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90">
                <a:solidFill>
                  <a:srgbClr val="1B3139"/>
                </a:solidFill>
                <a:latin typeface="DM Sans"/>
                <a:ea typeface="DM Sans"/>
                <a:cs typeface="DM Sans"/>
                <a:sym typeface="DM Sans"/>
              </a:rPr>
              <a:t>Streaming Ingestion &amp; Transformation with </a:t>
            </a:r>
            <a:endParaRPr sz="142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rgbClr val="1B3139"/>
                </a:solidFill>
                <a:latin typeface="DM Sans"/>
                <a:ea typeface="DM Sans"/>
                <a:cs typeface="DM Sans"/>
                <a:sym typeface="DM Sans"/>
              </a:rPr>
              <a:t>Delta Live Tables</a:t>
            </a:r>
            <a:endParaRPr sz="1400" b="1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18" name="Google Shape;718;g242e893ae98_0_1754"/>
          <p:cNvSpPr/>
          <p:nvPr/>
        </p:nvSpPr>
        <p:spPr>
          <a:xfrm>
            <a:off x="4621713" y="5449685"/>
            <a:ext cx="426900" cy="17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175" tIns="36075" rIns="72175" bIns="360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11">
                <a:solidFill>
                  <a:srgbClr val="1B3139"/>
                </a:solidFill>
                <a:latin typeface="DM Sans"/>
                <a:ea typeface="DM Sans"/>
                <a:cs typeface="DM Sans"/>
                <a:sym typeface="DM Sans"/>
              </a:rPr>
              <a:t>Filter</a:t>
            </a:r>
            <a:endParaRPr sz="711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19" name="Google Shape;719;g242e893ae98_0_1754"/>
          <p:cNvSpPr/>
          <p:nvPr/>
        </p:nvSpPr>
        <p:spPr>
          <a:xfrm>
            <a:off x="5240003" y="5444334"/>
            <a:ext cx="470400" cy="16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175" tIns="36075" rIns="72175" bIns="360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11">
                <a:solidFill>
                  <a:srgbClr val="1B3139"/>
                </a:solidFill>
                <a:latin typeface="DM Sans"/>
                <a:ea typeface="DM Sans"/>
                <a:cs typeface="DM Sans"/>
                <a:sym typeface="DM Sans"/>
              </a:rPr>
              <a:t>Joins</a:t>
            </a:r>
            <a:endParaRPr sz="711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20" name="Google Shape;720;g242e893ae98_0_1754"/>
          <p:cNvSpPr/>
          <p:nvPr/>
        </p:nvSpPr>
        <p:spPr>
          <a:xfrm>
            <a:off x="5919511" y="5443583"/>
            <a:ext cx="711000" cy="1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175" tIns="36075" rIns="72175" bIns="360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11">
                <a:solidFill>
                  <a:srgbClr val="1B3139"/>
                </a:solidFill>
                <a:latin typeface="DM Sans"/>
                <a:ea typeface="DM Sans"/>
                <a:cs typeface="DM Sans"/>
                <a:sym typeface="DM Sans"/>
              </a:rPr>
              <a:t>Aggregate</a:t>
            </a:r>
            <a:endParaRPr sz="1263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1" name="Google Shape;721;g242e893ae98_0_1754"/>
          <p:cNvSpPr/>
          <p:nvPr/>
        </p:nvSpPr>
        <p:spPr>
          <a:xfrm>
            <a:off x="3514680" y="4800118"/>
            <a:ext cx="5445000" cy="896100"/>
          </a:xfrm>
          <a:prstGeom prst="rect">
            <a:avLst/>
          </a:prstGeom>
          <a:noFill/>
          <a:ln w="9525" cap="flat" cmpd="sng">
            <a:solidFill>
              <a:srgbClr val="1B313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2175" tIns="36075" rIns="72175" bIns="360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21">
              <a:solidFill>
                <a:srgbClr val="F9F7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22" name="Google Shape;722;g242e893ae98_0_1754"/>
          <p:cNvGrpSpPr/>
          <p:nvPr/>
        </p:nvGrpSpPr>
        <p:grpSpPr>
          <a:xfrm>
            <a:off x="4868471" y="5788176"/>
            <a:ext cx="1357830" cy="460647"/>
            <a:chOff x="4761422" y="5893856"/>
            <a:chExt cx="1605000" cy="526454"/>
          </a:xfrm>
        </p:grpSpPr>
        <p:sp>
          <p:nvSpPr>
            <p:cNvPr id="723" name="Google Shape;723;g242e893ae98_0_1754"/>
            <p:cNvSpPr/>
            <p:nvPr/>
          </p:nvSpPr>
          <p:spPr>
            <a:xfrm>
              <a:off x="4761422" y="5893856"/>
              <a:ext cx="1605000" cy="503100"/>
            </a:xfrm>
            <a:prstGeom prst="rect">
              <a:avLst/>
            </a:prstGeom>
            <a:solidFill>
              <a:srgbClr val="F9F7F4"/>
            </a:solidFill>
            <a:ln w="19050" cap="flat" cmpd="sng">
              <a:solidFill>
                <a:srgbClr val="1B313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72175" tIns="36075" rIns="72175" bIns="360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2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724" name="Google Shape;724;g242e893ae98_0_1754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5793432" y="5906547"/>
              <a:ext cx="363378" cy="36337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25" name="Google Shape;725;g242e893ae98_0_1754"/>
            <p:cNvSpPr txBox="1"/>
            <p:nvPr/>
          </p:nvSpPr>
          <p:spPr>
            <a:xfrm>
              <a:off x="5678189" y="6211810"/>
              <a:ext cx="594000" cy="20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175" tIns="36075" rIns="72175" bIns="36075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11">
                  <a:solidFill>
                    <a:srgbClr val="1B3139"/>
                  </a:solidFill>
                  <a:latin typeface="DM Sans"/>
                  <a:ea typeface="DM Sans"/>
                  <a:cs typeface="DM Sans"/>
                  <a:sym typeface="DM Sans"/>
                </a:rPr>
                <a:t>Photon</a:t>
              </a:r>
              <a:endParaRPr sz="71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726" name="Google Shape;726;g242e893ae98_0_1754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4938582" y="5944159"/>
              <a:ext cx="744462" cy="38648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27" name="Google Shape;727;g242e893ae98_0_1754"/>
          <p:cNvSpPr/>
          <p:nvPr/>
        </p:nvSpPr>
        <p:spPr>
          <a:xfrm>
            <a:off x="9479680" y="4814892"/>
            <a:ext cx="1911000" cy="10476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D9D7C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2175" tIns="36075" rIns="72175" bIns="360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29">
              <a:solidFill>
                <a:srgbClr val="AAAAA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28" name="Google Shape;728;g242e893ae98_0_1754"/>
          <p:cNvSpPr/>
          <p:nvPr/>
        </p:nvSpPr>
        <p:spPr>
          <a:xfrm>
            <a:off x="9482017" y="4823734"/>
            <a:ext cx="1908300" cy="298200"/>
          </a:xfrm>
          <a:prstGeom prst="rect">
            <a:avLst/>
          </a:prstGeom>
          <a:solidFill>
            <a:srgbClr val="D9D7CE"/>
          </a:solidFill>
          <a:ln w="25400" cap="flat" cmpd="sng">
            <a:solidFill>
              <a:srgbClr val="D9D7C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2175" tIns="36075" rIns="72175" bIns="360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29">
                <a:solidFill>
                  <a:srgbClr val="1B3139"/>
                </a:solidFill>
                <a:latin typeface="DM Sans"/>
                <a:ea typeface="DM Sans"/>
                <a:cs typeface="DM Sans"/>
                <a:sym typeface="DM Sans"/>
              </a:rPr>
              <a:t>Streaming Dataset</a:t>
            </a:r>
            <a:endParaRPr sz="829">
              <a:solidFill>
                <a:srgbClr val="1B313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29" name="Google Shape;729;g242e893ae98_0_1754"/>
          <p:cNvSpPr/>
          <p:nvPr/>
        </p:nvSpPr>
        <p:spPr>
          <a:xfrm>
            <a:off x="6761303" y="5453591"/>
            <a:ext cx="846900" cy="13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175" tIns="36075" rIns="72175" bIns="360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11">
                <a:solidFill>
                  <a:srgbClr val="1B3139"/>
                </a:solidFill>
                <a:latin typeface="DM Sans"/>
                <a:ea typeface="DM Sans"/>
                <a:cs typeface="DM Sans"/>
                <a:sym typeface="DM Sans"/>
              </a:rPr>
              <a:t>Windowing</a:t>
            </a:r>
            <a:endParaRPr sz="1263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30" name="Google Shape;730;g242e893ae98_0_175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434021" y="3768021"/>
            <a:ext cx="395572" cy="40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1" name="Google Shape;731;g242e893ae98_0_1754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727169" y="3762977"/>
            <a:ext cx="394578" cy="408149"/>
          </a:xfrm>
          <a:prstGeom prst="rect">
            <a:avLst/>
          </a:prstGeom>
          <a:noFill/>
          <a:ln>
            <a:noFill/>
          </a:ln>
        </p:spPr>
      </p:pic>
      <p:sp>
        <p:nvSpPr>
          <p:cNvPr id="732" name="Google Shape;732;g242e893ae98_0_1754"/>
          <p:cNvSpPr/>
          <p:nvPr/>
        </p:nvSpPr>
        <p:spPr>
          <a:xfrm>
            <a:off x="3561334" y="4264840"/>
            <a:ext cx="805200" cy="1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175" tIns="36075" rIns="72175" bIns="360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32">
                <a:solidFill>
                  <a:srgbClr val="1B3139"/>
                </a:solidFill>
                <a:latin typeface="DM Sans"/>
                <a:ea typeface="DM Sans"/>
                <a:cs typeface="DM Sans"/>
                <a:sym typeface="DM Sans"/>
              </a:rPr>
              <a:t>Automatic Deployment &amp; Operations</a:t>
            </a:r>
            <a:endParaRPr sz="632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33" name="Google Shape;733;g242e893ae98_0_1754"/>
          <p:cNvSpPr/>
          <p:nvPr/>
        </p:nvSpPr>
        <p:spPr>
          <a:xfrm>
            <a:off x="4295299" y="4201180"/>
            <a:ext cx="687000" cy="16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175" tIns="36075" rIns="72175" bIns="360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32">
                <a:solidFill>
                  <a:srgbClr val="1B3139"/>
                </a:solidFill>
                <a:latin typeface="DM Sans"/>
                <a:ea typeface="DM Sans"/>
                <a:cs typeface="DM Sans"/>
                <a:sym typeface="DM Sans"/>
              </a:rPr>
              <a:t>Data Pipeline Observability </a:t>
            </a:r>
            <a:endParaRPr sz="632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34" name="Google Shape;734;g242e893ae98_0_1754"/>
          <p:cNvSpPr/>
          <p:nvPr/>
        </p:nvSpPr>
        <p:spPr>
          <a:xfrm>
            <a:off x="4964809" y="4244202"/>
            <a:ext cx="751500" cy="1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175" tIns="36075" rIns="72175" bIns="360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32">
                <a:solidFill>
                  <a:srgbClr val="1B3139"/>
                </a:solidFill>
                <a:latin typeface="DM Sans"/>
                <a:ea typeface="DM Sans"/>
                <a:cs typeface="DM Sans"/>
                <a:sym typeface="DM Sans"/>
              </a:rPr>
              <a:t>Automatic Error Handling &amp; Recovery</a:t>
            </a:r>
            <a:endParaRPr sz="632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35" name="Google Shape;735;g242e893ae98_0_1754"/>
          <p:cNvSpPr/>
          <p:nvPr/>
        </p:nvSpPr>
        <p:spPr>
          <a:xfrm>
            <a:off x="5270156" y="5061879"/>
            <a:ext cx="1839900" cy="1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175" tIns="36075" rIns="72175" bIns="360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47">
                <a:solidFill>
                  <a:srgbClr val="1B3139"/>
                </a:solidFill>
                <a:latin typeface="DM Sans"/>
                <a:ea typeface="DM Sans"/>
                <a:cs typeface="DM Sans"/>
                <a:sym typeface="DM Sans"/>
              </a:rPr>
              <a:t>Streaming Enrichment </a:t>
            </a:r>
            <a:endParaRPr sz="947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736" name="Google Shape;736;g242e893ae98_0_1754"/>
          <p:cNvCxnSpPr/>
          <p:nvPr/>
        </p:nvCxnSpPr>
        <p:spPr>
          <a:xfrm>
            <a:off x="5014216" y="5525125"/>
            <a:ext cx="174900" cy="0"/>
          </a:xfrm>
          <a:prstGeom prst="straightConnector1">
            <a:avLst/>
          </a:prstGeom>
          <a:noFill/>
          <a:ln w="9525" cap="flat" cmpd="sng">
            <a:solidFill>
              <a:srgbClr val="1B313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37" name="Google Shape;737;g242e893ae98_0_1754"/>
          <p:cNvCxnSpPr/>
          <p:nvPr/>
        </p:nvCxnSpPr>
        <p:spPr>
          <a:xfrm>
            <a:off x="5744921" y="5523602"/>
            <a:ext cx="174900" cy="0"/>
          </a:xfrm>
          <a:prstGeom prst="straightConnector1">
            <a:avLst/>
          </a:prstGeom>
          <a:noFill/>
          <a:ln w="9525" cap="flat" cmpd="sng">
            <a:solidFill>
              <a:srgbClr val="1B313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38" name="Google Shape;738;g242e893ae98_0_1754"/>
          <p:cNvCxnSpPr/>
          <p:nvPr/>
        </p:nvCxnSpPr>
        <p:spPr>
          <a:xfrm>
            <a:off x="6632007" y="5527545"/>
            <a:ext cx="174900" cy="0"/>
          </a:xfrm>
          <a:prstGeom prst="straightConnector1">
            <a:avLst/>
          </a:prstGeom>
          <a:noFill/>
          <a:ln w="9525" cap="flat" cmpd="sng">
            <a:solidFill>
              <a:srgbClr val="1B3139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739" name="Google Shape;739;g242e893ae98_0_1754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5984441" y="5211013"/>
            <a:ext cx="408289" cy="293566"/>
          </a:xfrm>
          <a:prstGeom prst="rect">
            <a:avLst/>
          </a:prstGeom>
          <a:noFill/>
          <a:ln>
            <a:noFill/>
          </a:ln>
        </p:spPr>
      </p:pic>
      <p:sp>
        <p:nvSpPr>
          <p:cNvPr id="740" name="Google Shape;740;g242e893ae98_0_1754"/>
          <p:cNvSpPr/>
          <p:nvPr/>
        </p:nvSpPr>
        <p:spPr>
          <a:xfrm>
            <a:off x="1197641" y="1688442"/>
            <a:ext cx="854100" cy="43188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D9D7C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2175" tIns="36075" rIns="72175" bIns="360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29">
              <a:solidFill>
                <a:srgbClr val="1B313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41" name="Google Shape;741;g242e893ae98_0_1754"/>
          <p:cNvSpPr/>
          <p:nvPr/>
        </p:nvSpPr>
        <p:spPr>
          <a:xfrm>
            <a:off x="2248033" y="3946820"/>
            <a:ext cx="911700" cy="20403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D9D7C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2175" tIns="36075" rIns="72175" bIns="360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29">
              <a:solidFill>
                <a:srgbClr val="1B313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42" name="Google Shape;742;g242e893ae98_0_1754"/>
          <p:cNvSpPr/>
          <p:nvPr/>
        </p:nvSpPr>
        <p:spPr>
          <a:xfrm>
            <a:off x="2262302" y="3946821"/>
            <a:ext cx="876300" cy="250500"/>
          </a:xfrm>
          <a:prstGeom prst="rect">
            <a:avLst/>
          </a:prstGeom>
          <a:solidFill>
            <a:srgbClr val="D9D7CE"/>
          </a:solidFill>
          <a:ln w="25400" cap="flat" cmpd="sng">
            <a:solidFill>
              <a:srgbClr val="D9D7C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2175" tIns="36075" rIns="72175" bIns="360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11">
                <a:solidFill>
                  <a:srgbClr val="5E5E5E"/>
                </a:solidFill>
                <a:latin typeface="DM Sans"/>
                <a:ea typeface="DM Sans"/>
                <a:cs typeface="DM Sans"/>
                <a:sym typeface="DM Sans"/>
              </a:rPr>
              <a:t>Message Store</a:t>
            </a:r>
            <a:endParaRPr sz="711">
              <a:solidFill>
                <a:srgbClr val="5E5E5E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43" name="Google Shape;743;g242e893ae98_0_1754"/>
          <p:cNvSpPr/>
          <p:nvPr/>
        </p:nvSpPr>
        <p:spPr>
          <a:xfrm>
            <a:off x="2269184" y="1843563"/>
            <a:ext cx="904800" cy="17880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D9D7C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2175" tIns="36075" rIns="72175" bIns="360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29">
              <a:solidFill>
                <a:srgbClr val="1B313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44" name="Google Shape;744;g242e893ae98_0_1754"/>
          <p:cNvSpPr/>
          <p:nvPr/>
        </p:nvSpPr>
        <p:spPr>
          <a:xfrm>
            <a:off x="2269184" y="1694169"/>
            <a:ext cx="904800" cy="250500"/>
          </a:xfrm>
          <a:prstGeom prst="rect">
            <a:avLst/>
          </a:prstGeom>
          <a:solidFill>
            <a:srgbClr val="D9D7CE"/>
          </a:solidFill>
          <a:ln w="25400" cap="flat" cmpd="sng">
            <a:solidFill>
              <a:srgbClr val="D9D7C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2175" tIns="36075" rIns="72175" bIns="360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90">
                <a:solidFill>
                  <a:srgbClr val="5E5E5E"/>
                </a:solidFill>
                <a:latin typeface="DM Sans"/>
                <a:ea typeface="DM Sans"/>
                <a:cs typeface="DM Sans"/>
                <a:sym typeface="DM Sans"/>
              </a:rPr>
              <a:t>Object Stores</a:t>
            </a:r>
            <a:endParaRPr sz="790">
              <a:solidFill>
                <a:srgbClr val="5E5E5E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745" name="Google Shape;745;g242e893ae98_0_1754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2246819" y="4180740"/>
            <a:ext cx="541407" cy="325913"/>
          </a:xfrm>
          <a:prstGeom prst="rect">
            <a:avLst/>
          </a:prstGeom>
          <a:noFill/>
          <a:ln>
            <a:noFill/>
          </a:ln>
        </p:spPr>
      </p:pic>
      <p:pic>
        <p:nvPicPr>
          <p:cNvPr id="746" name="Google Shape;746;g242e893ae98_0_1754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2336900" y="4847790"/>
            <a:ext cx="278034" cy="248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7" name="Google Shape;747;g242e893ae98_0_1754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2353115" y="5409980"/>
            <a:ext cx="313751" cy="296193"/>
          </a:xfrm>
          <a:prstGeom prst="rect">
            <a:avLst/>
          </a:prstGeom>
          <a:noFill/>
          <a:ln>
            <a:noFill/>
          </a:ln>
        </p:spPr>
      </p:pic>
      <p:pic>
        <p:nvPicPr>
          <p:cNvPr id="748" name="Google Shape;748;g242e893ae98_0_1754"/>
          <p:cNvPicPr preferRelativeResize="0"/>
          <p:nvPr/>
        </p:nvPicPr>
        <p:blipFill rotWithShape="1">
          <a:blip r:embed="rId13">
            <a:alphaModFix/>
          </a:blip>
          <a:srcRect l="3074" t="25403" r="69960" b="27458"/>
          <a:stretch/>
        </p:blipFill>
        <p:spPr>
          <a:xfrm>
            <a:off x="2794481" y="4840426"/>
            <a:ext cx="278456" cy="250569"/>
          </a:xfrm>
          <a:prstGeom prst="rect">
            <a:avLst/>
          </a:prstGeom>
          <a:noFill/>
          <a:ln>
            <a:noFill/>
          </a:ln>
        </p:spPr>
      </p:pic>
      <p:sp>
        <p:nvSpPr>
          <p:cNvPr id="749" name="Google Shape;749;g242e893ae98_0_1754"/>
          <p:cNvSpPr txBox="1"/>
          <p:nvPr/>
        </p:nvSpPr>
        <p:spPr>
          <a:xfrm>
            <a:off x="2218164" y="5085740"/>
            <a:ext cx="517800" cy="26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175" tIns="36075" rIns="72175" bIns="360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32">
                <a:solidFill>
                  <a:srgbClr val="AAAAAA"/>
                </a:solidFill>
                <a:latin typeface="DM Sans"/>
                <a:ea typeface="DM Sans"/>
                <a:cs typeface="DM Sans"/>
                <a:sym typeface="DM Sans"/>
              </a:rPr>
              <a:t>Amazon MSK</a:t>
            </a:r>
            <a:endParaRPr sz="711">
              <a:solidFill>
                <a:srgbClr val="AAAAA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750" name="Google Shape;750;g242e893ae98_0_1754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 flipH="1">
            <a:off x="2590311" y="1988280"/>
            <a:ext cx="291891" cy="301924"/>
          </a:xfrm>
          <a:prstGeom prst="rect">
            <a:avLst/>
          </a:prstGeom>
          <a:noFill/>
          <a:ln>
            <a:noFill/>
          </a:ln>
        </p:spPr>
      </p:pic>
      <p:sp>
        <p:nvSpPr>
          <p:cNvPr id="751" name="Google Shape;751;g242e893ae98_0_1754"/>
          <p:cNvSpPr txBox="1"/>
          <p:nvPr/>
        </p:nvSpPr>
        <p:spPr>
          <a:xfrm>
            <a:off x="2516343" y="2231149"/>
            <a:ext cx="444900" cy="2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32">
                <a:solidFill>
                  <a:srgbClr val="848484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Amazon S3</a:t>
            </a:r>
            <a:endParaRPr sz="632">
              <a:solidFill>
                <a:srgbClr val="848484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pic>
        <p:nvPicPr>
          <p:cNvPr id="752" name="Google Shape;752;g242e893ae98_0_1754"/>
          <p:cNvPicPr preferRelativeResize="0"/>
          <p:nvPr/>
        </p:nvPicPr>
        <p:blipFill rotWithShape="1">
          <a:blip r:embed="rId15">
            <a:alphaModFix/>
          </a:blip>
          <a:srcRect l="25717" r="26772"/>
          <a:stretch/>
        </p:blipFill>
        <p:spPr>
          <a:xfrm>
            <a:off x="2625116" y="2493594"/>
            <a:ext cx="222270" cy="274500"/>
          </a:xfrm>
          <a:prstGeom prst="rect">
            <a:avLst/>
          </a:prstGeom>
          <a:noFill/>
          <a:ln>
            <a:noFill/>
          </a:ln>
        </p:spPr>
      </p:pic>
      <p:sp>
        <p:nvSpPr>
          <p:cNvPr id="753" name="Google Shape;753;g242e893ae98_0_1754"/>
          <p:cNvSpPr txBox="1"/>
          <p:nvPr/>
        </p:nvSpPr>
        <p:spPr>
          <a:xfrm>
            <a:off x="2413853" y="2800389"/>
            <a:ext cx="6153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32">
                <a:solidFill>
                  <a:srgbClr val="848484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Azure Data Lake Store</a:t>
            </a:r>
            <a:endParaRPr sz="632">
              <a:solidFill>
                <a:srgbClr val="848484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pic>
        <p:nvPicPr>
          <p:cNvPr id="754" name="Google Shape;754;g242e893ae98_0_1754"/>
          <p:cNvPicPr preferRelativeResize="0"/>
          <p:nvPr/>
        </p:nvPicPr>
        <p:blipFill rotWithShape="1">
          <a:blip r:embed="rId16">
            <a:alphaModFix/>
          </a:blip>
          <a:srcRect l="23925" t="13338" r="23594" b="13775"/>
          <a:stretch/>
        </p:blipFill>
        <p:spPr>
          <a:xfrm>
            <a:off x="2590308" y="3072632"/>
            <a:ext cx="291894" cy="272862"/>
          </a:xfrm>
          <a:prstGeom prst="rect">
            <a:avLst/>
          </a:prstGeom>
          <a:noFill/>
          <a:ln>
            <a:noFill/>
          </a:ln>
        </p:spPr>
      </p:pic>
      <p:sp>
        <p:nvSpPr>
          <p:cNvPr id="755" name="Google Shape;755;g242e893ae98_0_1754"/>
          <p:cNvSpPr txBox="1"/>
          <p:nvPr/>
        </p:nvSpPr>
        <p:spPr>
          <a:xfrm>
            <a:off x="2385179" y="3370905"/>
            <a:ext cx="665400" cy="1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32">
                <a:solidFill>
                  <a:srgbClr val="848484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Google Cloud Storage</a:t>
            </a:r>
            <a:endParaRPr sz="632">
              <a:solidFill>
                <a:srgbClr val="848484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sp>
        <p:nvSpPr>
          <p:cNvPr id="756" name="Google Shape;756;g242e893ae98_0_1754"/>
          <p:cNvSpPr/>
          <p:nvPr/>
        </p:nvSpPr>
        <p:spPr>
          <a:xfrm>
            <a:off x="1211724" y="1695824"/>
            <a:ext cx="825900" cy="231600"/>
          </a:xfrm>
          <a:prstGeom prst="rect">
            <a:avLst/>
          </a:prstGeom>
          <a:solidFill>
            <a:srgbClr val="D9D7CE"/>
          </a:solidFill>
          <a:ln w="25400" cap="flat" cmpd="sng">
            <a:solidFill>
              <a:srgbClr val="D9D7C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2175" tIns="36075" rIns="72175" bIns="360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90">
                <a:solidFill>
                  <a:srgbClr val="5E5E5E"/>
                </a:solidFill>
                <a:latin typeface="DM Sans"/>
                <a:ea typeface="DM Sans"/>
                <a:cs typeface="DM Sans"/>
                <a:sym typeface="DM Sans"/>
              </a:rPr>
              <a:t>Data Sources</a:t>
            </a:r>
            <a:endParaRPr sz="790">
              <a:solidFill>
                <a:srgbClr val="5E5E5E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757" name="Google Shape;757;g242e893ae98_0_1754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2294736" y="4626629"/>
            <a:ext cx="804120" cy="135198"/>
          </a:xfrm>
          <a:prstGeom prst="rect">
            <a:avLst/>
          </a:prstGeom>
          <a:noFill/>
          <a:ln>
            <a:noFill/>
          </a:ln>
        </p:spPr>
      </p:pic>
      <p:pic>
        <p:nvPicPr>
          <p:cNvPr id="758" name="Google Shape;758;g242e893ae98_0_1754" descr="Apache-Pulsar | fusionSpan"/>
          <p:cNvPicPr preferRelativeResize="0"/>
          <p:nvPr/>
        </p:nvPicPr>
        <p:blipFill rotWithShape="1">
          <a:blip r:embed="rId18">
            <a:alphaModFix/>
          </a:blip>
          <a:srcRect t="-2741" r="4479" b="17073"/>
          <a:stretch/>
        </p:blipFill>
        <p:spPr>
          <a:xfrm>
            <a:off x="2438124" y="4278011"/>
            <a:ext cx="686562" cy="351276"/>
          </a:xfrm>
          <a:prstGeom prst="rect">
            <a:avLst/>
          </a:prstGeom>
          <a:noFill/>
          <a:ln>
            <a:noFill/>
          </a:ln>
        </p:spPr>
      </p:pic>
      <p:sp>
        <p:nvSpPr>
          <p:cNvPr id="759" name="Google Shape;759;g242e893ae98_0_1754"/>
          <p:cNvSpPr txBox="1"/>
          <p:nvPr/>
        </p:nvSpPr>
        <p:spPr>
          <a:xfrm>
            <a:off x="2562773" y="5110617"/>
            <a:ext cx="700500" cy="25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175" tIns="36075" rIns="72175" bIns="360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AAAAAA"/>
                </a:solidFill>
                <a:latin typeface="DM Sans"/>
                <a:ea typeface="DM Sans"/>
                <a:cs typeface="DM Sans"/>
                <a:sym typeface="DM Sans"/>
              </a:rPr>
              <a:t>Kinesis Data Streams </a:t>
            </a:r>
            <a:endParaRPr sz="600">
              <a:solidFill>
                <a:srgbClr val="AAAAA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760" name="Google Shape;760;g242e893ae98_0_1754"/>
          <p:cNvSpPr txBox="1"/>
          <p:nvPr/>
        </p:nvSpPr>
        <p:spPr>
          <a:xfrm>
            <a:off x="2192287" y="5706173"/>
            <a:ext cx="638400" cy="26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175" tIns="36075" rIns="72175" bIns="360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32">
                <a:solidFill>
                  <a:srgbClr val="AAAAAA"/>
                </a:solidFill>
                <a:latin typeface="DM Sans"/>
                <a:ea typeface="DM Sans"/>
                <a:cs typeface="DM Sans"/>
                <a:sym typeface="DM Sans"/>
              </a:rPr>
              <a:t>Azure Event Hubs </a:t>
            </a:r>
            <a:endParaRPr sz="711">
              <a:solidFill>
                <a:srgbClr val="AAAAA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761" name="Google Shape;761;g242e893ae98_0_1754" descr="Google Cloud Pub/Sub - Reviews, Pros &amp; Cons | Companies using Google Cloud  Pub/Sub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2788225" y="5381858"/>
            <a:ext cx="333613" cy="345084"/>
          </a:xfrm>
          <a:prstGeom prst="rect">
            <a:avLst/>
          </a:prstGeom>
          <a:noFill/>
          <a:ln>
            <a:noFill/>
          </a:ln>
        </p:spPr>
      </p:pic>
      <p:sp>
        <p:nvSpPr>
          <p:cNvPr id="762" name="Google Shape;762;g242e893ae98_0_1754"/>
          <p:cNvSpPr txBox="1"/>
          <p:nvPr/>
        </p:nvSpPr>
        <p:spPr>
          <a:xfrm>
            <a:off x="2556153" y="5709682"/>
            <a:ext cx="7053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175" tIns="36075" rIns="72175" bIns="360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32">
                <a:solidFill>
                  <a:srgbClr val="AAAAAA"/>
                </a:solidFill>
                <a:latin typeface="DM Sans"/>
                <a:ea typeface="DM Sans"/>
                <a:cs typeface="DM Sans"/>
                <a:sym typeface="DM Sans"/>
              </a:rPr>
              <a:t>GCP  Pub/Sub</a:t>
            </a:r>
            <a:endParaRPr sz="711">
              <a:solidFill>
                <a:srgbClr val="AAAAA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763" name="Google Shape;763;g242e893ae98_0_1754"/>
          <p:cNvGrpSpPr/>
          <p:nvPr/>
        </p:nvGrpSpPr>
        <p:grpSpPr>
          <a:xfrm>
            <a:off x="1257439" y="5218816"/>
            <a:ext cx="675869" cy="661337"/>
            <a:chOff x="365435" y="5177420"/>
            <a:chExt cx="798900" cy="755814"/>
          </a:xfrm>
        </p:grpSpPr>
        <p:sp>
          <p:nvSpPr>
            <p:cNvPr id="764" name="Google Shape;764;g242e893ae98_0_1754"/>
            <p:cNvSpPr txBox="1"/>
            <p:nvPr/>
          </p:nvSpPr>
          <p:spPr>
            <a:xfrm>
              <a:off x="365435" y="5599034"/>
              <a:ext cx="798900" cy="33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32">
                  <a:solidFill>
                    <a:srgbClr val="848484"/>
                  </a:solidFill>
                  <a:latin typeface="DM Sans Medium"/>
                  <a:ea typeface="DM Sans Medium"/>
                  <a:cs typeface="DM Sans Medium"/>
                  <a:sym typeface="DM Sans Medium"/>
                </a:rPr>
                <a:t>Mobile &amp; IoT Data</a:t>
              </a:r>
              <a:endParaRPr sz="632">
                <a:solidFill>
                  <a:srgbClr val="848484"/>
                </a:solidFill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pic>
          <p:nvPicPr>
            <p:cNvPr id="765" name="Google Shape;765;g242e893ae98_0_1754"/>
            <p:cNvPicPr preferRelativeResize="0"/>
            <p:nvPr/>
          </p:nvPicPr>
          <p:blipFill rotWithShape="1">
            <a:blip r:embed="rId20">
              <a:alphaModFix/>
            </a:blip>
            <a:srcRect/>
            <a:stretch/>
          </p:blipFill>
          <p:spPr>
            <a:xfrm>
              <a:off x="559197" y="5177420"/>
              <a:ext cx="420624" cy="44805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66" name="Google Shape;766;g242e893ae98_0_1754"/>
          <p:cNvGrpSpPr/>
          <p:nvPr/>
        </p:nvGrpSpPr>
        <p:grpSpPr>
          <a:xfrm>
            <a:off x="1238596" y="4594325"/>
            <a:ext cx="752009" cy="607136"/>
            <a:chOff x="333309" y="4454966"/>
            <a:chExt cx="888900" cy="693870"/>
          </a:xfrm>
        </p:grpSpPr>
        <p:sp>
          <p:nvSpPr>
            <p:cNvPr id="767" name="Google Shape;767;g242e893ae98_0_1754"/>
            <p:cNvSpPr txBox="1"/>
            <p:nvPr/>
          </p:nvSpPr>
          <p:spPr>
            <a:xfrm>
              <a:off x="333309" y="4882736"/>
              <a:ext cx="888900" cy="266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32">
                  <a:solidFill>
                    <a:srgbClr val="848484"/>
                  </a:solidFill>
                  <a:latin typeface="DM Sans Medium"/>
                  <a:ea typeface="DM Sans Medium"/>
                  <a:cs typeface="DM Sans Medium"/>
                  <a:sym typeface="DM Sans Medium"/>
                </a:rPr>
                <a:t>Application Events</a:t>
              </a:r>
              <a:endParaRPr sz="632">
                <a:solidFill>
                  <a:srgbClr val="848484"/>
                </a:solidFill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pic>
          <p:nvPicPr>
            <p:cNvPr id="768" name="Google Shape;768;g242e893ae98_0_1754"/>
            <p:cNvPicPr preferRelativeResize="0"/>
            <p:nvPr/>
          </p:nvPicPr>
          <p:blipFill rotWithShape="1">
            <a:blip r:embed="rId21">
              <a:alphaModFix/>
            </a:blip>
            <a:srcRect/>
            <a:stretch/>
          </p:blipFill>
          <p:spPr>
            <a:xfrm>
              <a:off x="564405" y="4454966"/>
              <a:ext cx="420624" cy="44805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69" name="Google Shape;769;g242e893ae98_0_1754"/>
          <p:cNvGrpSpPr/>
          <p:nvPr/>
        </p:nvGrpSpPr>
        <p:grpSpPr>
          <a:xfrm>
            <a:off x="1274909" y="3222635"/>
            <a:ext cx="646429" cy="547170"/>
            <a:chOff x="394366" y="3007041"/>
            <a:chExt cx="764100" cy="625337"/>
          </a:xfrm>
        </p:grpSpPr>
        <p:sp>
          <p:nvSpPr>
            <p:cNvPr id="770" name="Google Shape;770;g242e893ae98_0_1754"/>
            <p:cNvSpPr txBox="1"/>
            <p:nvPr/>
          </p:nvSpPr>
          <p:spPr>
            <a:xfrm>
              <a:off x="394366" y="3379478"/>
              <a:ext cx="764100" cy="252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32">
                  <a:solidFill>
                    <a:srgbClr val="848484"/>
                  </a:solidFill>
                  <a:latin typeface="DM Sans Medium"/>
                  <a:ea typeface="DM Sans Medium"/>
                  <a:cs typeface="DM Sans Medium"/>
                  <a:sym typeface="DM Sans Medium"/>
                </a:rPr>
                <a:t>SaaS Applications</a:t>
              </a:r>
              <a:endParaRPr sz="632">
                <a:solidFill>
                  <a:srgbClr val="848484"/>
                </a:solidFill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pic>
          <p:nvPicPr>
            <p:cNvPr id="771" name="Google Shape;771;g242e893ae98_0_1754"/>
            <p:cNvPicPr preferRelativeResize="0"/>
            <p:nvPr/>
          </p:nvPicPr>
          <p:blipFill rotWithShape="1">
            <a:blip r:embed="rId22">
              <a:alphaModFix/>
            </a:blip>
            <a:srcRect/>
            <a:stretch/>
          </p:blipFill>
          <p:spPr>
            <a:xfrm>
              <a:off x="569343" y="3007041"/>
              <a:ext cx="440918" cy="40923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72" name="Google Shape;772;g242e893ae98_0_1754"/>
          <p:cNvGrpSpPr/>
          <p:nvPr/>
        </p:nvGrpSpPr>
        <p:grpSpPr>
          <a:xfrm>
            <a:off x="1204559" y="3917379"/>
            <a:ext cx="826119" cy="681655"/>
            <a:chOff x="301552" y="3673244"/>
            <a:chExt cx="976500" cy="779034"/>
          </a:xfrm>
        </p:grpSpPr>
        <p:sp>
          <p:nvSpPr>
            <p:cNvPr id="773" name="Google Shape;773;g242e893ae98_0_1754"/>
            <p:cNvSpPr txBox="1"/>
            <p:nvPr/>
          </p:nvSpPr>
          <p:spPr>
            <a:xfrm>
              <a:off x="301552" y="4037978"/>
              <a:ext cx="976500" cy="41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32">
                  <a:solidFill>
                    <a:srgbClr val="848484"/>
                  </a:solidFill>
                  <a:latin typeface="DM Sans Medium"/>
                  <a:ea typeface="DM Sans Medium"/>
                  <a:cs typeface="DM Sans Medium"/>
                  <a:sym typeface="DM Sans Medium"/>
                </a:rPr>
                <a:t>Machine &amp; Application Logs</a:t>
              </a:r>
              <a:endParaRPr sz="632">
                <a:solidFill>
                  <a:srgbClr val="848484"/>
                </a:solidFill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pic>
          <p:nvPicPr>
            <p:cNvPr id="774" name="Google Shape;774;g242e893ae98_0_1754"/>
            <p:cNvPicPr preferRelativeResize="0"/>
            <p:nvPr/>
          </p:nvPicPr>
          <p:blipFill rotWithShape="1">
            <a:blip r:embed="rId23">
              <a:alphaModFix/>
            </a:blip>
            <a:srcRect/>
            <a:stretch/>
          </p:blipFill>
          <p:spPr>
            <a:xfrm>
              <a:off x="533795" y="3673244"/>
              <a:ext cx="492193" cy="45947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75" name="Google Shape;775;g242e893ae98_0_1754"/>
          <p:cNvGrpSpPr/>
          <p:nvPr/>
        </p:nvGrpSpPr>
        <p:grpSpPr>
          <a:xfrm>
            <a:off x="1204560" y="2594490"/>
            <a:ext cx="797186" cy="534996"/>
            <a:chOff x="308371" y="2323694"/>
            <a:chExt cx="942300" cy="611424"/>
          </a:xfrm>
        </p:grpSpPr>
        <p:sp>
          <p:nvSpPr>
            <p:cNvPr id="776" name="Google Shape;776;g242e893ae98_0_1754"/>
            <p:cNvSpPr txBox="1"/>
            <p:nvPr/>
          </p:nvSpPr>
          <p:spPr>
            <a:xfrm>
              <a:off x="308371" y="2692718"/>
              <a:ext cx="942300" cy="242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32">
                  <a:solidFill>
                    <a:srgbClr val="848484"/>
                  </a:solidFill>
                  <a:latin typeface="DM Sans Medium"/>
                  <a:ea typeface="DM Sans Medium"/>
                  <a:cs typeface="DM Sans Medium"/>
                  <a:sym typeface="DM Sans Medium"/>
                </a:rPr>
                <a:t>On-premises Systems </a:t>
              </a:r>
              <a:endParaRPr sz="632">
                <a:solidFill>
                  <a:srgbClr val="848484"/>
                </a:solidFill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pic>
          <p:nvPicPr>
            <p:cNvPr id="777" name="Google Shape;777;g242e893ae98_0_1754"/>
            <p:cNvPicPr preferRelativeResize="0"/>
            <p:nvPr/>
          </p:nvPicPr>
          <p:blipFill rotWithShape="1">
            <a:blip r:embed="rId24">
              <a:alphaModFix/>
            </a:blip>
            <a:srcRect l="39" r="39"/>
            <a:stretch/>
          </p:blipFill>
          <p:spPr>
            <a:xfrm>
              <a:off x="591344" y="2323694"/>
              <a:ext cx="366746" cy="39830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78" name="Google Shape;778;g242e893ae98_0_1754"/>
          <p:cNvGrpSpPr/>
          <p:nvPr/>
        </p:nvGrpSpPr>
        <p:grpSpPr>
          <a:xfrm>
            <a:off x="1226226" y="2050449"/>
            <a:ext cx="797186" cy="512508"/>
            <a:chOff x="326390" y="1697104"/>
            <a:chExt cx="942300" cy="585724"/>
          </a:xfrm>
        </p:grpSpPr>
        <p:sp>
          <p:nvSpPr>
            <p:cNvPr id="779" name="Google Shape;779;g242e893ae98_0_1754"/>
            <p:cNvSpPr txBox="1"/>
            <p:nvPr/>
          </p:nvSpPr>
          <p:spPr>
            <a:xfrm>
              <a:off x="326390" y="2040428"/>
              <a:ext cx="942300" cy="242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32">
                  <a:solidFill>
                    <a:srgbClr val="848484"/>
                  </a:solidFill>
                  <a:latin typeface="DM Sans Medium"/>
                  <a:ea typeface="DM Sans Medium"/>
                  <a:cs typeface="DM Sans Medium"/>
                  <a:sym typeface="DM Sans Medium"/>
                </a:rPr>
                <a:t>Data Warehouse</a:t>
              </a:r>
              <a:endParaRPr sz="632">
                <a:solidFill>
                  <a:srgbClr val="84848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780" name="Google Shape;780;g242e893ae98_0_1754"/>
            <p:cNvPicPr preferRelativeResize="0"/>
            <p:nvPr/>
          </p:nvPicPr>
          <p:blipFill rotWithShape="1">
            <a:blip r:embed="rId25">
              <a:alphaModFix/>
            </a:blip>
            <a:srcRect/>
            <a:stretch/>
          </p:blipFill>
          <p:spPr>
            <a:xfrm>
              <a:off x="536431" y="1697104"/>
              <a:ext cx="466345" cy="42062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81" name="Google Shape;781;g242e893ae98_0_1754"/>
          <p:cNvGrpSpPr/>
          <p:nvPr/>
        </p:nvGrpSpPr>
        <p:grpSpPr>
          <a:xfrm>
            <a:off x="3431520" y="5788208"/>
            <a:ext cx="1357830" cy="440213"/>
            <a:chOff x="3010932" y="5904966"/>
            <a:chExt cx="1605000" cy="503100"/>
          </a:xfrm>
        </p:grpSpPr>
        <p:sp>
          <p:nvSpPr>
            <p:cNvPr id="782" name="Google Shape;782;g242e893ae98_0_1754"/>
            <p:cNvSpPr/>
            <p:nvPr/>
          </p:nvSpPr>
          <p:spPr>
            <a:xfrm>
              <a:off x="3010932" y="5904966"/>
              <a:ext cx="1605000" cy="503100"/>
            </a:xfrm>
            <a:prstGeom prst="rect">
              <a:avLst/>
            </a:prstGeom>
            <a:solidFill>
              <a:srgbClr val="F9F7F4"/>
            </a:solidFill>
            <a:ln w="19050" cap="flat" cmpd="sng">
              <a:solidFill>
                <a:srgbClr val="1B313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72175" tIns="36075" rIns="72175" bIns="360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2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783" name="Google Shape;783;g242e893ae98_0_1754" descr="A picture containing drawing&#10;&#10;Description automatically generated"/>
            <p:cNvPicPr preferRelativeResize="0"/>
            <p:nvPr/>
          </p:nvPicPr>
          <p:blipFill rotWithShape="1">
            <a:blip r:embed="rId26">
              <a:alphaModFix/>
            </a:blip>
            <a:srcRect/>
            <a:stretch/>
          </p:blipFill>
          <p:spPr>
            <a:xfrm>
              <a:off x="3232968" y="6027056"/>
              <a:ext cx="1087973" cy="27948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84" name="Google Shape;784;g242e893ae98_0_1754"/>
          <p:cNvGrpSpPr/>
          <p:nvPr/>
        </p:nvGrpSpPr>
        <p:grpSpPr>
          <a:xfrm>
            <a:off x="7742232" y="5788178"/>
            <a:ext cx="1357830" cy="440213"/>
            <a:chOff x="6518792" y="5889566"/>
            <a:chExt cx="1605000" cy="503100"/>
          </a:xfrm>
        </p:grpSpPr>
        <p:sp>
          <p:nvSpPr>
            <p:cNvPr id="785" name="Google Shape;785;g242e893ae98_0_1754"/>
            <p:cNvSpPr/>
            <p:nvPr/>
          </p:nvSpPr>
          <p:spPr>
            <a:xfrm>
              <a:off x="6518792" y="5889566"/>
              <a:ext cx="1605000" cy="503100"/>
            </a:xfrm>
            <a:prstGeom prst="rect">
              <a:avLst/>
            </a:prstGeom>
            <a:solidFill>
              <a:srgbClr val="F9F7F4"/>
            </a:solidFill>
            <a:ln w="19050" cap="flat" cmpd="sng">
              <a:solidFill>
                <a:srgbClr val="1B313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72175" tIns="36075" rIns="72175" bIns="360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2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86" name="Google Shape;786;g242e893ae98_0_1754"/>
            <p:cNvGrpSpPr/>
            <p:nvPr/>
          </p:nvGrpSpPr>
          <p:grpSpPr>
            <a:xfrm>
              <a:off x="6634145" y="5954630"/>
              <a:ext cx="1365802" cy="398530"/>
              <a:chOff x="6743595" y="6209704"/>
              <a:chExt cx="1365802" cy="398530"/>
            </a:xfrm>
          </p:grpSpPr>
          <p:pic>
            <p:nvPicPr>
              <p:cNvPr id="787" name="Google Shape;787;g242e893ae98_0_1754"/>
              <p:cNvPicPr preferRelativeResize="0"/>
              <p:nvPr/>
            </p:nvPicPr>
            <p:blipFill rotWithShape="1">
              <a:blip r:embed="rId27">
                <a:alphaModFix/>
              </a:blip>
              <a:srcRect/>
              <a:stretch/>
            </p:blipFill>
            <p:spPr>
              <a:xfrm>
                <a:off x="6743595" y="6263685"/>
                <a:ext cx="320149" cy="288762"/>
              </a:xfrm>
              <a:prstGeom prst="rect">
                <a:avLst/>
              </a:prstGeom>
              <a:solidFill>
                <a:srgbClr val="EEEDE9"/>
              </a:solidFill>
              <a:ln>
                <a:noFill/>
              </a:ln>
            </p:spPr>
          </p:pic>
          <p:grpSp>
            <p:nvGrpSpPr>
              <p:cNvPr id="788" name="Google Shape;788;g242e893ae98_0_1754"/>
              <p:cNvGrpSpPr/>
              <p:nvPr/>
            </p:nvGrpSpPr>
            <p:grpSpPr>
              <a:xfrm>
                <a:off x="6937703" y="6209704"/>
                <a:ext cx="1171693" cy="398530"/>
                <a:chOff x="6937408" y="6209704"/>
                <a:chExt cx="1604400" cy="398530"/>
              </a:xfrm>
            </p:grpSpPr>
            <p:sp>
              <p:nvSpPr>
                <p:cNvPr id="789" name="Google Shape;789;g242e893ae98_0_1754"/>
                <p:cNvSpPr/>
                <p:nvPr/>
              </p:nvSpPr>
              <p:spPr>
                <a:xfrm>
                  <a:off x="6937408" y="6209704"/>
                  <a:ext cx="1604400" cy="2538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72175" tIns="36075" rIns="72175" bIns="36075" anchor="t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829">
                      <a:solidFill>
                        <a:srgbClr val="1B3139"/>
                      </a:solidFill>
                      <a:latin typeface="DM Sans"/>
                      <a:ea typeface="DM Sans"/>
                      <a:cs typeface="DM Sans"/>
                      <a:sym typeface="DM Sans"/>
                    </a:rPr>
                    <a:t>Unity Catalog </a:t>
                  </a:r>
                  <a:endParaRPr sz="829">
                    <a:solidFill>
                      <a:srgbClr val="1B3139"/>
                    </a:solidFill>
                    <a:latin typeface="DM Sans"/>
                    <a:ea typeface="DM Sans"/>
                    <a:cs typeface="DM Sans"/>
                    <a:sym typeface="DM Sans"/>
                  </a:endParaRPr>
                </a:p>
              </p:txBody>
            </p:sp>
            <p:sp>
              <p:nvSpPr>
                <p:cNvPr id="790" name="Google Shape;790;g242e893ae98_0_1754"/>
                <p:cNvSpPr/>
                <p:nvPr/>
              </p:nvSpPr>
              <p:spPr>
                <a:xfrm>
                  <a:off x="6937408" y="6392834"/>
                  <a:ext cx="1604400" cy="2154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72175" tIns="36075" rIns="72175" bIns="36075" anchor="t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632" i="1">
                      <a:solidFill>
                        <a:srgbClr val="1B3139"/>
                      </a:solidFill>
                      <a:latin typeface="DM Sans"/>
                      <a:ea typeface="DM Sans"/>
                      <a:cs typeface="DM Sans"/>
                      <a:sym typeface="DM Sans"/>
                    </a:rPr>
                    <a:t>For Governance</a:t>
                  </a:r>
                  <a:endParaRPr sz="632" i="1">
                    <a:solidFill>
                      <a:srgbClr val="1B3139"/>
                    </a:solidFill>
                    <a:latin typeface="DM Sans"/>
                    <a:ea typeface="DM Sans"/>
                    <a:cs typeface="DM Sans"/>
                    <a:sym typeface="DM Sans"/>
                  </a:endParaRPr>
                </a:p>
              </p:txBody>
            </p:sp>
          </p:grpSp>
        </p:grpSp>
      </p:grpSp>
      <p:grpSp>
        <p:nvGrpSpPr>
          <p:cNvPr id="791" name="Google Shape;791;g242e893ae98_0_1754"/>
          <p:cNvGrpSpPr/>
          <p:nvPr/>
        </p:nvGrpSpPr>
        <p:grpSpPr>
          <a:xfrm>
            <a:off x="3486548" y="3105177"/>
            <a:ext cx="849469" cy="611693"/>
            <a:chOff x="2820140" y="2513357"/>
            <a:chExt cx="1004100" cy="699078"/>
          </a:xfrm>
        </p:grpSpPr>
        <p:pic>
          <p:nvPicPr>
            <p:cNvPr id="792" name="Google Shape;792;g242e893ae98_0_1754" descr="Icon&#10;&#10;Description automatically generated"/>
            <p:cNvPicPr preferRelativeResize="0"/>
            <p:nvPr/>
          </p:nvPicPr>
          <p:blipFill rotWithShape="1">
            <a:blip r:embed="rId28">
              <a:alphaModFix/>
            </a:blip>
            <a:srcRect/>
            <a:stretch/>
          </p:blipFill>
          <p:spPr>
            <a:xfrm>
              <a:off x="3087621" y="2513357"/>
              <a:ext cx="503359" cy="46177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93" name="Google Shape;793;g242e893ae98_0_1754"/>
            <p:cNvSpPr txBox="1"/>
            <p:nvPr/>
          </p:nvSpPr>
          <p:spPr>
            <a:xfrm>
              <a:off x="2820140" y="2906735"/>
              <a:ext cx="1004100" cy="30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175" tIns="36075" rIns="72175" bIns="36075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32">
                  <a:solidFill>
                    <a:srgbClr val="1B3139"/>
                  </a:solidFill>
                  <a:latin typeface="DM Sans"/>
                  <a:ea typeface="DM Sans"/>
                  <a:cs typeface="DM Sans"/>
                  <a:sym typeface="DM Sans"/>
                </a:rPr>
                <a:t>Continuous </a:t>
              </a:r>
              <a:endParaRPr sz="142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32">
                  <a:solidFill>
                    <a:srgbClr val="1B3139"/>
                  </a:solidFill>
                  <a:latin typeface="DM Sans"/>
                  <a:ea typeface="DM Sans"/>
                  <a:cs typeface="DM Sans"/>
                  <a:sym typeface="DM Sans"/>
                </a:rPr>
                <a:t>Ingestion</a:t>
              </a:r>
              <a:endParaRPr sz="632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94" name="Google Shape;794;g242e893ae98_0_1754"/>
          <p:cNvGrpSpPr/>
          <p:nvPr/>
        </p:nvGrpSpPr>
        <p:grpSpPr>
          <a:xfrm>
            <a:off x="4136685" y="3091654"/>
            <a:ext cx="986774" cy="560074"/>
            <a:chOff x="3615432" y="2512161"/>
            <a:chExt cx="1166400" cy="640085"/>
          </a:xfrm>
        </p:grpSpPr>
        <p:sp>
          <p:nvSpPr>
            <p:cNvPr id="795" name="Google Shape;795;g242e893ae98_0_1754"/>
            <p:cNvSpPr/>
            <p:nvPr/>
          </p:nvSpPr>
          <p:spPr>
            <a:xfrm>
              <a:off x="3615432" y="3038846"/>
              <a:ext cx="1166400" cy="113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175" tIns="36075" rIns="72175" bIns="360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32">
                  <a:solidFill>
                    <a:srgbClr val="1B3139"/>
                  </a:solidFill>
                  <a:latin typeface="DM Sans"/>
                  <a:ea typeface="DM Sans"/>
                  <a:cs typeface="DM Sans"/>
                  <a:sym typeface="DM Sans"/>
                </a:rPr>
                <a:t>Data Transformation &amp;. Quality</a:t>
              </a:r>
              <a:endParaRPr sz="632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  <p:pic>
          <p:nvPicPr>
            <p:cNvPr id="796" name="Google Shape;796;g242e893ae98_0_1754"/>
            <p:cNvPicPr preferRelativeResize="0"/>
            <p:nvPr/>
          </p:nvPicPr>
          <p:blipFill rotWithShape="1">
            <a:blip r:embed="rId29">
              <a:alphaModFix/>
            </a:blip>
            <a:srcRect/>
            <a:stretch/>
          </p:blipFill>
          <p:spPr>
            <a:xfrm>
              <a:off x="3979482" y="2512161"/>
              <a:ext cx="468559" cy="494451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pic>
      </p:grpSp>
      <p:sp>
        <p:nvSpPr>
          <p:cNvPr id="797" name="Google Shape;797;g242e893ae98_0_1754"/>
          <p:cNvSpPr/>
          <p:nvPr/>
        </p:nvSpPr>
        <p:spPr>
          <a:xfrm>
            <a:off x="5041272" y="3511693"/>
            <a:ext cx="665400" cy="1755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2175" tIns="36075" rIns="72175" bIns="360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32">
                <a:solidFill>
                  <a:srgbClr val="1B3139"/>
                </a:solidFill>
                <a:latin typeface="DM Sans"/>
                <a:ea typeface="DM Sans"/>
                <a:cs typeface="DM Sans"/>
                <a:sym typeface="DM Sans"/>
              </a:rPr>
              <a:t>Enhanced Auto Scaling</a:t>
            </a:r>
            <a:endParaRPr sz="632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798" name="Google Shape;798;g242e893ae98_0_1754"/>
          <p:cNvPicPr preferRelativeResize="0"/>
          <p:nvPr/>
        </p:nvPicPr>
        <p:blipFill rotWithShape="1">
          <a:blip r:embed="rId30">
            <a:alphaModFix/>
          </a:blip>
          <a:srcRect/>
          <a:stretch/>
        </p:blipFill>
        <p:spPr>
          <a:xfrm>
            <a:off x="5120960" y="3080633"/>
            <a:ext cx="456262" cy="41867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99" name="Google Shape;799;g242e893ae98_0_1754"/>
          <p:cNvGrpSpPr/>
          <p:nvPr/>
        </p:nvGrpSpPr>
        <p:grpSpPr>
          <a:xfrm>
            <a:off x="6520305" y="3382158"/>
            <a:ext cx="2352567" cy="534729"/>
            <a:chOff x="6146531" y="2920691"/>
            <a:chExt cx="2780812" cy="611119"/>
          </a:xfrm>
        </p:grpSpPr>
        <p:pic>
          <p:nvPicPr>
            <p:cNvPr id="800" name="Google Shape;800;g242e893ae98_0_1754"/>
            <p:cNvPicPr preferRelativeResize="0"/>
            <p:nvPr/>
          </p:nvPicPr>
          <p:blipFill rotWithShape="1">
            <a:blip r:embed="rId31">
              <a:alphaModFix/>
            </a:blip>
            <a:srcRect/>
            <a:stretch/>
          </p:blipFill>
          <p:spPr>
            <a:xfrm>
              <a:off x="8169030" y="2920691"/>
              <a:ext cx="438913" cy="39318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01" name="Google Shape;801;g242e893ae98_0_1754"/>
            <p:cNvSpPr/>
            <p:nvPr/>
          </p:nvSpPr>
          <p:spPr>
            <a:xfrm>
              <a:off x="7998243" y="3391335"/>
              <a:ext cx="929100" cy="137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175" tIns="36075" rIns="72175" bIns="360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32">
                  <a:solidFill>
                    <a:srgbClr val="1B3139"/>
                  </a:solidFill>
                  <a:latin typeface="DM Sans"/>
                  <a:ea typeface="DM Sans"/>
                  <a:cs typeface="DM Sans"/>
                  <a:sym typeface="DM Sans"/>
                </a:rPr>
                <a:t>Analytics / Dashboarding</a:t>
              </a:r>
              <a:endParaRPr sz="632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802" name="Google Shape;802;g242e893ae98_0_1754"/>
            <p:cNvSpPr/>
            <p:nvPr/>
          </p:nvSpPr>
          <p:spPr>
            <a:xfrm>
              <a:off x="6146531" y="3350610"/>
              <a:ext cx="876300" cy="18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175" tIns="36075" rIns="72175" bIns="360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32">
                  <a:solidFill>
                    <a:srgbClr val="1B3139"/>
                  </a:solidFill>
                  <a:latin typeface="DM Sans"/>
                  <a:ea typeface="DM Sans"/>
                  <a:cs typeface="DM Sans"/>
                  <a:sym typeface="DM Sans"/>
                </a:rPr>
                <a:t>Data Enrichment</a:t>
              </a:r>
              <a:endParaRPr sz="632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  <p:pic>
          <p:nvPicPr>
            <p:cNvPr id="803" name="Google Shape;803;g242e893ae98_0_1754"/>
            <p:cNvPicPr preferRelativeResize="0"/>
            <p:nvPr/>
          </p:nvPicPr>
          <p:blipFill rotWithShape="1">
            <a:blip r:embed="rId32">
              <a:alphaModFix/>
            </a:blip>
            <a:srcRect/>
            <a:stretch/>
          </p:blipFill>
          <p:spPr>
            <a:xfrm>
              <a:off x="6353017" y="2927359"/>
              <a:ext cx="445750" cy="39319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04" name="Google Shape;804;g242e893ae98_0_1754"/>
            <p:cNvSpPr/>
            <p:nvPr/>
          </p:nvSpPr>
          <p:spPr>
            <a:xfrm>
              <a:off x="7082477" y="3363629"/>
              <a:ext cx="857100" cy="154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175" tIns="36075" rIns="72175" bIns="360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32">
                  <a:solidFill>
                    <a:srgbClr val="1B3139"/>
                  </a:solidFill>
                  <a:latin typeface="DM Sans"/>
                  <a:ea typeface="DM Sans"/>
                  <a:cs typeface="DM Sans"/>
                  <a:sym typeface="DM Sans"/>
                </a:rPr>
                <a:t>Business Aggregates</a:t>
              </a:r>
              <a:endParaRPr sz="632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  <p:pic>
          <p:nvPicPr>
            <p:cNvPr id="805" name="Google Shape;805;g242e893ae98_0_1754"/>
            <p:cNvPicPr preferRelativeResize="0"/>
            <p:nvPr/>
          </p:nvPicPr>
          <p:blipFill rotWithShape="1">
            <a:blip r:embed="rId33">
              <a:alphaModFix/>
            </a:blip>
            <a:srcRect/>
            <a:stretch/>
          </p:blipFill>
          <p:spPr>
            <a:xfrm>
              <a:off x="7293775" y="2950580"/>
              <a:ext cx="434504" cy="39221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806" name="Google Shape;806;g242e893ae98_0_1754"/>
          <p:cNvPicPr preferRelativeResize="0"/>
          <p:nvPr/>
        </p:nvPicPr>
        <p:blipFill rotWithShape="1">
          <a:blip r:embed="rId34">
            <a:alphaModFix/>
          </a:blip>
          <a:srcRect/>
          <a:stretch/>
        </p:blipFill>
        <p:spPr>
          <a:xfrm>
            <a:off x="5111398" y="3738996"/>
            <a:ext cx="462476" cy="438904"/>
          </a:xfrm>
          <a:prstGeom prst="rect">
            <a:avLst/>
          </a:prstGeom>
          <a:noFill/>
          <a:ln>
            <a:noFill/>
          </a:ln>
        </p:spPr>
      </p:pic>
      <p:sp>
        <p:nvSpPr>
          <p:cNvPr id="807" name="Google Shape;807;g242e893ae98_0_1754"/>
          <p:cNvSpPr txBox="1"/>
          <p:nvPr/>
        </p:nvSpPr>
        <p:spPr>
          <a:xfrm>
            <a:off x="6695826" y="2513875"/>
            <a:ext cx="2074500" cy="397800"/>
          </a:xfrm>
          <a:prstGeom prst="rect">
            <a:avLst/>
          </a:prstGeom>
          <a:solidFill>
            <a:srgbClr val="EEEDE9"/>
          </a:solidFill>
          <a:ln w="9525" cap="flat" cmpd="sng">
            <a:solidFill>
              <a:srgbClr val="1B313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2175" tIns="36075" rIns="72175" bIns="360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11">
                <a:solidFill>
                  <a:srgbClr val="1B3139"/>
                </a:solidFill>
                <a:latin typeface="DM Sans"/>
                <a:ea typeface="DM Sans"/>
                <a:cs typeface="DM Sans"/>
                <a:sym typeface="DM Sans"/>
              </a:rPr>
              <a:t>Real-Time Analytics with </a:t>
            </a:r>
            <a:endParaRPr sz="142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rgbClr val="1B3139"/>
                </a:solidFill>
                <a:latin typeface="DM Sans"/>
                <a:ea typeface="DM Sans"/>
                <a:cs typeface="DM Sans"/>
                <a:sym typeface="DM Sans"/>
              </a:rPr>
              <a:t>Databricks SQL</a:t>
            </a:r>
            <a:endParaRPr sz="1400" b="1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08" name="Google Shape;808;g242e893ae98_0_1754"/>
          <p:cNvSpPr txBox="1"/>
          <p:nvPr/>
        </p:nvSpPr>
        <p:spPr>
          <a:xfrm>
            <a:off x="5112378" y="4652507"/>
            <a:ext cx="2171400" cy="328200"/>
          </a:xfrm>
          <a:prstGeom prst="rect">
            <a:avLst/>
          </a:prstGeom>
          <a:solidFill>
            <a:srgbClr val="EEEDE9"/>
          </a:solidFill>
          <a:ln w="9525" cap="flat" cmpd="sng">
            <a:solidFill>
              <a:srgbClr val="1B313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2175" tIns="36075" rIns="72175" bIns="360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11">
                <a:solidFill>
                  <a:srgbClr val="1B3139"/>
                </a:solidFill>
                <a:latin typeface="DM Sans"/>
                <a:ea typeface="DM Sans"/>
                <a:cs typeface="DM Sans"/>
                <a:sym typeface="DM Sans"/>
              </a:rPr>
              <a:t>Real-Time Applications with </a:t>
            </a:r>
            <a:endParaRPr sz="142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47" b="1">
                <a:solidFill>
                  <a:srgbClr val="1B3139"/>
                </a:solidFill>
                <a:latin typeface="DM Sans"/>
                <a:ea typeface="DM Sans"/>
                <a:cs typeface="DM Sans"/>
                <a:sym typeface="DM Sans"/>
              </a:rPr>
              <a:t>Spark Structured Streaming </a:t>
            </a:r>
            <a:endParaRPr sz="947" b="1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809" name="Google Shape;809;g242e893ae98_0_1754"/>
          <p:cNvCxnSpPr/>
          <p:nvPr/>
        </p:nvCxnSpPr>
        <p:spPr>
          <a:xfrm>
            <a:off x="4102311" y="5155610"/>
            <a:ext cx="1403100" cy="1200"/>
          </a:xfrm>
          <a:prstGeom prst="straightConnector1">
            <a:avLst/>
          </a:prstGeom>
          <a:noFill/>
          <a:ln w="9525" cap="flat" cmpd="sng">
            <a:solidFill>
              <a:srgbClr val="1B3139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810" name="Google Shape;810;g242e893ae98_0_1754" descr="Icon&#10;&#10;Description automatically generated"/>
          <p:cNvPicPr preferRelativeResize="0"/>
          <p:nvPr/>
        </p:nvPicPr>
        <p:blipFill rotWithShape="1">
          <a:blip r:embed="rId35">
            <a:alphaModFix/>
          </a:blip>
          <a:srcRect/>
          <a:stretch/>
        </p:blipFill>
        <p:spPr>
          <a:xfrm>
            <a:off x="8274813" y="4910723"/>
            <a:ext cx="416693" cy="440888"/>
          </a:xfrm>
          <a:prstGeom prst="rect">
            <a:avLst/>
          </a:prstGeom>
          <a:noFill/>
          <a:ln>
            <a:noFill/>
          </a:ln>
        </p:spPr>
      </p:pic>
      <p:sp>
        <p:nvSpPr>
          <p:cNvPr id="811" name="Google Shape;811;g242e893ae98_0_1754"/>
          <p:cNvSpPr txBox="1"/>
          <p:nvPr/>
        </p:nvSpPr>
        <p:spPr>
          <a:xfrm>
            <a:off x="8145512" y="5264417"/>
            <a:ext cx="708000" cy="29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175" tIns="36075" rIns="72175" bIns="360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11">
                <a:solidFill>
                  <a:srgbClr val="1B3139"/>
                </a:solidFill>
                <a:latin typeface="DM Sans"/>
                <a:ea typeface="DM Sans"/>
                <a:cs typeface="DM Sans"/>
                <a:sym typeface="DM Sans"/>
              </a:rPr>
              <a:t>Streaming Connectors</a:t>
            </a:r>
            <a:endParaRPr sz="71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12" name="Google Shape;812;g242e893ae98_0_1754"/>
          <p:cNvCxnSpPr/>
          <p:nvPr/>
        </p:nvCxnSpPr>
        <p:spPr>
          <a:xfrm>
            <a:off x="6884657" y="5155616"/>
            <a:ext cx="1357800" cy="0"/>
          </a:xfrm>
          <a:prstGeom prst="straightConnector1">
            <a:avLst/>
          </a:prstGeom>
          <a:noFill/>
          <a:ln w="9525" cap="flat" cmpd="sng">
            <a:solidFill>
              <a:srgbClr val="1B313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13" name="Google Shape;813;g242e893ae98_0_1754"/>
          <p:cNvCxnSpPr>
            <a:stCxn id="714" idx="3"/>
            <a:endCxn id="718" idx="0"/>
          </p:cNvCxnSpPr>
          <p:nvPr/>
        </p:nvCxnSpPr>
        <p:spPr>
          <a:xfrm>
            <a:off x="4121465" y="5155631"/>
            <a:ext cx="713700" cy="294000"/>
          </a:xfrm>
          <a:prstGeom prst="curvedConnector2">
            <a:avLst/>
          </a:prstGeom>
          <a:noFill/>
          <a:ln w="9525" cap="flat" cmpd="sng">
            <a:solidFill>
              <a:srgbClr val="192F37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814" name="Google Shape;814;g242e893ae98_0_1754"/>
          <p:cNvGrpSpPr/>
          <p:nvPr/>
        </p:nvGrpSpPr>
        <p:grpSpPr>
          <a:xfrm>
            <a:off x="5531860" y="1733953"/>
            <a:ext cx="1411356" cy="408321"/>
            <a:chOff x="4928735" y="1264760"/>
            <a:chExt cx="1668269" cy="466652"/>
          </a:xfrm>
        </p:grpSpPr>
        <p:pic>
          <p:nvPicPr>
            <p:cNvPr id="815" name="Google Shape;815;g242e893ae98_0_1754"/>
            <p:cNvPicPr preferRelativeResize="0"/>
            <p:nvPr/>
          </p:nvPicPr>
          <p:blipFill rotWithShape="1">
            <a:blip r:embed="rId36">
              <a:alphaModFix/>
            </a:blip>
            <a:srcRect/>
            <a:stretch/>
          </p:blipFill>
          <p:spPr>
            <a:xfrm>
              <a:off x="4928735" y="1264760"/>
              <a:ext cx="1550663" cy="25031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16" name="Google Shape;816;g242e893ae98_0_1754"/>
            <p:cNvSpPr txBox="1"/>
            <p:nvPr/>
          </p:nvSpPr>
          <p:spPr>
            <a:xfrm>
              <a:off x="5033104" y="1495612"/>
              <a:ext cx="1563900" cy="23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175" tIns="36075" rIns="72175" bIns="36075" anchor="ctr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68" b="1">
                  <a:solidFill>
                    <a:srgbClr val="1B3139"/>
                  </a:solidFill>
                  <a:latin typeface="DM Sans"/>
                  <a:ea typeface="DM Sans"/>
                  <a:cs typeface="DM Sans"/>
                  <a:sym typeface="DM Sans"/>
                </a:rPr>
                <a:t>Lakehouse Platform</a:t>
              </a:r>
              <a:endParaRPr sz="868" b="1">
                <a:solidFill>
                  <a:srgbClr val="1B3139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cxnSp>
        <p:nvCxnSpPr>
          <p:cNvPr id="817" name="Google Shape;817;g242e893ae98_0_1754"/>
          <p:cNvCxnSpPr/>
          <p:nvPr/>
        </p:nvCxnSpPr>
        <p:spPr>
          <a:xfrm flipH="1">
            <a:off x="7426982" y="5154276"/>
            <a:ext cx="797700" cy="294000"/>
          </a:xfrm>
          <a:prstGeom prst="curvedConnector2">
            <a:avLst/>
          </a:prstGeom>
          <a:noFill/>
          <a:ln w="9525" cap="flat" cmpd="sng">
            <a:solidFill>
              <a:srgbClr val="192F37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18" name="Google Shape;818;g242e893ae98_0_1754"/>
          <p:cNvSpPr/>
          <p:nvPr/>
        </p:nvSpPr>
        <p:spPr>
          <a:xfrm>
            <a:off x="3486247" y="2220770"/>
            <a:ext cx="5549700" cy="225000"/>
          </a:xfrm>
          <a:prstGeom prst="rect">
            <a:avLst/>
          </a:prstGeom>
          <a:noFill/>
          <a:ln w="12700" cap="flat" cmpd="sng">
            <a:solidFill>
              <a:srgbClr val="1B313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2175" tIns="36075" rIns="72175" bIns="360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68" b="1">
                <a:solidFill>
                  <a:srgbClr val="1B3139"/>
                </a:solidFill>
                <a:latin typeface="DM Sans"/>
                <a:ea typeface="DM Sans"/>
                <a:cs typeface="DM Sans"/>
                <a:sym typeface="DM Sans"/>
              </a:rPr>
              <a:t>Databricks Workflows </a:t>
            </a:r>
            <a:r>
              <a:rPr lang="en" sz="711" i="1">
                <a:solidFill>
                  <a:srgbClr val="1B3139"/>
                </a:solidFill>
                <a:latin typeface="DM Sans"/>
                <a:ea typeface="DM Sans"/>
                <a:cs typeface="DM Sans"/>
                <a:sym typeface="DM Sans"/>
              </a:rPr>
              <a:t>for End to End Orchestration</a:t>
            </a:r>
            <a:endParaRPr sz="868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19" name="Google Shape;819;g242e893ae98_0_1754"/>
          <p:cNvGrpSpPr/>
          <p:nvPr/>
        </p:nvGrpSpPr>
        <p:grpSpPr>
          <a:xfrm>
            <a:off x="6305242" y="5788189"/>
            <a:ext cx="1357754" cy="440304"/>
            <a:chOff x="7263498" y="7340267"/>
            <a:chExt cx="1720200" cy="557700"/>
          </a:xfrm>
        </p:grpSpPr>
        <p:sp>
          <p:nvSpPr>
            <p:cNvPr id="820" name="Google Shape;820;g242e893ae98_0_1754"/>
            <p:cNvSpPr/>
            <p:nvPr/>
          </p:nvSpPr>
          <p:spPr>
            <a:xfrm>
              <a:off x="7263498" y="7340267"/>
              <a:ext cx="1720200" cy="557700"/>
            </a:xfrm>
            <a:prstGeom prst="rect">
              <a:avLst/>
            </a:prstGeom>
            <a:solidFill>
              <a:srgbClr val="F9F7F4"/>
            </a:solidFill>
            <a:ln w="19050" cap="flat" cmpd="sng">
              <a:solidFill>
                <a:srgbClr val="1B313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72175" tIns="36075" rIns="72175" bIns="360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2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821" name="Google Shape;821;g242e893ae98_0_1754"/>
            <p:cNvPicPr preferRelativeResize="0"/>
            <p:nvPr/>
          </p:nvPicPr>
          <p:blipFill rotWithShape="1">
            <a:blip r:embed="rId37">
              <a:alphaModFix/>
            </a:blip>
            <a:srcRect/>
            <a:stretch/>
          </p:blipFill>
          <p:spPr>
            <a:xfrm>
              <a:off x="7498525" y="7340270"/>
              <a:ext cx="1250150" cy="53255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822" name="Google Shape;822;g242e893ae98_0_1754" descr="A picture containing screenshot, graphics, colorfulness, lin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11267" r="11560"/>
          <a:stretch/>
        </p:blipFill>
        <p:spPr>
          <a:xfrm>
            <a:off x="5777409" y="3300776"/>
            <a:ext cx="679868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3" name="Google Shape;823;g242e893ae98_0_1754" descr="A picture containing screenshot, graphics, colorfulness, lin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11267" r="11560"/>
          <a:stretch/>
        </p:blipFill>
        <p:spPr>
          <a:xfrm>
            <a:off x="2052911" y="2310632"/>
            <a:ext cx="226479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4" name="Google Shape;824;g242e893ae98_0_1754" descr="A picture containing screenshot, graphics, colorfulness, lin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11267" r="11560"/>
          <a:stretch/>
        </p:blipFill>
        <p:spPr>
          <a:xfrm>
            <a:off x="2037232" y="4570945"/>
            <a:ext cx="226479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5" name="Google Shape;825;g242e893ae98_0_1754" descr="A picture containing screenshot, graphics, colorfulness, lin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11267" r="11560"/>
          <a:stretch/>
        </p:blipFill>
        <p:spPr>
          <a:xfrm>
            <a:off x="3175809" y="2749677"/>
            <a:ext cx="326097" cy="1768664"/>
          </a:xfrm>
          <a:prstGeom prst="rect">
            <a:avLst/>
          </a:prstGeom>
          <a:noFill/>
          <a:ln>
            <a:noFill/>
          </a:ln>
        </p:spPr>
      </p:pic>
      <p:pic>
        <p:nvPicPr>
          <p:cNvPr id="826" name="Google Shape;826;g242e893ae98_0_1754" descr="A picture containing screenshot, graphics, colorfulness, lin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11267" r="11560"/>
          <a:stretch/>
        </p:blipFill>
        <p:spPr>
          <a:xfrm>
            <a:off x="3167527" y="4891510"/>
            <a:ext cx="331739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7" name="Google Shape;827;g242e893ae98_0_1754"/>
          <p:cNvPicPr preferRelativeResize="0"/>
          <p:nvPr/>
        </p:nvPicPr>
        <p:blipFill>
          <a:blip r:embed="rId38">
            <a:alphaModFix amt="70000"/>
          </a:blip>
          <a:stretch>
            <a:fillRect/>
          </a:stretch>
        </p:blipFill>
        <p:spPr>
          <a:xfrm>
            <a:off x="3293892" y="1622671"/>
            <a:ext cx="5975350" cy="838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28" name="Google Shape;828;g242e893ae98_0_1754"/>
          <p:cNvPicPr preferRelativeResize="0"/>
          <p:nvPr/>
        </p:nvPicPr>
        <p:blipFill>
          <a:blip r:embed="rId38">
            <a:alphaModFix amt="70000"/>
          </a:blip>
          <a:stretch>
            <a:fillRect/>
          </a:stretch>
        </p:blipFill>
        <p:spPr>
          <a:xfrm>
            <a:off x="3224925" y="4629129"/>
            <a:ext cx="5975350" cy="17686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29" name="Google Shape;829;g242e893ae98_0_1754"/>
          <p:cNvGrpSpPr/>
          <p:nvPr/>
        </p:nvGrpSpPr>
        <p:grpSpPr>
          <a:xfrm>
            <a:off x="10097452" y="2770616"/>
            <a:ext cx="725100" cy="567250"/>
            <a:chOff x="10097452" y="2770616"/>
            <a:chExt cx="725100" cy="567250"/>
          </a:xfrm>
        </p:grpSpPr>
        <p:pic>
          <p:nvPicPr>
            <p:cNvPr id="830" name="Google Shape;830;g242e893ae98_0_1754"/>
            <p:cNvPicPr preferRelativeResize="0"/>
            <p:nvPr/>
          </p:nvPicPr>
          <p:blipFill>
            <a:blip r:embed="rId39">
              <a:alphaModFix/>
            </a:blip>
            <a:stretch>
              <a:fillRect/>
            </a:stretch>
          </p:blipFill>
          <p:spPr>
            <a:xfrm>
              <a:off x="10249350" y="2770616"/>
              <a:ext cx="420000" cy="40159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31" name="Google Shape;831;g242e893ae98_0_1754"/>
            <p:cNvSpPr/>
            <p:nvPr/>
          </p:nvSpPr>
          <p:spPr>
            <a:xfrm>
              <a:off x="10097452" y="3202266"/>
              <a:ext cx="725100" cy="13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175" tIns="36075" rIns="72175" bIns="360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32">
                  <a:solidFill>
                    <a:srgbClr val="1B3139"/>
                  </a:solidFill>
                  <a:latin typeface="DM Sans"/>
                  <a:ea typeface="DM Sans"/>
                  <a:cs typeface="DM Sans"/>
                  <a:sym typeface="DM Sans"/>
                </a:rPr>
                <a:t>Power BI</a:t>
              </a:r>
              <a:endParaRPr sz="1032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grpSp>
        <p:nvGrpSpPr>
          <p:cNvPr id="832" name="Google Shape;832;g242e893ae98_0_1754"/>
          <p:cNvGrpSpPr/>
          <p:nvPr/>
        </p:nvGrpSpPr>
        <p:grpSpPr>
          <a:xfrm>
            <a:off x="10097452" y="3989816"/>
            <a:ext cx="725100" cy="567250"/>
            <a:chOff x="10097452" y="2770616"/>
            <a:chExt cx="725100" cy="567250"/>
          </a:xfrm>
        </p:grpSpPr>
        <p:pic>
          <p:nvPicPr>
            <p:cNvPr id="833" name="Google Shape;833;g242e893ae98_0_1754"/>
            <p:cNvPicPr preferRelativeResize="0"/>
            <p:nvPr/>
          </p:nvPicPr>
          <p:blipFill>
            <a:blip r:embed="rId39">
              <a:alphaModFix/>
            </a:blip>
            <a:stretch>
              <a:fillRect/>
            </a:stretch>
          </p:blipFill>
          <p:spPr>
            <a:xfrm>
              <a:off x="10249350" y="2770616"/>
              <a:ext cx="420000" cy="40159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34" name="Google Shape;834;g242e893ae98_0_1754"/>
            <p:cNvSpPr/>
            <p:nvPr/>
          </p:nvSpPr>
          <p:spPr>
            <a:xfrm>
              <a:off x="10097452" y="3202266"/>
              <a:ext cx="725100" cy="13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175" tIns="36075" rIns="72175" bIns="360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32">
                  <a:solidFill>
                    <a:srgbClr val="1B3139"/>
                  </a:solidFill>
                  <a:latin typeface="DM Sans"/>
                  <a:ea typeface="DM Sans"/>
                  <a:cs typeface="DM Sans"/>
                  <a:sym typeface="DM Sans"/>
                </a:rPr>
                <a:t>Power BI</a:t>
              </a:r>
              <a:endParaRPr sz="1032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grpSp>
        <p:nvGrpSpPr>
          <p:cNvPr id="835" name="Google Shape;835;g242e893ae98_0_1754"/>
          <p:cNvGrpSpPr/>
          <p:nvPr/>
        </p:nvGrpSpPr>
        <p:grpSpPr>
          <a:xfrm>
            <a:off x="10097452" y="5209016"/>
            <a:ext cx="725100" cy="567250"/>
            <a:chOff x="10097452" y="2770616"/>
            <a:chExt cx="725100" cy="567250"/>
          </a:xfrm>
        </p:grpSpPr>
        <p:pic>
          <p:nvPicPr>
            <p:cNvPr id="836" name="Google Shape;836;g242e893ae98_0_1754"/>
            <p:cNvPicPr preferRelativeResize="0"/>
            <p:nvPr/>
          </p:nvPicPr>
          <p:blipFill>
            <a:blip r:embed="rId39">
              <a:alphaModFix/>
            </a:blip>
            <a:stretch>
              <a:fillRect/>
            </a:stretch>
          </p:blipFill>
          <p:spPr>
            <a:xfrm>
              <a:off x="10249350" y="2770616"/>
              <a:ext cx="420000" cy="40159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37" name="Google Shape;837;g242e893ae98_0_1754"/>
            <p:cNvSpPr/>
            <p:nvPr/>
          </p:nvSpPr>
          <p:spPr>
            <a:xfrm>
              <a:off x="10097452" y="3202266"/>
              <a:ext cx="725100" cy="13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175" tIns="36075" rIns="72175" bIns="360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32">
                  <a:solidFill>
                    <a:srgbClr val="1B3139"/>
                  </a:solidFill>
                  <a:latin typeface="DM Sans"/>
                  <a:ea typeface="DM Sans"/>
                  <a:cs typeface="DM Sans"/>
                  <a:sym typeface="DM Sans"/>
                </a:rPr>
                <a:t>Power BI</a:t>
              </a:r>
              <a:endParaRPr sz="1032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pic>
        <p:nvPicPr>
          <p:cNvPr id="838" name="Google Shape;838;g242e893ae98_0_1754"/>
          <p:cNvPicPr preferRelativeResize="0"/>
          <p:nvPr/>
        </p:nvPicPr>
        <p:blipFill>
          <a:blip r:embed="rId38">
            <a:alphaModFix amt="70000"/>
          </a:blip>
          <a:stretch>
            <a:fillRect/>
          </a:stretch>
        </p:blipFill>
        <p:spPr>
          <a:xfrm>
            <a:off x="9300513" y="3491525"/>
            <a:ext cx="2252100" cy="265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3" name="Google Shape;843;g255b6f81a04_0_141" descr="A picture containing screenshot, graphics, colorfulness, lin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11267" r="11560"/>
          <a:stretch/>
        </p:blipFill>
        <p:spPr>
          <a:xfrm>
            <a:off x="8959684" y="3814196"/>
            <a:ext cx="498682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4" name="Google Shape;844;g255b6f81a04_0_141" descr="A picture containing screenshot, graphics, colorfulness, lin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11267" r="11560"/>
          <a:stretch/>
        </p:blipFill>
        <p:spPr>
          <a:xfrm>
            <a:off x="8959683" y="4891510"/>
            <a:ext cx="521493" cy="8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5" name="Google Shape;845;g255b6f81a04_0_141" descr="A picture containing screenshot, graphics, colorfulness, lin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11267" r="11560"/>
          <a:stretch/>
        </p:blipFill>
        <p:spPr>
          <a:xfrm>
            <a:off x="8961018" y="2819749"/>
            <a:ext cx="518662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846" name="Google Shape;846;g255b6f81a04_0_141"/>
          <p:cNvSpPr/>
          <p:nvPr/>
        </p:nvSpPr>
        <p:spPr>
          <a:xfrm>
            <a:off x="3360063" y="1688447"/>
            <a:ext cx="5808600" cy="4285800"/>
          </a:xfrm>
          <a:prstGeom prst="rect">
            <a:avLst/>
          </a:prstGeom>
          <a:noFill/>
          <a:ln w="19050" cap="flat" cmpd="sng">
            <a:solidFill>
              <a:srgbClr val="1B313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2175" tIns="36075" rIns="72175" bIns="360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21">
              <a:solidFill>
                <a:srgbClr val="F9F7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g255b6f81a04_0_141"/>
          <p:cNvSpPr txBox="1">
            <a:spLocks noGrp="1"/>
          </p:cNvSpPr>
          <p:nvPr>
            <p:ph type="title"/>
          </p:nvPr>
        </p:nvSpPr>
        <p:spPr>
          <a:xfrm>
            <a:off x="1242660" y="535597"/>
            <a:ext cx="10147800" cy="5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DM Sans Medium"/>
              <a:buNone/>
            </a:pPr>
            <a:r>
              <a:rPr lang="en"/>
              <a:t>Scenario 1</a:t>
            </a:r>
            <a:endParaRPr/>
          </a:p>
        </p:txBody>
      </p:sp>
      <p:sp>
        <p:nvSpPr>
          <p:cNvPr id="848" name="Google Shape;848;g255b6f81a04_0_141"/>
          <p:cNvSpPr/>
          <p:nvPr/>
        </p:nvSpPr>
        <p:spPr>
          <a:xfrm>
            <a:off x="3514682" y="2757145"/>
            <a:ext cx="2252100" cy="1849200"/>
          </a:xfrm>
          <a:prstGeom prst="rect">
            <a:avLst/>
          </a:prstGeom>
          <a:noFill/>
          <a:ln w="9525" cap="flat" cmpd="sng">
            <a:solidFill>
              <a:srgbClr val="1B313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2175" tIns="36075" rIns="72175" bIns="360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21">
              <a:solidFill>
                <a:srgbClr val="F9F7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49" name="Google Shape;849;g255b6f81a04_0_141"/>
          <p:cNvGrpSpPr/>
          <p:nvPr/>
        </p:nvGrpSpPr>
        <p:grpSpPr>
          <a:xfrm>
            <a:off x="9460139" y="2277320"/>
            <a:ext cx="1918776" cy="1139070"/>
            <a:chOff x="541324" y="2165544"/>
            <a:chExt cx="4263000" cy="1750800"/>
          </a:xfrm>
        </p:grpSpPr>
        <p:sp>
          <p:nvSpPr>
            <p:cNvPr id="850" name="Google Shape;850;g255b6f81a04_0_141"/>
            <p:cNvSpPr/>
            <p:nvPr/>
          </p:nvSpPr>
          <p:spPr>
            <a:xfrm>
              <a:off x="541324" y="2165544"/>
              <a:ext cx="4263000" cy="175080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rgbClr val="D9D7C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72175" tIns="36075" rIns="72175" bIns="360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29">
                <a:solidFill>
                  <a:srgbClr val="1B3139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851" name="Google Shape;851;g255b6f81a04_0_141"/>
            <p:cNvSpPr/>
            <p:nvPr/>
          </p:nvSpPr>
          <p:spPr>
            <a:xfrm>
              <a:off x="541324" y="2188297"/>
              <a:ext cx="4238700" cy="486900"/>
            </a:xfrm>
            <a:prstGeom prst="rect">
              <a:avLst/>
            </a:prstGeom>
            <a:solidFill>
              <a:srgbClr val="D9D7CE"/>
            </a:solidFill>
            <a:ln w="25400" cap="flat" cmpd="sng">
              <a:solidFill>
                <a:srgbClr val="D9D7C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72175" tIns="36075" rIns="72175" bIns="360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29">
                  <a:solidFill>
                    <a:srgbClr val="1B3139"/>
                  </a:solidFill>
                  <a:latin typeface="DM Sans"/>
                  <a:ea typeface="DM Sans"/>
                  <a:cs typeface="DM Sans"/>
                  <a:sym typeface="DM Sans"/>
                </a:rPr>
                <a:t>Direct Query + Auto Refresh</a:t>
              </a:r>
              <a:endParaRPr sz="829">
                <a:solidFill>
                  <a:srgbClr val="1B3139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grpSp>
        <p:nvGrpSpPr>
          <p:cNvPr id="852" name="Google Shape;852;g255b6f81a04_0_141"/>
          <p:cNvGrpSpPr/>
          <p:nvPr/>
        </p:nvGrpSpPr>
        <p:grpSpPr>
          <a:xfrm>
            <a:off x="9469162" y="3605768"/>
            <a:ext cx="1935925" cy="1024096"/>
            <a:chOff x="541324" y="2188297"/>
            <a:chExt cx="4301100" cy="1574080"/>
          </a:xfrm>
        </p:grpSpPr>
        <p:sp>
          <p:nvSpPr>
            <p:cNvPr id="853" name="Google Shape;853;g255b6f81a04_0_141"/>
            <p:cNvSpPr/>
            <p:nvPr/>
          </p:nvSpPr>
          <p:spPr>
            <a:xfrm>
              <a:off x="541324" y="2478377"/>
              <a:ext cx="4301100" cy="128400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rgbClr val="D9D7C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72175" tIns="36075" rIns="72175" bIns="360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29">
                <a:solidFill>
                  <a:srgbClr val="1B3139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854" name="Google Shape;854;g255b6f81a04_0_141"/>
            <p:cNvSpPr/>
            <p:nvPr/>
          </p:nvSpPr>
          <p:spPr>
            <a:xfrm>
              <a:off x="541324" y="2188297"/>
              <a:ext cx="4301100" cy="486900"/>
            </a:xfrm>
            <a:prstGeom prst="rect">
              <a:avLst/>
            </a:prstGeom>
            <a:solidFill>
              <a:srgbClr val="D9D7CE"/>
            </a:solidFill>
            <a:ln w="25400" cap="flat" cmpd="sng">
              <a:solidFill>
                <a:srgbClr val="D9D7C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72175" tIns="36075" rIns="72175" bIns="360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29">
                  <a:solidFill>
                    <a:srgbClr val="1B3139"/>
                  </a:solidFill>
                  <a:latin typeface="DM Sans"/>
                  <a:ea typeface="DM Sans"/>
                  <a:cs typeface="DM Sans"/>
                  <a:sym typeface="DM Sans"/>
                </a:rPr>
                <a:t>Composite Datasets</a:t>
              </a:r>
              <a:endParaRPr sz="829">
                <a:solidFill>
                  <a:srgbClr val="1B3139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pic>
        <p:nvPicPr>
          <p:cNvPr id="855" name="Google Shape;855;g255b6f81a04_0_141" descr="Icon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704773" y="4935187"/>
            <a:ext cx="416693" cy="440888"/>
          </a:xfrm>
          <a:prstGeom prst="rect">
            <a:avLst/>
          </a:prstGeom>
          <a:noFill/>
          <a:ln>
            <a:noFill/>
          </a:ln>
        </p:spPr>
      </p:pic>
      <p:sp>
        <p:nvSpPr>
          <p:cNvPr id="856" name="Google Shape;856;g255b6f81a04_0_141"/>
          <p:cNvSpPr txBox="1"/>
          <p:nvPr/>
        </p:nvSpPr>
        <p:spPr>
          <a:xfrm>
            <a:off x="3575473" y="5288881"/>
            <a:ext cx="708000" cy="29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175" tIns="36075" rIns="72175" bIns="360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11">
                <a:solidFill>
                  <a:srgbClr val="1B3139"/>
                </a:solidFill>
                <a:latin typeface="DM Sans"/>
                <a:ea typeface="DM Sans"/>
                <a:cs typeface="DM Sans"/>
                <a:sym typeface="DM Sans"/>
              </a:rPr>
              <a:t>Streaming Connectors</a:t>
            </a:r>
            <a:endParaRPr sz="71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7" name="Google Shape;857;g255b6f81a04_0_141"/>
          <p:cNvSpPr/>
          <p:nvPr/>
        </p:nvSpPr>
        <p:spPr>
          <a:xfrm>
            <a:off x="6458592" y="2757145"/>
            <a:ext cx="2501100" cy="1855500"/>
          </a:xfrm>
          <a:prstGeom prst="rect">
            <a:avLst/>
          </a:prstGeom>
          <a:noFill/>
          <a:ln w="9525" cap="flat" cmpd="sng">
            <a:solidFill>
              <a:srgbClr val="1B313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2175" tIns="36075" rIns="72175" bIns="360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21">
              <a:solidFill>
                <a:srgbClr val="F9F7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8" name="Google Shape;858;g255b6f81a04_0_141"/>
          <p:cNvSpPr txBox="1"/>
          <p:nvPr/>
        </p:nvSpPr>
        <p:spPr>
          <a:xfrm>
            <a:off x="3676612" y="2512502"/>
            <a:ext cx="1913700" cy="531600"/>
          </a:xfrm>
          <a:prstGeom prst="rect">
            <a:avLst/>
          </a:prstGeom>
          <a:solidFill>
            <a:srgbClr val="EEEDE9"/>
          </a:solidFill>
          <a:ln w="9525" cap="flat" cmpd="sng">
            <a:solidFill>
              <a:srgbClr val="1B313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2175" tIns="36075" rIns="72175" bIns="360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90">
                <a:solidFill>
                  <a:srgbClr val="1B3139"/>
                </a:solidFill>
                <a:latin typeface="DM Sans"/>
                <a:ea typeface="DM Sans"/>
                <a:cs typeface="DM Sans"/>
                <a:sym typeface="DM Sans"/>
              </a:rPr>
              <a:t>Streaming Ingestion &amp; Transformation with </a:t>
            </a:r>
            <a:endParaRPr sz="142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rgbClr val="1B3139"/>
                </a:solidFill>
                <a:latin typeface="DM Sans"/>
                <a:ea typeface="DM Sans"/>
                <a:cs typeface="DM Sans"/>
                <a:sym typeface="DM Sans"/>
              </a:rPr>
              <a:t>Delta Live Tables</a:t>
            </a:r>
            <a:endParaRPr sz="1400" b="1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59" name="Google Shape;859;g255b6f81a04_0_141"/>
          <p:cNvSpPr/>
          <p:nvPr/>
        </p:nvSpPr>
        <p:spPr>
          <a:xfrm>
            <a:off x="4621713" y="5449685"/>
            <a:ext cx="426900" cy="17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175" tIns="36075" rIns="72175" bIns="360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11">
                <a:solidFill>
                  <a:srgbClr val="1B3139"/>
                </a:solidFill>
                <a:latin typeface="DM Sans"/>
                <a:ea typeface="DM Sans"/>
                <a:cs typeface="DM Sans"/>
                <a:sym typeface="DM Sans"/>
              </a:rPr>
              <a:t>Filter</a:t>
            </a:r>
            <a:endParaRPr sz="711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60" name="Google Shape;860;g255b6f81a04_0_141"/>
          <p:cNvSpPr/>
          <p:nvPr/>
        </p:nvSpPr>
        <p:spPr>
          <a:xfrm>
            <a:off x="5240003" y="5444334"/>
            <a:ext cx="470400" cy="16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175" tIns="36075" rIns="72175" bIns="360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11">
                <a:solidFill>
                  <a:srgbClr val="1B3139"/>
                </a:solidFill>
                <a:latin typeface="DM Sans"/>
                <a:ea typeface="DM Sans"/>
                <a:cs typeface="DM Sans"/>
                <a:sym typeface="DM Sans"/>
              </a:rPr>
              <a:t>Joins</a:t>
            </a:r>
            <a:endParaRPr sz="711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61" name="Google Shape;861;g255b6f81a04_0_141"/>
          <p:cNvSpPr/>
          <p:nvPr/>
        </p:nvSpPr>
        <p:spPr>
          <a:xfrm>
            <a:off x="5919511" y="5443583"/>
            <a:ext cx="711000" cy="1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175" tIns="36075" rIns="72175" bIns="360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11">
                <a:solidFill>
                  <a:srgbClr val="1B3139"/>
                </a:solidFill>
                <a:latin typeface="DM Sans"/>
                <a:ea typeface="DM Sans"/>
                <a:cs typeface="DM Sans"/>
                <a:sym typeface="DM Sans"/>
              </a:rPr>
              <a:t>Aggregate</a:t>
            </a:r>
            <a:endParaRPr sz="1263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2" name="Google Shape;862;g255b6f81a04_0_141"/>
          <p:cNvSpPr/>
          <p:nvPr/>
        </p:nvSpPr>
        <p:spPr>
          <a:xfrm>
            <a:off x="3514680" y="4800118"/>
            <a:ext cx="5445000" cy="896100"/>
          </a:xfrm>
          <a:prstGeom prst="rect">
            <a:avLst/>
          </a:prstGeom>
          <a:noFill/>
          <a:ln w="9525" cap="flat" cmpd="sng">
            <a:solidFill>
              <a:srgbClr val="1B313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2175" tIns="36075" rIns="72175" bIns="360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21">
              <a:solidFill>
                <a:srgbClr val="F9F7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63" name="Google Shape;863;g255b6f81a04_0_141"/>
          <p:cNvGrpSpPr/>
          <p:nvPr/>
        </p:nvGrpSpPr>
        <p:grpSpPr>
          <a:xfrm>
            <a:off x="4868471" y="5788176"/>
            <a:ext cx="1357830" cy="460647"/>
            <a:chOff x="4761422" y="5893856"/>
            <a:chExt cx="1605000" cy="526454"/>
          </a:xfrm>
        </p:grpSpPr>
        <p:sp>
          <p:nvSpPr>
            <p:cNvPr id="864" name="Google Shape;864;g255b6f81a04_0_141"/>
            <p:cNvSpPr/>
            <p:nvPr/>
          </p:nvSpPr>
          <p:spPr>
            <a:xfrm>
              <a:off x="4761422" y="5893856"/>
              <a:ext cx="1605000" cy="503100"/>
            </a:xfrm>
            <a:prstGeom prst="rect">
              <a:avLst/>
            </a:prstGeom>
            <a:solidFill>
              <a:srgbClr val="F9F7F4"/>
            </a:solidFill>
            <a:ln w="19050" cap="flat" cmpd="sng">
              <a:solidFill>
                <a:srgbClr val="1B313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72175" tIns="36075" rIns="72175" bIns="360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2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865" name="Google Shape;865;g255b6f81a04_0_141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5793432" y="5906547"/>
              <a:ext cx="363378" cy="36337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66" name="Google Shape;866;g255b6f81a04_0_141"/>
            <p:cNvSpPr txBox="1"/>
            <p:nvPr/>
          </p:nvSpPr>
          <p:spPr>
            <a:xfrm>
              <a:off x="5678189" y="6211810"/>
              <a:ext cx="594000" cy="20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175" tIns="36075" rIns="72175" bIns="36075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11">
                  <a:solidFill>
                    <a:srgbClr val="1B3139"/>
                  </a:solidFill>
                  <a:latin typeface="DM Sans"/>
                  <a:ea typeface="DM Sans"/>
                  <a:cs typeface="DM Sans"/>
                  <a:sym typeface="DM Sans"/>
                </a:rPr>
                <a:t>Photon</a:t>
              </a:r>
              <a:endParaRPr sz="71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867" name="Google Shape;867;g255b6f81a04_0_141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4938582" y="5944159"/>
              <a:ext cx="744462" cy="38648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68" name="Google Shape;868;g255b6f81a04_0_141"/>
          <p:cNvSpPr/>
          <p:nvPr/>
        </p:nvSpPr>
        <p:spPr>
          <a:xfrm>
            <a:off x="9479680" y="4814892"/>
            <a:ext cx="1911000" cy="10476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D9D7C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2175" tIns="36075" rIns="72175" bIns="360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29">
              <a:solidFill>
                <a:srgbClr val="AAAAA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69" name="Google Shape;869;g255b6f81a04_0_141"/>
          <p:cNvSpPr/>
          <p:nvPr/>
        </p:nvSpPr>
        <p:spPr>
          <a:xfrm>
            <a:off x="9482017" y="4823734"/>
            <a:ext cx="1908300" cy="298200"/>
          </a:xfrm>
          <a:prstGeom prst="rect">
            <a:avLst/>
          </a:prstGeom>
          <a:solidFill>
            <a:srgbClr val="D9D7CE"/>
          </a:solidFill>
          <a:ln w="25400" cap="flat" cmpd="sng">
            <a:solidFill>
              <a:srgbClr val="D9D7C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2175" tIns="36075" rIns="72175" bIns="360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29">
                <a:solidFill>
                  <a:srgbClr val="1B3139"/>
                </a:solidFill>
                <a:latin typeface="DM Sans"/>
                <a:ea typeface="DM Sans"/>
                <a:cs typeface="DM Sans"/>
                <a:sym typeface="DM Sans"/>
              </a:rPr>
              <a:t>Streaming Dataset</a:t>
            </a:r>
            <a:endParaRPr sz="829">
              <a:solidFill>
                <a:srgbClr val="1B313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70" name="Google Shape;870;g255b6f81a04_0_141"/>
          <p:cNvSpPr/>
          <p:nvPr/>
        </p:nvSpPr>
        <p:spPr>
          <a:xfrm>
            <a:off x="6761303" y="5453591"/>
            <a:ext cx="846900" cy="13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175" tIns="36075" rIns="72175" bIns="360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11">
                <a:solidFill>
                  <a:srgbClr val="1B3139"/>
                </a:solidFill>
                <a:latin typeface="DM Sans"/>
                <a:ea typeface="DM Sans"/>
                <a:cs typeface="DM Sans"/>
                <a:sym typeface="DM Sans"/>
              </a:rPr>
              <a:t>Windowing</a:t>
            </a:r>
            <a:endParaRPr sz="1263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71" name="Google Shape;871;g255b6f81a04_0_14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434021" y="3768021"/>
            <a:ext cx="395572" cy="40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2" name="Google Shape;872;g255b6f81a04_0_141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727169" y="3762977"/>
            <a:ext cx="394578" cy="408149"/>
          </a:xfrm>
          <a:prstGeom prst="rect">
            <a:avLst/>
          </a:prstGeom>
          <a:noFill/>
          <a:ln>
            <a:noFill/>
          </a:ln>
        </p:spPr>
      </p:pic>
      <p:sp>
        <p:nvSpPr>
          <p:cNvPr id="873" name="Google Shape;873;g255b6f81a04_0_141"/>
          <p:cNvSpPr/>
          <p:nvPr/>
        </p:nvSpPr>
        <p:spPr>
          <a:xfrm>
            <a:off x="3561334" y="4264840"/>
            <a:ext cx="805200" cy="1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175" tIns="36075" rIns="72175" bIns="360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32">
                <a:solidFill>
                  <a:srgbClr val="1B3139"/>
                </a:solidFill>
                <a:latin typeface="DM Sans"/>
                <a:ea typeface="DM Sans"/>
                <a:cs typeface="DM Sans"/>
                <a:sym typeface="DM Sans"/>
              </a:rPr>
              <a:t>Automatic Deployment &amp; Operations</a:t>
            </a:r>
            <a:endParaRPr sz="632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74" name="Google Shape;874;g255b6f81a04_0_141"/>
          <p:cNvSpPr/>
          <p:nvPr/>
        </p:nvSpPr>
        <p:spPr>
          <a:xfrm>
            <a:off x="4295299" y="4201180"/>
            <a:ext cx="687000" cy="16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175" tIns="36075" rIns="72175" bIns="360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32">
                <a:solidFill>
                  <a:srgbClr val="1B3139"/>
                </a:solidFill>
                <a:latin typeface="DM Sans"/>
                <a:ea typeface="DM Sans"/>
                <a:cs typeface="DM Sans"/>
                <a:sym typeface="DM Sans"/>
              </a:rPr>
              <a:t>Data Pipeline Observability </a:t>
            </a:r>
            <a:endParaRPr sz="632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75" name="Google Shape;875;g255b6f81a04_0_141"/>
          <p:cNvSpPr/>
          <p:nvPr/>
        </p:nvSpPr>
        <p:spPr>
          <a:xfrm>
            <a:off x="4964809" y="4244202"/>
            <a:ext cx="751500" cy="1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175" tIns="36075" rIns="72175" bIns="360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32">
                <a:solidFill>
                  <a:srgbClr val="1B3139"/>
                </a:solidFill>
                <a:latin typeface="DM Sans"/>
                <a:ea typeface="DM Sans"/>
                <a:cs typeface="DM Sans"/>
                <a:sym typeface="DM Sans"/>
              </a:rPr>
              <a:t>Automatic Error Handling &amp; Recovery</a:t>
            </a:r>
            <a:endParaRPr sz="632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76" name="Google Shape;876;g255b6f81a04_0_141"/>
          <p:cNvSpPr/>
          <p:nvPr/>
        </p:nvSpPr>
        <p:spPr>
          <a:xfrm>
            <a:off x="5270156" y="5061879"/>
            <a:ext cx="1839900" cy="1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175" tIns="36075" rIns="72175" bIns="360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47">
                <a:solidFill>
                  <a:srgbClr val="1B3139"/>
                </a:solidFill>
                <a:latin typeface="DM Sans"/>
                <a:ea typeface="DM Sans"/>
                <a:cs typeface="DM Sans"/>
                <a:sym typeface="DM Sans"/>
              </a:rPr>
              <a:t>Streaming Enrichment </a:t>
            </a:r>
            <a:endParaRPr sz="947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877" name="Google Shape;877;g255b6f81a04_0_141"/>
          <p:cNvCxnSpPr/>
          <p:nvPr/>
        </p:nvCxnSpPr>
        <p:spPr>
          <a:xfrm>
            <a:off x="5014216" y="5525125"/>
            <a:ext cx="174900" cy="0"/>
          </a:xfrm>
          <a:prstGeom prst="straightConnector1">
            <a:avLst/>
          </a:prstGeom>
          <a:noFill/>
          <a:ln w="9525" cap="flat" cmpd="sng">
            <a:solidFill>
              <a:srgbClr val="1B313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78" name="Google Shape;878;g255b6f81a04_0_141"/>
          <p:cNvCxnSpPr/>
          <p:nvPr/>
        </p:nvCxnSpPr>
        <p:spPr>
          <a:xfrm>
            <a:off x="5744921" y="5523602"/>
            <a:ext cx="174900" cy="0"/>
          </a:xfrm>
          <a:prstGeom prst="straightConnector1">
            <a:avLst/>
          </a:prstGeom>
          <a:noFill/>
          <a:ln w="9525" cap="flat" cmpd="sng">
            <a:solidFill>
              <a:srgbClr val="1B313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79" name="Google Shape;879;g255b6f81a04_0_141"/>
          <p:cNvCxnSpPr/>
          <p:nvPr/>
        </p:nvCxnSpPr>
        <p:spPr>
          <a:xfrm>
            <a:off x="6632007" y="5527545"/>
            <a:ext cx="174900" cy="0"/>
          </a:xfrm>
          <a:prstGeom prst="straightConnector1">
            <a:avLst/>
          </a:prstGeom>
          <a:noFill/>
          <a:ln w="9525" cap="flat" cmpd="sng">
            <a:solidFill>
              <a:srgbClr val="1B3139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880" name="Google Shape;880;g255b6f81a04_0_141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5984441" y="5211013"/>
            <a:ext cx="408289" cy="293566"/>
          </a:xfrm>
          <a:prstGeom prst="rect">
            <a:avLst/>
          </a:prstGeom>
          <a:noFill/>
          <a:ln>
            <a:noFill/>
          </a:ln>
        </p:spPr>
      </p:pic>
      <p:sp>
        <p:nvSpPr>
          <p:cNvPr id="881" name="Google Shape;881;g255b6f81a04_0_141"/>
          <p:cNvSpPr/>
          <p:nvPr/>
        </p:nvSpPr>
        <p:spPr>
          <a:xfrm>
            <a:off x="1197641" y="1688442"/>
            <a:ext cx="854100" cy="43188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D9D7C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2175" tIns="36075" rIns="72175" bIns="360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29">
              <a:solidFill>
                <a:srgbClr val="1B313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82" name="Google Shape;882;g255b6f81a04_0_141"/>
          <p:cNvSpPr/>
          <p:nvPr/>
        </p:nvSpPr>
        <p:spPr>
          <a:xfrm>
            <a:off x="2248033" y="3946820"/>
            <a:ext cx="911700" cy="20403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D9D7C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2175" tIns="36075" rIns="72175" bIns="360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29">
              <a:solidFill>
                <a:srgbClr val="1B313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83" name="Google Shape;883;g255b6f81a04_0_141"/>
          <p:cNvSpPr/>
          <p:nvPr/>
        </p:nvSpPr>
        <p:spPr>
          <a:xfrm>
            <a:off x="2262302" y="3946821"/>
            <a:ext cx="876300" cy="250500"/>
          </a:xfrm>
          <a:prstGeom prst="rect">
            <a:avLst/>
          </a:prstGeom>
          <a:solidFill>
            <a:srgbClr val="D9D7CE"/>
          </a:solidFill>
          <a:ln w="25400" cap="flat" cmpd="sng">
            <a:solidFill>
              <a:srgbClr val="D9D7C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2175" tIns="36075" rIns="72175" bIns="360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11">
                <a:solidFill>
                  <a:srgbClr val="5E5E5E"/>
                </a:solidFill>
                <a:latin typeface="DM Sans"/>
                <a:ea typeface="DM Sans"/>
                <a:cs typeface="DM Sans"/>
                <a:sym typeface="DM Sans"/>
              </a:rPr>
              <a:t>Message Store</a:t>
            </a:r>
            <a:endParaRPr sz="711">
              <a:solidFill>
                <a:srgbClr val="5E5E5E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84" name="Google Shape;884;g255b6f81a04_0_141"/>
          <p:cNvSpPr/>
          <p:nvPr/>
        </p:nvSpPr>
        <p:spPr>
          <a:xfrm>
            <a:off x="2269184" y="1843563"/>
            <a:ext cx="904800" cy="17880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D9D7C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2175" tIns="36075" rIns="72175" bIns="360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29">
              <a:solidFill>
                <a:srgbClr val="1B313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85" name="Google Shape;885;g255b6f81a04_0_141"/>
          <p:cNvSpPr/>
          <p:nvPr/>
        </p:nvSpPr>
        <p:spPr>
          <a:xfrm>
            <a:off x="2269184" y="1694169"/>
            <a:ext cx="904800" cy="250500"/>
          </a:xfrm>
          <a:prstGeom prst="rect">
            <a:avLst/>
          </a:prstGeom>
          <a:solidFill>
            <a:srgbClr val="D9D7CE"/>
          </a:solidFill>
          <a:ln w="25400" cap="flat" cmpd="sng">
            <a:solidFill>
              <a:srgbClr val="D9D7C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2175" tIns="36075" rIns="72175" bIns="360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90">
                <a:solidFill>
                  <a:srgbClr val="5E5E5E"/>
                </a:solidFill>
                <a:latin typeface="DM Sans"/>
                <a:ea typeface="DM Sans"/>
                <a:cs typeface="DM Sans"/>
                <a:sym typeface="DM Sans"/>
              </a:rPr>
              <a:t>Object Stores</a:t>
            </a:r>
            <a:endParaRPr sz="790">
              <a:solidFill>
                <a:srgbClr val="5E5E5E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886" name="Google Shape;886;g255b6f81a04_0_141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2246819" y="4180740"/>
            <a:ext cx="541407" cy="325913"/>
          </a:xfrm>
          <a:prstGeom prst="rect">
            <a:avLst/>
          </a:prstGeom>
          <a:noFill/>
          <a:ln>
            <a:noFill/>
          </a:ln>
        </p:spPr>
      </p:pic>
      <p:pic>
        <p:nvPicPr>
          <p:cNvPr id="887" name="Google Shape;887;g255b6f81a04_0_141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2336900" y="4847790"/>
            <a:ext cx="278034" cy="248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8" name="Google Shape;888;g255b6f81a04_0_141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2353115" y="5409980"/>
            <a:ext cx="313751" cy="296193"/>
          </a:xfrm>
          <a:prstGeom prst="rect">
            <a:avLst/>
          </a:prstGeom>
          <a:noFill/>
          <a:ln>
            <a:noFill/>
          </a:ln>
        </p:spPr>
      </p:pic>
      <p:pic>
        <p:nvPicPr>
          <p:cNvPr id="889" name="Google Shape;889;g255b6f81a04_0_141"/>
          <p:cNvPicPr preferRelativeResize="0"/>
          <p:nvPr/>
        </p:nvPicPr>
        <p:blipFill rotWithShape="1">
          <a:blip r:embed="rId13">
            <a:alphaModFix/>
          </a:blip>
          <a:srcRect l="3074" t="25403" r="69960" b="27458"/>
          <a:stretch/>
        </p:blipFill>
        <p:spPr>
          <a:xfrm>
            <a:off x="2794481" y="4840426"/>
            <a:ext cx="278456" cy="250569"/>
          </a:xfrm>
          <a:prstGeom prst="rect">
            <a:avLst/>
          </a:prstGeom>
          <a:noFill/>
          <a:ln>
            <a:noFill/>
          </a:ln>
        </p:spPr>
      </p:pic>
      <p:sp>
        <p:nvSpPr>
          <p:cNvPr id="890" name="Google Shape;890;g255b6f81a04_0_141"/>
          <p:cNvSpPr txBox="1"/>
          <p:nvPr/>
        </p:nvSpPr>
        <p:spPr>
          <a:xfrm>
            <a:off x="2218164" y="5085740"/>
            <a:ext cx="517800" cy="26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175" tIns="36075" rIns="72175" bIns="360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32">
                <a:solidFill>
                  <a:srgbClr val="AAAAAA"/>
                </a:solidFill>
                <a:latin typeface="DM Sans"/>
                <a:ea typeface="DM Sans"/>
                <a:cs typeface="DM Sans"/>
                <a:sym typeface="DM Sans"/>
              </a:rPr>
              <a:t>Amazon MSK</a:t>
            </a:r>
            <a:endParaRPr sz="711">
              <a:solidFill>
                <a:srgbClr val="AAAAA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891" name="Google Shape;891;g255b6f81a04_0_141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 flipH="1">
            <a:off x="2590311" y="1988280"/>
            <a:ext cx="291891" cy="301924"/>
          </a:xfrm>
          <a:prstGeom prst="rect">
            <a:avLst/>
          </a:prstGeom>
          <a:noFill/>
          <a:ln>
            <a:noFill/>
          </a:ln>
        </p:spPr>
      </p:pic>
      <p:sp>
        <p:nvSpPr>
          <p:cNvPr id="892" name="Google Shape;892;g255b6f81a04_0_141"/>
          <p:cNvSpPr txBox="1"/>
          <p:nvPr/>
        </p:nvSpPr>
        <p:spPr>
          <a:xfrm>
            <a:off x="2516343" y="2231149"/>
            <a:ext cx="444900" cy="2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32">
                <a:solidFill>
                  <a:srgbClr val="848484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Amazon S3</a:t>
            </a:r>
            <a:endParaRPr sz="632">
              <a:solidFill>
                <a:srgbClr val="848484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pic>
        <p:nvPicPr>
          <p:cNvPr id="893" name="Google Shape;893;g255b6f81a04_0_141"/>
          <p:cNvPicPr preferRelativeResize="0"/>
          <p:nvPr/>
        </p:nvPicPr>
        <p:blipFill rotWithShape="1">
          <a:blip r:embed="rId15">
            <a:alphaModFix/>
          </a:blip>
          <a:srcRect l="25717" r="26772"/>
          <a:stretch/>
        </p:blipFill>
        <p:spPr>
          <a:xfrm>
            <a:off x="2625116" y="2493594"/>
            <a:ext cx="222270" cy="274500"/>
          </a:xfrm>
          <a:prstGeom prst="rect">
            <a:avLst/>
          </a:prstGeom>
          <a:noFill/>
          <a:ln>
            <a:noFill/>
          </a:ln>
        </p:spPr>
      </p:pic>
      <p:sp>
        <p:nvSpPr>
          <p:cNvPr id="894" name="Google Shape;894;g255b6f81a04_0_141"/>
          <p:cNvSpPr txBox="1"/>
          <p:nvPr/>
        </p:nvSpPr>
        <p:spPr>
          <a:xfrm>
            <a:off x="2413853" y="2800389"/>
            <a:ext cx="6153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32">
                <a:solidFill>
                  <a:srgbClr val="848484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Azure Data Lake Store</a:t>
            </a:r>
            <a:endParaRPr sz="632">
              <a:solidFill>
                <a:srgbClr val="848484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pic>
        <p:nvPicPr>
          <p:cNvPr id="895" name="Google Shape;895;g255b6f81a04_0_141"/>
          <p:cNvPicPr preferRelativeResize="0"/>
          <p:nvPr/>
        </p:nvPicPr>
        <p:blipFill rotWithShape="1">
          <a:blip r:embed="rId16">
            <a:alphaModFix/>
          </a:blip>
          <a:srcRect l="23925" t="13338" r="23594" b="13775"/>
          <a:stretch/>
        </p:blipFill>
        <p:spPr>
          <a:xfrm>
            <a:off x="2590308" y="3072632"/>
            <a:ext cx="291894" cy="272862"/>
          </a:xfrm>
          <a:prstGeom prst="rect">
            <a:avLst/>
          </a:prstGeom>
          <a:noFill/>
          <a:ln>
            <a:noFill/>
          </a:ln>
        </p:spPr>
      </p:pic>
      <p:sp>
        <p:nvSpPr>
          <p:cNvPr id="896" name="Google Shape;896;g255b6f81a04_0_141"/>
          <p:cNvSpPr txBox="1"/>
          <p:nvPr/>
        </p:nvSpPr>
        <p:spPr>
          <a:xfrm>
            <a:off x="2385179" y="3370905"/>
            <a:ext cx="665400" cy="1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32">
                <a:solidFill>
                  <a:srgbClr val="848484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Google Cloud Storage</a:t>
            </a:r>
            <a:endParaRPr sz="632">
              <a:solidFill>
                <a:srgbClr val="848484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sp>
        <p:nvSpPr>
          <p:cNvPr id="897" name="Google Shape;897;g255b6f81a04_0_141"/>
          <p:cNvSpPr/>
          <p:nvPr/>
        </p:nvSpPr>
        <p:spPr>
          <a:xfrm>
            <a:off x="1211724" y="1695824"/>
            <a:ext cx="825900" cy="231600"/>
          </a:xfrm>
          <a:prstGeom prst="rect">
            <a:avLst/>
          </a:prstGeom>
          <a:solidFill>
            <a:srgbClr val="D9D7CE"/>
          </a:solidFill>
          <a:ln w="25400" cap="flat" cmpd="sng">
            <a:solidFill>
              <a:srgbClr val="D9D7C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2175" tIns="36075" rIns="72175" bIns="360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90">
                <a:solidFill>
                  <a:srgbClr val="5E5E5E"/>
                </a:solidFill>
                <a:latin typeface="DM Sans"/>
                <a:ea typeface="DM Sans"/>
                <a:cs typeface="DM Sans"/>
                <a:sym typeface="DM Sans"/>
              </a:rPr>
              <a:t>Data Sources</a:t>
            </a:r>
            <a:endParaRPr sz="790">
              <a:solidFill>
                <a:srgbClr val="5E5E5E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898" name="Google Shape;898;g255b6f81a04_0_141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2294736" y="4626629"/>
            <a:ext cx="804120" cy="135198"/>
          </a:xfrm>
          <a:prstGeom prst="rect">
            <a:avLst/>
          </a:prstGeom>
          <a:noFill/>
          <a:ln>
            <a:noFill/>
          </a:ln>
        </p:spPr>
      </p:pic>
      <p:pic>
        <p:nvPicPr>
          <p:cNvPr id="899" name="Google Shape;899;g255b6f81a04_0_141" descr="Apache-Pulsar | fusionSpan"/>
          <p:cNvPicPr preferRelativeResize="0"/>
          <p:nvPr/>
        </p:nvPicPr>
        <p:blipFill rotWithShape="1">
          <a:blip r:embed="rId18">
            <a:alphaModFix/>
          </a:blip>
          <a:srcRect t="-2741" r="4479" b="17073"/>
          <a:stretch/>
        </p:blipFill>
        <p:spPr>
          <a:xfrm>
            <a:off x="2438124" y="4278011"/>
            <a:ext cx="686562" cy="351276"/>
          </a:xfrm>
          <a:prstGeom prst="rect">
            <a:avLst/>
          </a:prstGeom>
          <a:noFill/>
          <a:ln>
            <a:noFill/>
          </a:ln>
        </p:spPr>
      </p:pic>
      <p:sp>
        <p:nvSpPr>
          <p:cNvPr id="900" name="Google Shape;900;g255b6f81a04_0_141"/>
          <p:cNvSpPr txBox="1"/>
          <p:nvPr/>
        </p:nvSpPr>
        <p:spPr>
          <a:xfrm>
            <a:off x="2562773" y="5110617"/>
            <a:ext cx="700500" cy="25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175" tIns="36075" rIns="72175" bIns="360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AAAAAA"/>
                </a:solidFill>
                <a:latin typeface="DM Sans"/>
                <a:ea typeface="DM Sans"/>
                <a:cs typeface="DM Sans"/>
                <a:sym typeface="DM Sans"/>
              </a:rPr>
              <a:t>Kinesis Data Streams </a:t>
            </a:r>
            <a:endParaRPr sz="600">
              <a:solidFill>
                <a:srgbClr val="AAAAA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901" name="Google Shape;901;g255b6f81a04_0_141"/>
          <p:cNvSpPr txBox="1"/>
          <p:nvPr/>
        </p:nvSpPr>
        <p:spPr>
          <a:xfrm>
            <a:off x="2192287" y="5706173"/>
            <a:ext cx="638400" cy="26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175" tIns="36075" rIns="72175" bIns="360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32">
                <a:solidFill>
                  <a:srgbClr val="AAAAAA"/>
                </a:solidFill>
                <a:latin typeface="DM Sans"/>
                <a:ea typeface="DM Sans"/>
                <a:cs typeface="DM Sans"/>
                <a:sym typeface="DM Sans"/>
              </a:rPr>
              <a:t>Azure Event Hubs </a:t>
            </a:r>
            <a:endParaRPr sz="711">
              <a:solidFill>
                <a:srgbClr val="AAAAA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902" name="Google Shape;902;g255b6f81a04_0_141" descr="Google Cloud Pub/Sub - Reviews, Pros &amp; Cons | Companies using Google Cloud  Pub/Sub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2788225" y="5381858"/>
            <a:ext cx="333613" cy="345084"/>
          </a:xfrm>
          <a:prstGeom prst="rect">
            <a:avLst/>
          </a:prstGeom>
          <a:noFill/>
          <a:ln>
            <a:noFill/>
          </a:ln>
        </p:spPr>
      </p:pic>
      <p:sp>
        <p:nvSpPr>
          <p:cNvPr id="903" name="Google Shape;903;g255b6f81a04_0_141"/>
          <p:cNvSpPr txBox="1"/>
          <p:nvPr/>
        </p:nvSpPr>
        <p:spPr>
          <a:xfrm>
            <a:off x="2556153" y="5709682"/>
            <a:ext cx="7053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175" tIns="36075" rIns="72175" bIns="360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32">
                <a:solidFill>
                  <a:srgbClr val="AAAAAA"/>
                </a:solidFill>
                <a:latin typeface="DM Sans"/>
                <a:ea typeface="DM Sans"/>
                <a:cs typeface="DM Sans"/>
                <a:sym typeface="DM Sans"/>
              </a:rPr>
              <a:t>GCP  Pub/Sub</a:t>
            </a:r>
            <a:endParaRPr sz="711">
              <a:solidFill>
                <a:srgbClr val="AAAAA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904" name="Google Shape;904;g255b6f81a04_0_141"/>
          <p:cNvGrpSpPr/>
          <p:nvPr/>
        </p:nvGrpSpPr>
        <p:grpSpPr>
          <a:xfrm>
            <a:off x="1257439" y="5218816"/>
            <a:ext cx="675869" cy="661337"/>
            <a:chOff x="365435" y="5177420"/>
            <a:chExt cx="798900" cy="755814"/>
          </a:xfrm>
        </p:grpSpPr>
        <p:sp>
          <p:nvSpPr>
            <p:cNvPr id="905" name="Google Shape;905;g255b6f81a04_0_141"/>
            <p:cNvSpPr txBox="1"/>
            <p:nvPr/>
          </p:nvSpPr>
          <p:spPr>
            <a:xfrm>
              <a:off x="365435" y="5599034"/>
              <a:ext cx="798900" cy="33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32">
                  <a:solidFill>
                    <a:srgbClr val="848484"/>
                  </a:solidFill>
                  <a:latin typeface="DM Sans Medium"/>
                  <a:ea typeface="DM Sans Medium"/>
                  <a:cs typeface="DM Sans Medium"/>
                  <a:sym typeface="DM Sans Medium"/>
                </a:rPr>
                <a:t>Mobile &amp; IoT Data</a:t>
              </a:r>
              <a:endParaRPr sz="632">
                <a:solidFill>
                  <a:srgbClr val="848484"/>
                </a:solidFill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pic>
          <p:nvPicPr>
            <p:cNvPr id="906" name="Google Shape;906;g255b6f81a04_0_141"/>
            <p:cNvPicPr preferRelativeResize="0"/>
            <p:nvPr/>
          </p:nvPicPr>
          <p:blipFill rotWithShape="1">
            <a:blip r:embed="rId20">
              <a:alphaModFix/>
            </a:blip>
            <a:srcRect/>
            <a:stretch/>
          </p:blipFill>
          <p:spPr>
            <a:xfrm>
              <a:off x="559197" y="5177420"/>
              <a:ext cx="420624" cy="44805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07" name="Google Shape;907;g255b6f81a04_0_141"/>
          <p:cNvGrpSpPr/>
          <p:nvPr/>
        </p:nvGrpSpPr>
        <p:grpSpPr>
          <a:xfrm>
            <a:off x="1238596" y="4594325"/>
            <a:ext cx="752009" cy="607136"/>
            <a:chOff x="333309" y="4454966"/>
            <a:chExt cx="888900" cy="693870"/>
          </a:xfrm>
        </p:grpSpPr>
        <p:sp>
          <p:nvSpPr>
            <p:cNvPr id="908" name="Google Shape;908;g255b6f81a04_0_141"/>
            <p:cNvSpPr txBox="1"/>
            <p:nvPr/>
          </p:nvSpPr>
          <p:spPr>
            <a:xfrm>
              <a:off x="333309" y="4882736"/>
              <a:ext cx="888900" cy="266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32">
                  <a:solidFill>
                    <a:srgbClr val="848484"/>
                  </a:solidFill>
                  <a:latin typeface="DM Sans Medium"/>
                  <a:ea typeface="DM Sans Medium"/>
                  <a:cs typeface="DM Sans Medium"/>
                  <a:sym typeface="DM Sans Medium"/>
                </a:rPr>
                <a:t>Application Events</a:t>
              </a:r>
              <a:endParaRPr sz="632">
                <a:solidFill>
                  <a:srgbClr val="848484"/>
                </a:solidFill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pic>
          <p:nvPicPr>
            <p:cNvPr id="909" name="Google Shape;909;g255b6f81a04_0_141"/>
            <p:cNvPicPr preferRelativeResize="0"/>
            <p:nvPr/>
          </p:nvPicPr>
          <p:blipFill rotWithShape="1">
            <a:blip r:embed="rId21">
              <a:alphaModFix/>
            </a:blip>
            <a:srcRect/>
            <a:stretch/>
          </p:blipFill>
          <p:spPr>
            <a:xfrm>
              <a:off x="564405" y="4454966"/>
              <a:ext cx="420624" cy="44805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10" name="Google Shape;910;g255b6f81a04_0_141"/>
          <p:cNvGrpSpPr/>
          <p:nvPr/>
        </p:nvGrpSpPr>
        <p:grpSpPr>
          <a:xfrm>
            <a:off x="1274909" y="3222635"/>
            <a:ext cx="646429" cy="547170"/>
            <a:chOff x="394366" y="3007041"/>
            <a:chExt cx="764100" cy="625337"/>
          </a:xfrm>
        </p:grpSpPr>
        <p:sp>
          <p:nvSpPr>
            <p:cNvPr id="911" name="Google Shape;911;g255b6f81a04_0_141"/>
            <p:cNvSpPr txBox="1"/>
            <p:nvPr/>
          </p:nvSpPr>
          <p:spPr>
            <a:xfrm>
              <a:off x="394366" y="3379478"/>
              <a:ext cx="764100" cy="252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32">
                  <a:solidFill>
                    <a:srgbClr val="848484"/>
                  </a:solidFill>
                  <a:latin typeface="DM Sans Medium"/>
                  <a:ea typeface="DM Sans Medium"/>
                  <a:cs typeface="DM Sans Medium"/>
                  <a:sym typeface="DM Sans Medium"/>
                </a:rPr>
                <a:t>SaaS Applications</a:t>
              </a:r>
              <a:endParaRPr sz="632">
                <a:solidFill>
                  <a:srgbClr val="848484"/>
                </a:solidFill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pic>
          <p:nvPicPr>
            <p:cNvPr id="912" name="Google Shape;912;g255b6f81a04_0_141"/>
            <p:cNvPicPr preferRelativeResize="0"/>
            <p:nvPr/>
          </p:nvPicPr>
          <p:blipFill rotWithShape="1">
            <a:blip r:embed="rId22">
              <a:alphaModFix/>
            </a:blip>
            <a:srcRect/>
            <a:stretch/>
          </p:blipFill>
          <p:spPr>
            <a:xfrm>
              <a:off x="569343" y="3007041"/>
              <a:ext cx="440918" cy="40923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13" name="Google Shape;913;g255b6f81a04_0_141"/>
          <p:cNvGrpSpPr/>
          <p:nvPr/>
        </p:nvGrpSpPr>
        <p:grpSpPr>
          <a:xfrm>
            <a:off x="1204559" y="3917379"/>
            <a:ext cx="826119" cy="681655"/>
            <a:chOff x="301552" y="3673244"/>
            <a:chExt cx="976500" cy="779034"/>
          </a:xfrm>
        </p:grpSpPr>
        <p:sp>
          <p:nvSpPr>
            <p:cNvPr id="914" name="Google Shape;914;g255b6f81a04_0_141"/>
            <p:cNvSpPr txBox="1"/>
            <p:nvPr/>
          </p:nvSpPr>
          <p:spPr>
            <a:xfrm>
              <a:off x="301552" y="4037978"/>
              <a:ext cx="976500" cy="41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32">
                  <a:solidFill>
                    <a:srgbClr val="848484"/>
                  </a:solidFill>
                  <a:latin typeface="DM Sans Medium"/>
                  <a:ea typeface="DM Sans Medium"/>
                  <a:cs typeface="DM Sans Medium"/>
                  <a:sym typeface="DM Sans Medium"/>
                </a:rPr>
                <a:t>Machine &amp; Application Logs</a:t>
              </a:r>
              <a:endParaRPr sz="632">
                <a:solidFill>
                  <a:srgbClr val="848484"/>
                </a:solidFill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pic>
          <p:nvPicPr>
            <p:cNvPr id="915" name="Google Shape;915;g255b6f81a04_0_141"/>
            <p:cNvPicPr preferRelativeResize="0"/>
            <p:nvPr/>
          </p:nvPicPr>
          <p:blipFill rotWithShape="1">
            <a:blip r:embed="rId23">
              <a:alphaModFix/>
            </a:blip>
            <a:srcRect/>
            <a:stretch/>
          </p:blipFill>
          <p:spPr>
            <a:xfrm>
              <a:off x="533795" y="3673244"/>
              <a:ext cx="492193" cy="45947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16" name="Google Shape;916;g255b6f81a04_0_141"/>
          <p:cNvGrpSpPr/>
          <p:nvPr/>
        </p:nvGrpSpPr>
        <p:grpSpPr>
          <a:xfrm>
            <a:off x="1204560" y="2594490"/>
            <a:ext cx="797186" cy="534996"/>
            <a:chOff x="308371" y="2323694"/>
            <a:chExt cx="942300" cy="611424"/>
          </a:xfrm>
        </p:grpSpPr>
        <p:sp>
          <p:nvSpPr>
            <p:cNvPr id="917" name="Google Shape;917;g255b6f81a04_0_141"/>
            <p:cNvSpPr txBox="1"/>
            <p:nvPr/>
          </p:nvSpPr>
          <p:spPr>
            <a:xfrm>
              <a:off x="308371" y="2692718"/>
              <a:ext cx="942300" cy="242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32">
                  <a:solidFill>
                    <a:srgbClr val="848484"/>
                  </a:solidFill>
                  <a:latin typeface="DM Sans Medium"/>
                  <a:ea typeface="DM Sans Medium"/>
                  <a:cs typeface="DM Sans Medium"/>
                  <a:sym typeface="DM Sans Medium"/>
                </a:rPr>
                <a:t>On-premises Systems </a:t>
              </a:r>
              <a:endParaRPr sz="632">
                <a:solidFill>
                  <a:srgbClr val="848484"/>
                </a:solidFill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pic>
          <p:nvPicPr>
            <p:cNvPr id="918" name="Google Shape;918;g255b6f81a04_0_141"/>
            <p:cNvPicPr preferRelativeResize="0"/>
            <p:nvPr/>
          </p:nvPicPr>
          <p:blipFill rotWithShape="1">
            <a:blip r:embed="rId24">
              <a:alphaModFix/>
            </a:blip>
            <a:srcRect l="39" r="39"/>
            <a:stretch/>
          </p:blipFill>
          <p:spPr>
            <a:xfrm>
              <a:off x="591344" y="2323694"/>
              <a:ext cx="366746" cy="39830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19" name="Google Shape;919;g255b6f81a04_0_141"/>
          <p:cNvGrpSpPr/>
          <p:nvPr/>
        </p:nvGrpSpPr>
        <p:grpSpPr>
          <a:xfrm>
            <a:off x="1226226" y="2050449"/>
            <a:ext cx="797186" cy="512508"/>
            <a:chOff x="326390" y="1697104"/>
            <a:chExt cx="942300" cy="585724"/>
          </a:xfrm>
        </p:grpSpPr>
        <p:sp>
          <p:nvSpPr>
            <p:cNvPr id="920" name="Google Shape;920;g255b6f81a04_0_141"/>
            <p:cNvSpPr txBox="1"/>
            <p:nvPr/>
          </p:nvSpPr>
          <p:spPr>
            <a:xfrm>
              <a:off x="326390" y="2040428"/>
              <a:ext cx="942300" cy="242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32">
                  <a:solidFill>
                    <a:srgbClr val="848484"/>
                  </a:solidFill>
                  <a:latin typeface="DM Sans Medium"/>
                  <a:ea typeface="DM Sans Medium"/>
                  <a:cs typeface="DM Sans Medium"/>
                  <a:sym typeface="DM Sans Medium"/>
                </a:rPr>
                <a:t>Data Warehouse</a:t>
              </a:r>
              <a:endParaRPr sz="632">
                <a:solidFill>
                  <a:srgbClr val="84848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21" name="Google Shape;921;g255b6f81a04_0_141"/>
            <p:cNvPicPr preferRelativeResize="0"/>
            <p:nvPr/>
          </p:nvPicPr>
          <p:blipFill rotWithShape="1">
            <a:blip r:embed="rId25">
              <a:alphaModFix/>
            </a:blip>
            <a:srcRect/>
            <a:stretch/>
          </p:blipFill>
          <p:spPr>
            <a:xfrm>
              <a:off x="536431" y="1697104"/>
              <a:ext cx="466345" cy="42062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22" name="Google Shape;922;g255b6f81a04_0_141"/>
          <p:cNvGrpSpPr/>
          <p:nvPr/>
        </p:nvGrpSpPr>
        <p:grpSpPr>
          <a:xfrm>
            <a:off x="3431520" y="5788208"/>
            <a:ext cx="1357830" cy="440213"/>
            <a:chOff x="3010932" y="5904966"/>
            <a:chExt cx="1605000" cy="503100"/>
          </a:xfrm>
        </p:grpSpPr>
        <p:sp>
          <p:nvSpPr>
            <p:cNvPr id="923" name="Google Shape;923;g255b6f81a04_0_141"/>
            <p:cNvSpPr/>
            <p:nvPr/>
          </p:nvSpPr>
          <p:spPr>
            <a:xfrm>
              <a:off x="3010932" y="5904966"/>
              <a:ext cx="1605000" cy="503100"/>
            </a:xfrm>
            <a:prstGeom prst="rect">
              <a:avLst/>
            </a:prstGeom>
            <a:solidFill>
              <a:srgbClr val="F9F7F4"/>
            </a:solidFill>
            <a:ln w="19050" cap="flat" cmpd="sng">
              <a:solidFill>
                <a:srgbClr val="1B313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72175" tIns="36075" rIns="72175" bIns="360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2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24" name="Google Shape;924;g255b6f81a04_0_141" descr="A picture containing drawing&#10;&#10;Description automatically generated"/>
            <p:cNvPicPr preferRelativeResize="0"/>
            <p:nvPr/>
          </p:nvPicPr>
          <p:blipFill rotWithShape="1">
            <a:blip r:embed="rId26">
              <a:alphaModFix/>
            </a:blip>
            <a:srcRect/>
            <a:stretch/>
          </p:blipFill>
          <p:spPr>
            <a:xfrm>
              <a:off x="3232968" y="6027056"/>
              <a:ext cx="1087973" cy="27948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25" name="Google Shape;925;g255b6f81a04_0_141"/>
          <p:cNvGrpSpPr/>
          <p:nvPr/>
        </p:nvGrpSpPr>
        <p:grpSpPr>
          <a:xfrm>
            <a:off x="7742232" y="5788178"/>
            <a:ext cx="1357830" cy="440213"/>
            <a:chOff x="6518792" y="5889566"/>
            <a:chExt cx="1605000" cy="503100"/>
          </a:xfrm>
        </p:grpSpPr>
        <p:sp>
          <p:nvSpPr>
            <p:cNvPr id="926" name="Google Shape;926;g255b6f81a04_0_141"/>
            <p:cNvSpPr/>
            <p:nvPr/>
          </p:nvSpPr>
          <p:spPr>
            <a:xfrm>
              <a:off x="6518792" y="5889566"/>
              <a:ext cx="1605000" cy="503100"/>
            </a:xfrm>
            <a:prstGeom prst="rect">
              <a:avLst/>
            </a:prstGeom>
            <a:solidFill>
              <a:srgbClr val="F9F7F4"/>
            </a:solidFill>
            <a:ln w="19050" cap="flat" cmpd="sng">
              <a:solidFill>
                <a:srgbClr val="1B313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72175" tIns="36075" rIns="72175" bIns="360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2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27" name="Google Shape;927;g255b6f81a04_0_141"/>
            <p:cNvGrpSpPr/>
            <p:nvPr/>
          </p:nvGrpSpPr>
          <p:grpSpPr>
            <a:xfrm>
              <a:off x="6634145" y="5954630"/>
              <a:ext cx="1365802" cy="398530"/>
              <a:chOff x="6743595" y="6209704"/>
              <a:chExt cx="1365802" cy="398530"/>
            </a:xfrm>
          </p:grpSpPr>
          <p:pic>
            <p:nvPicPr>
              <p:cNvPr id="928" name="Google Shape;928;g255b6f81a04_0_141"/>
              <p:cNvPicPr preferRelativeResize="0"/>
              <p:nvPr/>
            </p:nvPicPr>
            <p:blipFill rotWithShape="1">
              <a:blip r:embed="rId27">
                <a:alphaModFix/>
              </a:blip>
              <a:srcRect/>
              <a:stretch/>
            </p:blipFill>
            <p:spPr>
              <a:xfrm>
                <a:off x="6743595" y="6263685"/>
                <a:ext cx="320149" cy="288762"/>
              </a:xfrm>
              <a:prstGeom prst="rect">
                <a:avLst/>
              </a:prstGeom>
              <a:solidFill>
                <a:srgbClr val="EEEDE9"/>
              </a:solidFill>
              <a:ln>
                <a:noFill/>
              </a:ln>
            </p:spPr>
          </p:pic>
          <p:grpSp>
            <p:nvGrpSpPr>
              <p:cNvPr id="929" name="Google Shape;929;g255b6f81a04_0_141"/>
              <p:cNvGrpSpPr/>
              <p:nvPr/>
            </p:nvGrpSpPr>
            <p:grpSpPr>
              <a:xfrm>
                <a:off x="6937703" y="6209704"/>
                <a:ext cx="1171693" cy="398530"/>
                <a:chOff x="6937408" y="6209704"/>
                <a:chExt cx="1604400" cy="398530"/>
              </a:xfrm>
            </p:grpSpPr>
            <p:sp>
              <p:nvSpPr>
                <p:cNvPr id="930" name="Google Shape;930;g255b6f81a04_0_141"/>
                <p:cNvSpPr/>
                <p:nvPr/>
              </p:nvSpPr>
              <p:spPr>
                <a:xfrm>
                  <a:off x="6937408" y="6209704"/>
                  <a:ext cx="1604400" cy="2538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72175" tIns="36075" rIns="72175" bIns="36075" anchor="t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829">
                      <a:solidFill>
                        <a:srgbClr val="1B3139"/>
                      </a:solidFill>
                      <a:latin typeface="DM Sans"/>
                      <a:ea typeface="DM Sans"/>
                      <a:cs typeface="DM Sans"/>
                      <a:sym typeface="DM Sans"/>
                    </a:rPr>
                    <a:t>Unity Catalog </a:t>
                  </a:r>
                  <a:endParaRPr sz="829">
                    <a:solidFill>
                      <a:srgbClr val="1B3139"/>
                    </a:solidFill>
                    <a:latin typeface="DM Sans"/>
                    <a:ea typeface="DM Sans"/>
                    <a:cs typeface="DM Sans"/>
                    <a:sym typeface="DM Sans"/>
                  </a:endParaRPr>
                </a:p>
              </p:txBody>
            </p:sp>
            <p:sp>
              <p:nvSpPr>
                <p:cNvPr id="931" name="Google Shape;931;g255b6f81a04_0_141"/>
                <p:cNvSpPr/>
                <p:nvPr/>
              </p:nvSpPr>
              <p:spPr>
                <a:xfrm>
                  <a:off x="6937408" y="6392834"/>
                  <a:ext cx="1604400" cy="2154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72175" tIns="36075" rIns="72175" bIns="36075" anchor="t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632" i="1">
                      <a:solidFill>
                        <a:srgbClr val="1B3139"/>
                      </a:solidFill>
                      <a:latin typeface="DM Sans"/>
                      <a:ea typeface="DM Sans"/>
                      <a:cs typeface="DM Sans"/>
                      <a:sym typeface="DM Sans"/>
                    </a:rPr>
                    <a:t>For Governance</a:t>
                  </a:r>
                  <a:endParaRPr sz="632" i="1">
                    <a:solidFill>
                      <a:srgbClr val="1B3139"/>
                    </a:solidFill>
                    <a:latin typeface="DM Sans"/>
                    <a:ea typeface="DM Sans"/>
                    <a:cs typeface="DM Sans"/>
                    <a:sym typeface="DM Sans"/>
                  </a:endParaRPr>
                </a:p>
              </p:txBody>
            </p:sp>
          </p:grpSp>
        </p:grpSp>
      </p:grpSp>
      <p:grpSp>
        <p:nvGrpSpPr>
          <p:cNvPr id="932" name="Google Shape;932;g255b6f81a04_0_141"/>
          <p:cNvGrpSpPr/>
          <p:nvPr/>
        </p:nvGrpSpPr>
        <p:grpSpPr>
          <a:xfrm>
            <a:off x="3486548" y="3105177"/>
            <a:ext cx="849469" cy="611693"/>
            <a:chOff x="2820140" y="2513357"/>
            <a:chExt cx="1004100" cy="699078"/>
          </a:xfrm>
        </p:grpSpPr>
        <p:pic>
          <p:nvPicPr>
            <p:cNvPr id="933" name="Google Shape;933;g255b6f81a04_0_141" descr="Icon&#10;&#10;Description automatically generated"/>
            <p:cNvPicPr preferRelativeResize="0"/>
            <p:nvPr/>
          </p:nvPicPr>
          <p:blipFill rotWithShape="1">
            <a:blip r:embed="rId28">
              <a:alphaModFix/>
            </a:blip>
            <a:srcRect/>
            <a:stretch/>
          </p:blipFill>
          <p:spPr>
            <a:xfrm>
              <a:off x="3087621" y="2513357"/>
              <a:ext cx="503359" cy="46177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34" name="Google Shape;934;g255b6f81a04_0_141"/>
            <p:cNvSpPr txBox="1"/>
            <p:nvPr/>
          </p:nvSpPr>
          <p:spPr>
            <a:xfrm>
              <a:off x="2820140" y="2906735"/>
              <a:ext cx="1004100" cy="30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175" tIns="36075" rIns="72175" bIns="36075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32">
                  <a:solidFill>
                    <a:srgbClr val="1B3139"/>
                  </a:solidFill>
                  <a:latin typeface="DM Sans"/>
                  <a:ea typeface="DM Sans"/>
                  <a:cs typeface="DM Sans"/>
                  <a:sym typeface="DM Sans"/>
                </a:rPr>
                <a:t>Continuous </a:t>
              </a:r>
              <a:endParaRPr sz="142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32">
                  <a:solidFill>
                    <a:srgbClr val="1B3139"/>
                  </a:solidFill>
                  <a:latin typeface="DM Sans"/>
                  <a:ea typeface="DM Sans"/>
                  <a:cs typeface="DM Sans"/>
                  <a:sym typeface="DM Sans"/>
                </a:rPr>
                <a:t>Ingestion</a:t>
              </a:r>
              <a:endParaRPr sz="632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35" name="Google Shape;935;g255b6f81a04_0_141"/>
          <p:cNvGrpSpPr/>
          <p:nvPr/>
        </p:nvGrpSpPr>
        <p:grpSpPr>
          <a:xfrm>
            <a:off x="4136685" y="3091654"/>
            <a:ext cx="986774" cy="560074"/>
            <a:chOff x="3615432" y="2512161"/>
            <a:chExt cx="1166400" cy="640085"/>
          </a:xfrm>
        </p:grpSpPr>
        <p:sp>
          <p:nvSpPr>
            <p:cNvPr id="936" name="Google Shape;936;g255b6f81a04_0_141"/>
            <p:cNvSpPr/>
            <p:nvPr/>
          </p:nvSpPr>
          <p:spPr>
            <a:xfrm>
              <a:off x="3615432" y="3038846"/>
              <a:ext cx="1166400" cy="113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175" tIns="36075" rIns="72175" bIns="360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32">
                  <a:solidFill>
                    <a:srgbClr val="1B3139"/>
                  </a:solidFill>
                  <a:latin typeface="DM Sans"/>
                  <a:ea typeface="DM Sans"/>
                  <a:cs typeface="DM Sans"/>
                  <a:sym typeface="DM Sans"/>
                </a:rPr>
                <a:t>Data Transformation &amp;. Quality</a:t>
              </a:r>
              <a:endParaRPr sz="632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  <p:pic>
          <p:nvPicPr>
            <p:cNvPr id="937" name="Google Shape;937;g255b6f81a04_0_141"/>
            <p:cNvPicPr preferRelativeResize="0"/>
            <p:nvPr/>
          </p:nvPicPr>
          <p:blipFill rotWithShape="1">
            <a:blip r:embed="rId29">
              <a:alphaModFix/>
            </a:blip>
            <a:srcRect/>
            <a:stretch/>
          </p:blipFill>
          <p:spPr>
            <a:xfrm>
              <a:off x="3979482" y="2512161"/>
              <a:ext cx="468559" cy="494451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pic>
      </p:grpSp>
      <p:sp>
        <p:nvSpPr>
          <p:cNvPr id="938" name="Google Shape;938;g255b6f81a04_0_141"/>
          <p:cNvSpPr/>
          <p:nvPr/>
        </p:nvSpPr>
        <p:spPr>
          <a:xfrm>
            <a:off x="5041272" y="3511693"/>
            <a:ext cx="665400" cy="1755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2175" tIns="36075" rIns="72175" bIns="360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32">
                <a:solidFill>
                  <a:srgbClr val="1B3139"/>
                </a:solidFill>
                <a:latin typeface="DM Sans"/>
                <a:ea typeface="DM Sans"/>
                <a:cs typeface="DM Sans"/>
                <a:sym typeface="DM Sans"/>
              </a:rPr>
              <a:t>Enhanced Auto Scaling</a:t>
            </a:r>
            <a:endParaRPr sz="632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939" name="Google Shape;939;g255b6f81a04_0_141"/>
          <p:cNvPicPr preferRelativeResize="0"/>
          <p:nvPr/>
        </p:nvPicPr>
        <p:blipFill rotWithShape="1">
          <a:blip r:embed="rId30">
            <a:alphaModFix/>
          </a:blip>
          <a:srcRect/>
          <a:stretch/>
        </p:blipFill>
        <p:spPr>
          <a:xfrm>
            <a:off x="5120960" y="3080633"/>
            <a:ext cx="456262" cy="41867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40" name="Google Shape;940;g255b6f81a04_0_141"/>
          <p:cNvGrpSpPr/>
          <p:nvPr/>
        </p:nvGrpSpPr>
        <p:grpSpPr>
          <a:xfrm>
            <a:off x="6520305" y="3382158"/>
            <a:ext cx="2352567" cy="534729"/>
            <a:chOff x="6146531" y="2920691"/>
            <a:chExt cx="2780812" cy="611119"/>
          </a:xfrm>
        </p:grpSpPr>
        <p:pic>
          <p:nvPicPr>
            <p:cNvPr id="941" name="Google Shape;941;g255b6f81a04_0_141"/>
            <p:cNvPicPr preferRelativeResize="0"/>
            <p:nvPr/>
          </p:nvPicPr>
          <p:blipFill rotWithShape="1">
            <a:blip r:embed="rId31">
              <a:alphaModFix/>
            </a:blip>
            <a:srcRect/>
            <a:stretch/>
          </p:blipFill>
          <p:spPr>
            <a:xfrm>
              <a:off x="8169030" y="2920691"/>
              <a:ext cx="438913" cy="39318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42" name="Google Shape;942;g255b6f81a04_0_141"/>
            <p:cNvSpPr/>
            <p:nvPr/>
          </p:nvSpPr>
          <p:spPr>
            <a:xfrm>
              <a:off x="7998243" y="3391335"/>
              <a:ext cx="929100" cy="137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175" tIns="36075" rIns="72175" bIns="360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32">
                  <a:solidFill>
                    <a:srgbClr val="1B3139"/>
                  </a:solidFill>
                  <a:latin typeface="DM Sans"/>
                  <a:ea typeface="DM Sans"/>
                  <a:cs typeface="DM Sans"/>
                  <a:sym typeface="DM Sans"/>
                </a:rPr>
                <a:t>Analytics / Dashboarding</a:t>
              </a:r>
              <a:endParaRPr sz="632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943" name="Google Shape;943;g255b6f81a04_0_141"/>
            <p:cNvSpPr/>
            <p:nvPr/>
          </p:nvSpPr>
          <p:spPr>
            <a:xfrm>
              <a:off x="6146531" y="3350610"/>
              <a:ext cx="876300" cy="18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175" tIns="36075" rIns="72175" bIns="360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32">
                  <a:solidFill>
                    <a:srgbClr val="1B3139"/>
                  </a:solidFill>
                  <a:latin typeface="DM Sans"/>
                  <a:ea typeface="DM Sans"/>
                  <a:cs typeface="DM Sans"/>
                  <a:sym typeface="DM Sans"/>
                </a:rPr>
                <a:t>Data Enrichment</a:t>
              </a:r>
              <a:endParaRPr sz="632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  <p:pic>
          <p:nvPicPr>
            <p:cNvPr id="944" name="Google Shape;944;g255b6f81a04_0_141"/>
            <p:cNvPicPr preferRelativeResize="0"/>
            <p:nvPr/>
          </p:nvPicPr>
          <p:blipFill rotWithShape="1">
            <a:blip r:embed="rId32">
              <a:alphaModFix/>
            </a:blip>
            <a:srcRect/>
            <a:stretch/>
          </p:blipFill>
          <p:spPr>
            <a:xfrm>
              <a:off x="6353017" y="2927359"/>
              <a:ext cx="445750" cy="39319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45" name="Google Shape;945;g255b6f81a04_0_141"/>
            <p:cNvSpPr/>
            <p:nvPr/>
          </p:nvSpPr>
          <p:spPr>
            <a:xfrm>
              <a:off x="7082477" y="3363629"/>
              <a:ext cx="857100" cy="154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175" tIns="36075" rIns="72175" bIns="360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32">
                  <a:solidFill>
                    <a:srgbClr val="1B3139"/>
                  </a:solidFill>
                  <a:latin typeface="DM Sans"/>
                  <a:ea typeface="DM Sans"/>
                  <a:cs typeface="DM Sans"/>
                  <a:sym typeface="DM Sans"/>
                </a:rPr>
                <a:t>Business Aggregates</a:t>
              </a:r>
              <a:endParaRPr sz="632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  <p:pic>
          <p:nvPicPr>
            <p:cNvPr id="946" name="Google Shape;946;g255b6f81a04_0_141"/>
            <p:cNvPicPr preferRelativeResize="0"/>
            <p:nvPr/>
          </p:nvPicPr>
          <p:blipFill rotWithShape="1">
            <a:blip r:embed="rId33">
              <a:alphaModFix/>
            </a:blip>
            <a:srcRect/>
            <a:stretch/>
          </p:blipFill>
          <p:spPr>
            <a:xfrm>
              <a:off x="7293775" y="2950580"/>
              <a:ext cx="434504" cy="39221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47" name="Google Shape;947;g255b6f81a04_0_141"/>
          <p:cNvPicPr preferRelativeResize="0"/>
          <p:nvPr/>
        </p:nvPicPr>
        <p:blipFill rotWithShape="1">
          <a:blip r:embed="rId34">
            <a:alphaModFix/>
          </a:blip>
          <a:srcRect/>
          <a:stretch/>
        </p:blipFill>
        <p:spPr>
          <a:xfrm>
            <a:off x="5111398" y="3738996"/>
            <a:ext cx="462476" cy="438904"/>
          </a:xfrm>
          <a:prstGeom prst="rect">
            <a:avLst/>
          </a:prstGeom>
          <a:noFill/>
          <a:ln>
            <a:noFill/>
          </a:ln>
        </p:spPr>
      </p:pic>
      <p:sp>
        <p:nvSpPr>
          <p:cNvPr id="948" name="Google Shape;948;g255b6f81a04_0_141"/>
          <p:cNvSpPr txBox="1"/>
          <p:nvPr/>
        </p:nvSpPr>
        <p:spPr>
          <a:xfrm>
            <a:off x="6695826" y="2513875"/>
            <a:ext cx="2074500" cy="397800"/>
          </a:xfrm>
          <a:prstGeom prst="rect">
            <a:avLst/>
          </a:prstGeom>
          <a:solidFill>
            <a:srgbClr val="EEEDE9"/>
          </a:solidFill>
          <a:ln w="9525" cap="flat" cmpd="sng">
            <a:solidFill>
              <a:srgbClr val="1B313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2175" tIns="36075" rIns="72175" bIns="360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11">
                <a:solidFill>
                  <a:srgbClr val="1B3139"/>
                </a:solidFill>
                <a:latin typeface="DM Sans"/>
                <a:ea typeface="DM Sans"/>
                <a:cs typeface="DM Sans"/>
                <a:sym typeface="DM Sans"/>
              </a:rPr>
              <a:t>Real-Time Analytics with </a:t>
            </a:r>
            <a:endParaRPr sz="142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rgbClr val="1B3139"/>
                </a:solidFill>
                <a:latin typeface="DM Sans"/>
                <a:ea typeface="DM Sans"/>
                <a:cs typeface="DM Sans"/>
                <a:sym typeface="DM Sans"/>
              </a:rPr>
              <a:t>Databricks SQL</a:t>
            </a:r>
            <a:endParaRPr sz="1400" b="1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949" name="Google Shape;949;g255b6f81a04_0_141"/>
          <p:cNvSpPr txBox="1"/>
          <p:nvPr/>
        </p:nvSpPr>
        <p:spPr>
          <a:xfrm>
            <a:off x="5112378" y="4652507"/>
            <a:ext cx="2171400" cy="328200"/>
          </a:xfrm>
          <a:prstGeom prst="rect">
            <a:avLst/>
          </a:prstGeom>
          <a:solidFill>
            <a:srgbClr val="EEEDE9"/>
          </a:solidFill>
          <a:ln w="9525" cap="flat" cmpd="sng">
            <a:solidFill>
              <a:srgbClr val="1B313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2175" tIns="36075" rIns="72175" bIns="360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11">
                <a:solidFill>
                  <a:srgbClr val="1B3139"/>
                </a:solidFill>
                <a:latin typeface="DM Sans"/>
                <a:ea typeface="DM Sans"/>
                <a:cs typeface="DM Sans"/>
                <a:sym typeface="DM Sans"/>
              </a:rPr>
              <a:t>Real-Time Applications with </a:t>
            </a:r>
            <a:endParaRPr sz="142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47" b="1">
                <a:solidFill>
                  <a:srgbClr val="1B3139"/>
                </a:solidFill>
                <a:latin typeface="DM Sans"/>
                <a:ea typeface="DM Sans"/>
                <a:cs typeface="DM Sans"/>
                <a:sym typeface="DM Sans"/>
              </a:rPr>
              <a:t>Spark Structured Streaming </a:t>
            </a:r>
            <a:endParaRPr sz="947" b="1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950" name="Google Shape;950;g255b6f81a04_0_141"/>
          <p:cNvCxnSpPr/>
          <p:nvPr/>
        </p:nvCxnSpPr>
        <p:spPr>
          <a:xfrm>
            <a:off x="4102311" y="5155610"/>
            <a:ext cx="1403100" cy="1200"/>
          </a:xfrm>
          <a:prstGeom prst="straightConnector1">
            <a:avLst/>
          </a:prstGeom>
          <a:noFill/>
          <a:ln w="9525" cap="flat" cmpd="sng">
            <a:solidFill>
              <a:srgbClr val="1B3139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951" name="Google Shape;951;g255b6f81a04_0_141" descr="Icon&#10;&#10;Description automatically generated"/>
          <p:cNvPicPr preferRelativeResize="0"/>
          <p:nvPr/>
        </p:nvPicPr>
        <p:blipFill rotWithShape="1">
          <a:blip r:embed="rId35">
            <a:alphaModFix/>
          </a:blip>
          <a:srcRect/>
          <a:stretch/>
        </p:blipFill>
        <p:spPr>
          <a:xfrm>
            <a:off x="8274813" y="4910723"/>
            <a:ext cx="416693" cy="440888"/>
          </a:xfrm>
          <a:prstGeom prst="rect">
            <a:avLst/>
          </a:prstGeom>
          <a:noFill/>
          <a:ln>
            <a:noFill/>
          </a:ln>
        </p:spPr>
      </p:pic>
      <p:sp>
        <p:nvSpPr>
          <p:cNvPr id="952" name="Google Shape;952;g255b6f81a04_0_141"/>
          <p:cNvSpPr txBox="1"/>
          <p:nvPr/>
        </p:nvSpPr>
        <p:spPr>
          <a:xfrm>
            <a:off x="8145512" y="5264417"/>
            <a:ext cx="708000" cy="29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175" tIns="36075" rIns="72175" bIns="360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11">
                <a:solidFill>
                  <a:srgbClr val="1B3139"/>
                </a:solidFill>
                <a:latin typeface="DM Sans"/>
                <a:ea typeface="DM Sans"/>
                <a:cs typeface="DM Sans"/>
                <a:sym typeface="DM Sans"/>
              </a:rPr>
              <a:t>Streaming Connectors</a:t>
            </a:r>
            <a:endParaRPr sz="71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53" name="Google Shape;953;g255b6f81a04_0_141"/>
          <p:cNvCxnSpPr/>
          <p:nvPr/>
        </p:nvCxnSpPr>
        <p:spPr>
          <a:xfrm>
            <a:off x="6884657" y="5155616"/>
            <a:ext cx="1357800" cy="0"/>
          </a:xfrm>
          <a:prstGeom prst="straightConnector1">
            <a:avLst/>
          </a:prstGeom>
          <a:noFill/>
          <a:ln w="9525" cap="flat" cmpd="sng">
            <a:solidFill>
              <a:srgbClr val="1B313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54" name="Google Shape;954;g255b6f81a04_0_141"/>
          <p:cNvCxnSpPr>
            <a:stCxn id="855" idx="3"/>
            <a:endCxn id="859" idx="0"/>
          </p:cNvCxnSpPr>
          <p:nvPr/>
        </p:nvCxnSpPr>
        <p:spPr>
          <a:xfrm>
            <a:off x="4121465" y="5155631"/>
            <a:ext cx="713700" cy="294000"/>
          </a:xfrm>
          <a:prstGeom prst="curvedConnector2">
            <a:avLst/>
          </a:prstGeom>
          <a:noFill/>
          <a:ln w="9525" cap="flat" cmpd="sng">
            <a:solidFill>
              <a:srgbClr val="192F37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955" name="Google Shape;955;g255b6f81a04_0_141"/>
          <p:cNvGrpSpPr/>
          <p:nvPr/>
        </p:nvGrpSpPr>
        <p:grpSpPr>
          <a:xfrm>
            <a:off x="5531860" y="1733953"/>
            <a:ext cx="1411356" cy="408321"/>
            <a:chOff x="4928735" y="1264760"/>
            <a:chExt cx="1668269" cy="466652"/>
          </a:xfrm>
        </p:grpSpPr>
        <p:pic>
          <p:nvPicPr>
            <p:cNvPr id="956" name="Google Shape;956;g255b6f81a04_0_141"/>
            <p:cNvPicPr preferRelativeResize="0"/>
            <p:nvPr/>
          </p:nvPicPr>
          <p:blipFill rotWithShape="1">
            <a:blip r:embed="rId36">
              <a:alphaModFix/>
            </a:blip>
            <a:srcRect/>
            <a:stretch/>
          </p:blipFill>
          <p:spPr>
            <a:xfrm>
              <a:off x="4928735" y="1264760"/>
              <a:ext cx="1550663" cy="25031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57" name="Google Shape;957;g255b6f81a04_0_141"/>
            <p:cNvSpPr txBox="1"/>
            <p:nvPr/>
          </p:nvSpPr>
          <p:spPr>
            <a:xfrm>
              <a:off x="5033104" y="1495612"/>
              <a:ext cx="1563900" cy="23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175" tIns="36075" rIns="72175" bIns="36075" anchor="ctr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68" b="1">
                  <a:solidFill>
                    <a:srgbClr val="1B3139"/>
                  </a:solidFill>
                  <a:latin typeface="DM Sans"/>
                  <a:ea typeface="DM Sans"/>
                  <a:cs typeface="DM Sans"/>
                  <a:sym typeface="DM Sans"/>
                </a:rPr>
                <a:t>Lakehouse Platform</a:t>
              </a:r>
              <a:endParaRPr sz="868" b="1">
                <a:solidFill>
                  <a:srgbClr val="1B3139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cxnSp>
        <p:nvCxnSpPr>
          <p:cNvPr id="958" name="Google Shape;958;g255b6f81a04_0_141"/>
          <p:cNvCxnSpPr/>
          <p:nvPr/>
        </p:nvCxnSpPr>
        <p:spPr>
          <a:xfrm flipH="1">
            <a:off x="7426982" y="5154276"/>
            <a:ext cx="797700" cy="294000"/>
          </a:xfrm>
          <a:prstGeom prst="curvedConnector2">
            <a:avLst/>
          </a:prstGeom>
          <a:noFill/>
          <a:ln w="9525" cap="flat" cmpd="sng">
            <a:solidFill>
              <a:srgbClr val="192F37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59" name="Google Shape;959;g255b6f81a04_0_141"/>
          <p:cNvSpPr/>
          <p:nvPr/>
        </p:nvSpPr>
        <p:spPr>
          <a:xfrm>
            <a:off x="3486247" y="2220770"/>
            <a:ext cx="5549700" cy="225000"/>
          </a:xfrm>
          <a:prstGeom prst="rect">
            <a:avLst/>
          </a:prstGeom>
          <a:noFill/>
          <a:ln w="12700" cap="flat" cmpd="sng">
            <a:solidFill>
              <a:srgbClr val="1B313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2175" tIns="36075" rIns="72175" bIns="360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68" b="1">
                <a:solidFill>
                  <a:srgbClr val="1B3139"/>
                </a:solidFill>
                <a:latin typeface="DM Sans"/>
                <a:ea typeface="DM Sans"/>
                <a:cs typeface="DM Sans"/>
                <a:sym typeface="DM Sans"/>
              </a:rPr>
              <a:t>Databricks Workflows </a:t>
            </a:r>
            <a:r>
              <a:rPr lang="en" sz="711" i="1">
                <a:solidFill>
                  <a:srgbClr val="1B3139"/>
                </a:solidFill>
                <a:latin typeface="DM Sans"/>
                <a:ea typeface="DM Sans"/>
                <a:cs typeface="DM Sans"/>
                <a:sym typeface="DM Sans"/>
              </a:rPr>
              <a:t>for End to End Orchestration</a:t>
            </a:r>
            <a:endParaRPr sz="868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60" name="Google Shape;960;g255b6f81a04_0_141"/>
          <p:cNvGrpSpPr/>
          <p:nvPr/>
        </p:nvGrpSpPr>
        <p:grpSpPr>
          <a:xfrm>
            <a:off x="6305242" y="5788189"/>
            <a:ext cx="1357754" cy="440304"/>
            <a:chOff x="7263498" y="7340267"/>
            <a:chExt cx="1720200" cy="557700"/>
          </a:xfrm>
        </p:grpSpPr>
        <p:sp>
          <p:nvSpPr>
            <p:cNvPr id="961" name="Google Shape;961;g255b6f81a04_0_141"/>
            <p:cNvSpPr/>
            <p:nvPr/>
          </p:nvSpPr>
          <p:spPr>
            <a:xfrm>
              <a:off x="7263498" y="7340267"/>
              <a:ext cx="1720200" cy="557700"/>
            </a:xfrm>
            <a:prstGeom prst="rect">
              <a:avLst/>
            </a:prstGeom>
            <a:solidFill>
              <a:srgbClr val="F9F7F4"/>
            </a:solidFill>
            <a:ln w="19050" cap="flat" cmpd="sng">
              <a:solidFill>
                <a:srgbClr val="1B313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72175" tIns="36075" rIns="72175" bIns="360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2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62" name="Google Shape;962;g255b6f81a04_0_141"/>
            <p:cNvPicPr preferRelativeResize="0"/>
            <p:nvPr/>
          </p:nvPicPr>
          <p:blipFill rotWithShape="1">
            <a:blip r:embed="rId37">
              <a:alphaModFix/>
            </a:blip>
            <a:srcRect/>
            <a:stretch/>
          </p:blipFill>
          <p:spPr>
            <a:xfrm>
              <a:off x="7498525" y="7340270"/>
              <a:ext cx="1250150" cy="53255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63" name="Google Shape;963;g255b6f81a04_0_141" descr="A picture containing screenshot, graphics, colorfulness, lin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11267" r="11560"/>
          <a:stretch/>
        </p:blipFill>
        <p:spPr>
          <a:xfrm>
            <a:off x="5777409" y="3300776"/>
            <a:ext cx="679868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4" name="Google Shape;964;g255b6f81a04_0_141" descr="A picture containing screenshot, graphics, colorfulness, lin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11267" r="11560"/>
          <a:stretch/>
        </p:blipFill>
        <p:spPr>
          <a:xfrm>
            <a:off x="2052911" y="2310632"/>
            <a:ext cx="226479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5" name="Google Shape;965;g255b6f81a04_0_141" descr="A picture containing screenshot, graphics, colorfulness, lin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11267" r="11560"/>
          <a:stretch/>
        </p:blipFill>
        <p:spPr>
          <a:xfrm>
            <a:off x="2037232" y="4570945"/>
            <a:ext cx="226479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6" name="Google Shape;966;g255b6f81a04_0_141" descr="A picture containing screenshot, graphics, colorfulness, lin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11267" r="11560"/>
          <a:stretch/>
        </p:blipFill>
        <p:spPr>
          <a:xfrm>
            <a:off x="3175809" y="2749677"/>
            <a:ext cx="326097" cy="1768664"/>
          </a:xfrm>
          <a:prstGeom prst="rect">
            <a:avLst/>
          </a:prstGeom>
          <a:noFill/>
          <a:ln>
            <a:noFill/>
          </a:ln>
        </p:spPr>
      </p:pic>
      <p:pic>
        <p:nvPicPr>
          <p:cNvPr id="967" name="Google Shape;967;g255b6f81a04_0_141" descr="A picture containing screenshot, graphics, colorfulness, lin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11267" r="11560"/>
          <a:stretch/>
        </p:blipFill>
        <p:spPr>
          <a:xfrm>
            <a:off x="3167527" y="4891510"/>
            <a:ext cx="331739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8" name="Google Shape;968;g255b6f81a04_0_141"/>
          <p:cNvPicPr preferRelativeResize="0"/>
          <p:nvPr/>
        </p:nvPicPr>
        <p:blipFill>
          <a:blip r:embed="rId38">
            <a:alphaModFix amt="70000"/>
          </a:blip>
          <a:stretch>
            <a:fillRect/>
          </a:stretch>
        </p:blipFill>
        <p:spPr>
          <a:xfrm>
            <a:off x="3293892" y="1622671"/>
            <a:ext cx="5975350" cy="838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69" name="Google Shape;969;g255b6f81a04_0_141"/>
          <p:cNvPicPr preferRelativeResize="0"/>
          <p:nvPr/>
        </p:nvPicPr>
        <p:blipFill>
          <a:blip r:embed="rId38">
            <a:alphaModFix amt="70000"/>
          </a:blip>
          <a:stretch>
            <a:fillRect/>
          </a:stretch>
        </p:blipFill>
        <p:spPr>
          <a:xfrm>
            <a:off x="3224925" y="4629129"/>
            <a:ext cx="5975350" cy="17686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70" name="Google Shape;970;g255b6f81a04_0_141"/>
          <p:cNvGrpSpPr/>
          <p:nvPr/>
        </p:nvGrpSpPr>
        <p:grpSpPr>
          <a:xfrm>
            <a:off x="10097452" y="2770616"/>
            <a:ext cx="725100" cy="567250"/>
            <a:chOff x="10097452" y="2770616"/>
            <a:chExt cx="725100" cy="567250"/>
          </a:xfrm>
        </p:grpSpPr>
        <p:pic>
          <p:nvPicPr>
            <p:cNvPr id="971" name="Google Shape;971;g255b6f81a04_0_141"/>
            <p:cNvPicPr preferRelativeResize="0"/>
            <p:nvPr/>
          </p:nvPicPr>
          <p:blipFill>
            <a:blip r:embed="rId39">
              <a:alphaModFix/>
            </a:blip>
            <a:stretch>
              <a:fillRect/>
            </a:stretch>
          </p:blipFill>
          <p:spPr>
            <a:xfrm>
              <a:off x="10249350" y="2770616"/>
              <a:ext cx="420000" cy="40159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72" name="Google Shape;972;g255b6f81a04_0_141"/>
            <p:cNvSpPr/>
            <p:nvPr/>
          </p:nvSpPr>
          <p:spPr>
            <a:xfrm>
              <a:off x="10097452" y="3202266"/>
              <a:ext cx="725100" cy="13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175" tIns="36075" rIns="72175" bIns="360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32">
                  <a:solidFill>
                    <a:srgbClr val="1B3139"/>
                  </a:solidFill>
                  <a:latin typeface="DM Sans"/>
                  <a:ea typeface="DM Sans"/>
                  <a:cs typeface="DM Sans"/>
                  <a:sym typeface="DM Sans"/>
                </a:rPr>
                <a:t>Power BI</a:t>
              </a:r>
              <a:endParaRPr sz="1032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grpSp>
        <p:nvGrpSpPr>
          <p:cNvPr id="973" name="Google Shape;973;g255b6f81a04_0_141"/>
          <p:cNvGrpSpPr/>
          <p:nvPr/>
        </p:nvGrpSpPr>
        <p:grpSpPr>
          <a:xfrm>
            <a:off x="10097452" y="3989816"/>
            <a:ext cx="725100" cy="567250"/>
            <a:chOff x="10097452" y="2770616"/>
            <a:chExt cx="725100" cy="567250"/>
          </a:xfrm>
        </p:grpSpPr>
        <p:pic>
          <p:nvPicPr>
            <p:cNvPr id="974" name="Google Shape;974;g255b6f81a04_0_141"/>
            <p:cNvPicPr preferRelativeResize="0"/>
            <p:nvPr/>
          </p:nvPicPr>
          <p:blipFill>
            <a:blip r:embed="rId39">
              <a:alphaModFix/>
            </a:blip>
            <a:stretch>
              <a:fillRect/>
            </a:stretch>
          </p:blipFill>
          <p:spPr>
            <a:xfrm>
              <a:off x="10249350" y="2770616"/>
              <a:ext cx="420000" cy="40159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75" name="Google Shape;975;g255b6f81a04_0_141"/>
            <p:cNvSpPr/>
            <p:nvPr/>
          </p:nvSpPr>
          <p:spPr>
            <a:xfrm>
              <a:off x="10097452" y="3202266"/>
              <a:ext cx="725100" cy="13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175" tIns="36075" rIns="72175" bIns="360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32">
                  <a:solidFill>
                    <a:srgbClr val="1B3139"/>
                  </a:solidFill>
                  <a:latin typeface="DM Sans"/>
                  <a:ea typeface="DM Sans"/>
                  <a:cs typeface="DM Sans"/>
                  <a:sym typeface="DM Sans"/>
                </a:rPr>
                <a:t>Power BI</a:t>
              </a:r>
              <a:endParaRPr sz="1032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grpSp>
        <p:nvGrpSpPr>
          <p:cNvPr id="976" name="Google Shape;976;g255b6f81a04_0_141"/>
          <p:cNvGrpSpPr/>
          <p:nvPr/>
        </p:nvGrpSpPr>
        <p:grpSpPr>
          <a:xfrm>
            <a:off x="10097452" y="5209016"/>
            <a:ext cx="725100" cy="567250"/>
            <a:chOff x="10097452" y="2770616"/>
            <a:chExt cx="725100" cy="567250"/>
          </a:xfrm>
        </p:grpSpPr>
        <p:pic>
          <p:nvPicPr>
            <p:cNvPr id="977" name="Google Shape;977;g255b6f81a04_0_141"/>
            <p:cNvPicPr preferRelativeResize="0"/>
            <p:nvPr/>
          </p:nvPicPr>
          <p:blipFill>
            <a:blip r:embed="rId39">
              <a:alphaModFix/>
            </a:blip>
            <a:stretch>
              <a:fillRect/>
            </a:stretch>
          </p:blipFill>
          <p:spPr>
            <a:xfrm>
              <a:off x="10249350" y="2770616"/>
              <a:ext cx="420000" cy="40159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78" name="Google Shape;978;g255b6f81a04_0_141"/>
            <p:cNvSpPr/>
            <p:nvPr/>
          </p:nvSpPr>
          <p:spPr>
            <a:xfrm>
              <a:off x="10097452" y="3202266"/>
              <a:ext cx="725100" cy="13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175" tIns="36075" rIns="72175" bIns="360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32">
                  <a:solidFill>
                    <a:srgbClr val="1B3139"/>
                  </a:solidFill>
                  <a:latin typeface="DM Sans"/>
                  <a:ea typeface="DM Sans"/>
                  <a:cs typeface="DM Sans"/>
                  <a:sym typeface="DM Sans"/>
                </a:rPr>
                <a:t>Power BI</a:t>
              </a:r>
              <a:endParaRPr sz="1032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pic>
        <p:nvPicPr>
          <p:cNvPr id="979" name="Google Shape;979;g255b6f81a04_0_141"/>
          <p:cNvPicPr preferRelativeResize="0"/>
          <p:nvPr/>
        </p:nvPicPr>
        <p:blipFill>
          <a:blip r:embed="rId38">
            <a:alphaModFix amt="70000"/>
          </a:blip>
          <a:stretch>
            <a:fillRect/>
          </a:stretch>
        </p:blipFill>
        <p:spPr>
          <a:xfrm>
            <a:off x="6226325" y="1822875"/>
            <a:ext cx="5326324" cy="4318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0" name="Google Shape;980;g255b6f81a04_0_141"/>
          <p:cNvPicPr preferRelativeResize="0"/>
          <p:nvPr/>
        </p:nvPicPr>
        <p:blipFill>
          <a:blip r:embed="rId38">
            <a:alphaModFix amt="70000"/>
          </a:blip>
          <a:stretch>
            <a:fillRect/>
          </a:stretch>
        </p:blipFill>
        <p:spPr>
          <a:xfrm>
            <a:off x="591775" y="1688450"/>
            <a:ext cx="2645450" cy="4318801"/>
          </a:xfrm>
          <a:prstGeom prst="rect">
            <a:avLst/>
          </a:prstGeom>
          <a:noFill/>
          <a:ln>
            <a:noFill/>
          </a:ln>
        </p:spPr>
      </p:pic>
      <p:sp>
        <p:nvSpPr>
          <p:cNvPr id="981" name="Google Shape;981;g255b6f81a04_0_141"/>
          <p:cNvSpPr/>
          <p:nvPr/>
        </p:nvSpPr>
        <p:spPr>
          <a:xfrm>
            <a:off x="3454200" y="1277425"/>
            <a:ext cx="3358200" cy="1024200"/>
          </a:xfrm>
          <a:prstGeom prst="wedgeRoundRectCallout">
            <a:avLst>
              <a:gd name="adj1" fmla="val -20833"/>
              <a:gd name="adj2" fmla="val 62500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 b="1">
                <a:solidFill>
                  <a:srgbClr val="1B3139"/>
                </a:solidFill>
                <a:latin typeface="DM Sans"/>
                <a:ea typeface="DM Sans"/>
                <a:cs typeface="DM Sans"/>
                <a:sym typeface="DM Sans"/>
              </a:rPr>
              <a:t>Data processing framework</a:t>
            </a:r>
            <a:endParaRPr b="1">
              <a:solidFill>
                <a:srgbClr val="1B3139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 b="1">
                <a:solidFill>
                  <a:srgbClr val="1B3139"/>
                </a:solidFill>
                <a:latin typeface="DM Sans"/>
                <a:ea typeface="DM Sans"/>
                <a:cs typeface="DM Sans"/>
                <a:sym typeface="DM Sans"/>
              </a:rPr>
              <a:t>Declarative pipelines</a:t>
            </a:r>
            <a:endParaRPr b="1">
              <a:solidFill>
                <a:srgbClr val="1B3139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 b="1">
                <a:solidFill>
                  <a:srgbClr val="1B3139"/>
                </a:solidFill>
                <a:latin typeface="DM Sans"/>
                <a:ea typeface="DM Sans"/>
                <a:cs typeface="DM Sans"/>
                <a:sym typeface="DM Sans"/>
              </a:rPr>
              <a:t>Data quality enforcemen</a:t>
            </a:r>
            <a:r>
              <a:rPr lang="en">
                <a:solidFill>
                  <a:schemeClr val="dk2"/>
                </a:solidFill>
              </a:rPr>
              <a:t>t</a:t>
            </a:r>
            <a:endParaRPr>
              <a:solidFill>
                <a:schemeClr val="dk2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 b="1">
                <a:solidFill>
                  <a:srgbClr val="1B3139"/>
                </a:solidFill>
                <a:latin typeface="DM Sans"/>
                <a:ea typeface="DM Sans"/>
                <a:cs typeface="DM Sans"/>
                <a:sym typeface="DM Sans"/>
              </a:rPr>
              <a:t>Streaming and batch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6" name="Google Shape;986;g255b6f81a04_0_286" descr="A picture containing screenshot, graphics, colorfulness, lin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11267" r="11560"/>
          <a:stretch/>
        </p:blipFill>
        <p:spPr>
          <a:xfrm>
            <a:off x="8959684" y="3814196"/>
            <a:ext cx="498682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7" name="Google Shape;987;g255b6f81a04_0_286" descr="A picture containing screenshot, graphics, colorfulness, lin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11267" r="11560"/>
          <a:stretch/>
        </p:blipFill>
        <p:spPr>
          <a:xfrm>
            <a:off x="8959683" y="4891510"/>
            <a:ext cx="521493" cy="8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8" name="Google Shape;988;g255b6f81a04_0_286" descr="A picture containing screenshot, graphics, colorfulness, lin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11267" r="11560"/>
          <a:stretch/>
        </p:blipFill>
        <p:spPr>
          <a:xfrm>
            <a:off x="8961018" y="2819749"/>
            <a:ext cx="518662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989" name="Google Shape;989;g255b6f81a04_0_286"/>
          <p:cNvSpPr/>
          <p:nvPr/>
        </p:nvSpPr>
        <p:spPr>
          <a:xfrm>
            <a:off x="3360063" y="1688447"/>
            <a:ext cx="5808600" cy="4285800"/>
          </a:xfrm>
          <a:prstGeom prst="rect">
            <a:avLst/>
          </a:prstGeom>
          <a:noFill/>
          <a:ln w="19050" cap="flat" cmpd="sng">
            <a:solidFill>
              <a:srgbClr val="1B313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2175" tIns="36075" rIns="72175" bIns="360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21">
              <a:solidFill>
                <a:srgbClr val="F9F7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0" name="Google Shape;990;g255b6f81a04_0_286"/>
          <p:cNvSpPr txBox="1">
            <a:spLocks noGrp="1"/>
          </p:cNvSpPr>
          <p:nvPr>
            <p:ph type="title"/>
          </p:nvPr>
        </p:nvSpPr>
        <p:spPr>
          <a:xfrm>
            <a:off x="1242660" y="535597"/>
            <a:ext cx="10147800" cy="5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DM Sans Medium"/>
              <a:buNone/>
            </a:pPr>
            <a:r>
              <a:rPr lang="en"/>
              <a:t>Scenario 1</a:t>
            </a:r>
            <a:endParaRPr/>
          </a:p>
        </p:txBody>
      </p:sp>
      <p:sp>
        <p:nvSpPr>
          <p:cNvPr id="991" name="Google Shape;991;g255b6f81a04_0_286"/>
          <p:cNvSpPr/>
          <p:nvPr/>
        </p:nvSpPr>
        <p:spPr>
          <a:xfrm>
            <a:off x="3514682" y="2757145"/>
            <a:ext cx="2252100" cy="1849200"/>
          </a:xfrm>
          <a:prstGeom prst="rect">
            <a:avLst/>
          </a:prstGeom>
          <a:noFill/>
          <a:ln w="9525" cap="flat" cmpd="sng">
            <a:solidFill>
              <a:srgbClr val="1B313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2175" tIns="36075" rIns="72175" bIns="360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21">
              <a:solidFill>
                <a:srgbClr val="F9F7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92" name="Google Shape;992;g255b6f81a04_0_286"/>
          <p:cNvGrpSpPr/>
          <p:nvPr/>
        </p:nvGrpSpPr>
        <p:grpSpPr>
          <a:xfrm>
            <a:off x="9460139" y="2277320"/>
            <a:ext cx="1918776" cy="1139070"/>
            <a:chOff x="541324" y="2165544"/>
            <a:chExt cx="4263000" cy="1750800"/>
          </a:xfrm>
        </p:grpSpPr>
        <p:sp>
          <p:nvSpPr>
            <p:cNvPr id="993" name="Google Shape;993;g255b6f81a04_0_286"/>
            <p:cNvSpPr/>
            <p:nvPr/>
          </p:nvSpPr>
          <p:spPr>
            <a:xfrm>
              <a:off x="541324" y="2165544"/>
              <a:ext cx="4263000" cy="175080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rgbClr val="D9D7C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72175" tIns="36075" rIns="72175" bIns="360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29">
                <a:solidFill>
                  <a:srgbClr val="1B3139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994" name="Google Shape;994;g255b6f81a04_0_286"/>
            <p:cNvSpPr/>
            <p:nvPr/>
          </p:nvSpPr>
          <p:spPr>
            <a:xfrm>
              <a:off x="541324" y="2188297"/>
              <a:ext cx="4238700" cy="486900"/>
            </a:xfrm>
            <a:prstGeom prst="rect">
              <a:avLst/>
            </a:prstGeom>
            <a:solidFill>
              <a:srgbClr val="D9D7CE"/>
            </a:solidFill>
            <a:ln w="25400" cap="flat" cmpd="sng">
              <a:solidFill>
                <a:srgbClr val="D9D7C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72175" tIns="36075" rIns="72175" bIns="360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29">
                  <a:solidFill>
                    <a:srgbClr val="1B3139"/>
                  </a:solidFill>
                  <a:latin typeface="DM Sans"/>
                  <a:ea typeface="DM Sans"/>
                  <a:cs typeface="DM Sans"/>
                  <a:sym typeface="DM Sans"/>
                </a:rPr>
                <a:t>Direct Query + Auto Refresh</a:t>
              </a:r>
              <a:endParaRPr sz="829">
                <a:solidFill>
                  <a:srgbClr val="1B3139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grpSp>
        <p:nvGrpSpPr>
          <p:cNvPr id="995" name="Google Shape;995;g255b6f81a04_0_286"/>
          <p:cNvGrpSpPr/>
          <p:nvPr/>
        </p:nvGrpSpPr>
        <p:grpSpPr>
          <a:xfrm>
            <a:off x="9469162" y="3605768"/>
            <a:ext cx="1935925" cy="1024096"/>
            <a:chOff x="541324" y="2188297"/>
            <a:chExt cx="4301100" cy="1574080"/>
          </a:xfrm>
        </p:grpSpPr>
        <p:sp>
          <p:nvSpPr>
            <p:cNvPr id="996" name="Google Shape;996;g255b6f81a04_0_286"/>
            <p:cNvSpPr/>
            <p:nvPr/>
          </p:nvSpPr>
          <p:spPr>
            <a:xfrm>
              <a:off x="541324" y="2478377"/>
              <a:ext cx="4301100" cy="128400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rgbClr val="D9D7C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72175" tIns="36075" rIns="72175" bIns="360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29">
                <a:solidFill>
                  <a:srgbClr val="1B3139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997" name="Google Shape;997;g255b6f81a04_0_286"/>
            <p:cNvSpPr/>
            <p:nvPr/>
          </p:nvSpPr>
          <p:spPr>
            <a:xfrm>
              <a:off x="541324" y="2188297"/>
              <a:ext cx="4301100" cy="486900"/>
            </a:xfrm>
            <a:prstGeom prst="rect">
              <a:avLst/>
            </a:prstGeom>
            <a:solidFill>
              <a:srgbClr val="D9D7CE"/>
            </a:solidFill>
            <a:ln w="25400" cap="flat" cmpd="sng">
              <a:solidFill>
                <a:srgbClr val="D9D7C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72175" tIns="36075" rIns="72175" bIns="360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29">
                  <a:solidFill>
                    <a:srgbClr val="1B3139"/>
                  </a:solidFill>
                  <a:latin typeface="DM Sans"/>
                  <a:ea typeface="DM Sans"/>
                  <a:cs typeface="DM Sans"/>
                  <a:sym typeface="DM Sans"/>
                </a:rPr>
                <a:t>Composite Datasets</a:t>
              </a:r>
              <a:endParaRPr sz="829">
                <a:solidFill>
                  <a:srgbClr val="1B3139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pic>
        <p:nvPicPr>
          <p:cNvPr id="998" name="Google Shape;998;g255b6f81a04_0_286" descr="Icon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704773" y="4935187"/>
            <a:ext cx="416693" cy="440888"/>
          </a:xfrm>
          <a:prstGeom prst="rect">
            <a:avLst/>
          </a:prstGeom>
          <a:noFill/>
          <a:ln>
            <a:noFill/>
          </a:ln>
        </p:spPr>
      </p:pic>
      <p:sp>
        <p:nvSpPr>
          <p:cNvPr id="999" name="Google Shape;999;g255b6f81a04_0_286"/>
          <p:cNvSpPr txBox="1"/>
          <p:nvPr/>
        </p:nvSpPr>
        <p:spPr>
          <a:xfrm>
            <a:off x="3575473" y="5288881"/>
            <a:ext cx="708000" cy="29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175" tIns="36075" rIns="72175" bIns="360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11">
                <a:solidFill>
                  <a:srgbClr val="1B3139"/>
                </a:solidFill>
                <a:latin typeface="DM Sans"/>
                <a:ea typeface="DM Sans"/>
                <a:cs typeface="DM Sans"/>
                <a:sym typeface="DM Sans"/>
              </a:rPr>
              <a:t>Streaming Connectors</a:t>
            </a:r>
            <a:endParaRPr sz="71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0" name="Google Shape;1000;g255b6f81a04_0_286"/>
          <p:cNvSpPr/>
          <p:nvPr/>
        </p:nvSpPr>
        <p:spPr>
          <a:xfrm>
            <a:off x="6458592" y="2757145"/>
            <a:ext cx="2501100" cy="1855500"/>
          </a:xfrm>
          <a:prstGeom prst="rect">
            <a:avLst/>
          </a:prstGeom>
          <a:noFill/>
          <a:ln w="9525" cap="flat" cmpd="sng">
            <a:solidFill>
              <a:srgbClr val="1B313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2175" tIns="36075" rIns="72175" bIns="360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21">
              <a:solidFill>
                <a:srgbClr val="F9F7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1" name="Google Shape;1001;g255b6f81a04_0_286"/>
          <p:cNvSpPr txBox="1"/>
          <p:nvPr/>
        </p:nvSpPr>
        <p:spPr>
          <a:xfrm>
            <a:off x="3676612" y="2512502"/>
            <a:ext cx="1913700" cy="531600"/>
          </a:xfrm>
          <a:prstGeom prst="rect">
            <a:avLst/>
          </a:prstGeom>
          <a:solidFill>
            <a:srgbClr val="EEEDE9"/>
          </a:solidFill>
          <a:ln w="9525" cap="flat" cmpd="sng">
            <a:solidFill>
              <a:srgbClr val="1B313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2175" tIns="36075" rIns="72175" bIns="360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90">
                <a:solidFill>
                  <a:srgbClr val="1B3139"/>
                </a:solidFill>
                <a:latin typeface="DM Sans"/>
                <a:ea typeface="DM Sans"/>
                <a:cs typeface="DM Sans"/>
                <a:sym typeface="DM Sans"/>
              </a:rPr>
              <a:t>Streaming Ingestion &amp; Transformation with </a:t>
            </a:r>
            <a:endParaRPr sz="142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rgbClr val="1B3139"/>
                </a:solidFill>
                <a:latin typeface="DM Sans"/>
                <a:ea typeface="DM Sans"/>
                <a:cs typeface="DM Sans"/>
                <a:sym typeface="DM Sans"/>
              </a:rPr>
              <a:t>Delta Live Tables</a:t>
            </a:r>
            <a:endParaRPr sz="1400" b="1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002" name="Google Shape;1002;g255b6f81a04_0_286"/>
          <p:cNvSpPr/>
          <p:nvPr/>
        </p:nvSpPr>
        <p:spPr>
          <a:xfrm>
            <a:off x="4621713" y="5449685"/>
            <a:ext cx="426900" cy="17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175" tIns="36075" rIns="72175" bIns="360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11">
                <a:solidFill>
                  <a:srgbClr val="1B3139"/>
                </a:solidFill>
                <a:latin typeface="DM Sans"/>
                <a:ea typeface="DM Sans"/>
                <a:cs typeface="DM Sans"/>
                <a:sym typeface="DM Sans"/>
              </a:rPr>
              <a:t>Filter</a:t>
            </a:r>
            <a:endParaRPr sz="711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003" name="Google Shape;1003;g255b6f81a04_0_286"/>
          <p:cNvSpPr/>
          <p:nvPr/>
        </p:nvSpPr>
        <p:spPr>
          <a:xfrm>
            <a:off x="5240003" y="5444334"/>
            <a:ext cx="470400" cy="16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175" tIns="36075" rIns="72175" bIns="360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11">
                <a:solidFill>
                  <a:srgbClr val="1B3139"/>
                </a:solidFill>
                <a:latin typeface="DM Sans"/>
                <a:ea typeface="DM Sans"/>
                <a:cs typeface="DM Sans"/>
                <a:sym typeface="DM Sans"/>
              </a:rPr>
              <a:t>Joins</a:t>
            </a:r>
            <a:endParaRPr sz="711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004" name="Google Shape;1004;g255b6f81a04_0_286"/>
          <p:cNvSpPr/>
          <p:nvPr/>
        </p:nvSpPr>
        <p:spPr>
          <a:xfrm>
            <a:off x="5919511" y="5443583"/>
            <a:ext cx="711000" cy="1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175" tIns="36075" rIns="72175" bIns="360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11">
                <a:solidFill>
                  <a:srgbClr val="1B3139"/>
                </a:solidFill>
                <a:latin typeface="DM Sans"/>
                <a:ea typeface="DM Sans"/>
                <a:cs typeface="DM Sans"/>
                <a:sym typeface="DM Sans"/>
              </a:rPr>
              <a:t>Aggregate</a:t>
            </a:r>
            <a:endParaRPr sz="1263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5" name="Google Shape;1005;g255b6f81a04_0_286"/>
          <p:cNvSpPr/>
          <p:nvPr/>
        </p:nvSpPr>
        <p:spPr>
          <a:xfrm>
            <a:off x="3514680" y="4800118"/>
            <a:ext cx="5445000" cy="896100"/>
          </a:xfrm>
          <a:prstGeom prst="rect">
            <a:avLst/>
          </a:prstGeom>
          <a:noFill/>
          <a:ln w="9525" cap="flat" cmpd="sng">
            <a:solidFill>
              <a:srgbClr val="1B313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2175" tIns="36075" rIns="72175" bIns="360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21">
              <a:solidFill>
                <a:srgbClr val="F9F7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06" name="Google Shape;1006;g255b6f81a04_0_286"/>
          <p:cNvGrpSpPr/>
          <p:nvPr/>
        </p:nvGrpSpPr>
        <p:grpSpPr>
          <a:xfrm>
            <a:off x="4868471" y="5788176"/>
            <a:ext cx="1357830" cy="460647"/>
            <a:chOff x="4761422" y="5893856"/>
            <a:chExt cx="1605000" cy="526454"/>
          </a:xfrm>
        </p:grpSpPr>
        <p:sp>
          <p:nvSpPr>
            <p:cNvPr id="1007" name="Google Shape;1007;g255b6f81a04_0_286"/>
            <p:cNvSpPr/>
            <p:nvPr/>
          </p:nvSpPr>
          <p:spPr>
            <a:xfrm>
              <a:off x="4761422" y="5893856"/>
              <a:ext cx="1605000" cy="503100"/>
            </a:xfrm>
            <a:prstGeom prst="rect">
              <a:avLst/>
            </a:prstGeom>
            <a:solidFill>
              <a:srgbClr val="F9F7F4"/>
            </a:solidFill>
            <a:ln w="19050" cap="flat" cmpd="sng">
              <a:solidFill>
                <a:srgbClr val="1B313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72175" tIns="36075" rIns="72175" bIns="360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2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008" name="Google Shape;1008;g255b6f81a04_0_286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5793432" y="5906547"/>
              <a:ext cx="363378" cy="36337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09" name="Google Shape;1009;g255b6f81a04_0_286"/>
            <p:cNvSpPr txBox="1"/>
            <p:nvPr/>
          </p:nvSpPr>
          <p:spPr>
            <a:xfrm>
              <a:off x="5678189" y="6211810"/>
              <a:ext cx="594000" cy="20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175" tIns="36075" rIns="72175" bIns="36075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11">
                  <a:solidFill>
                    <a:srgbClr val="1B3139"/>
                  </a:solidFill>
                  <a:latin typeface="DM Sans"/>
                  <a:ea typeface="DM Sans"/>
                  <a:cs typeface="DM Sans"/>
                  <a:sym typeface="DM Sans"/>
                </a:rPr>
                <a:t>Photon</a:t>
              </a:r>
              <a:endParaRPr sz="71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010" name="Google Shape;1010;g255b6f81a04_0_286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4938582" y="5944159"/>
              <a:ext cx="744462" cy="38648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11" name="Google Shape;1011;g255b6f81a04_0_286"/>
          <p:cNvSpPr/>
          <p:nvPr/>
        </p:nvSpPr>
        <p:spPr>
          <a:xfrm>
            <a:off x="9479680" y="4814892"/>
            <a:ext cx="1911000" cy="10476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D9D7C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2175" tIns="36075" rIns="72175" bIns="360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29">
              <a:solidFill>
                <a:srgbClr val="AAAAA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012" name="Google Shape;1012;g255b6f81a04_0_286"/>
          <p:cNvSpPr/>
          <p:nvPr/>
        </p:nvSpPr>
        <p:spPr>
          <a:xfrm>
            <a:off x="9482017" y="4823734"/>
            <a:ext cx="1908300" cy="298200"/>
          </a:xfrm>
          <a:prstGeom prst="rect">
            <a:avLst/>
          </a:prstGeom>
          <a:solidFill>
            <a:srgbClr val="D9D7CE"/>
          </a:solidFill>
          <a:ln w="25400" cap="flat" cmpd="sng">
            <a:solidFill>
              <a:srgbClr val="D9D7C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2175" tIns="36075" rIns="72175" bIns="360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29">
                <a:solidFill>
                  <a:srgbClr val="1B3139"/>
                </a:solidFill>
                <a:latin typeface="DM Sans"/>
                <a:ea typeface="DM Sans"/>
                <a:cs typeface="DM Sans"/>
                <a:sym typeface="DM Sans"/>
              </a:rPr>
              <a:t>Streaming Dataset</a:t>
            </a:r>
            <a:endParaRPr sz="829">
              <a:solidFill>
                <a:srgbClr val="1B313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013" name="Google Shape;1013;g255b6f81a04_0_286"/>
          <p:cNvSpPr/>
          <p:nvPr/>
        </p:nvSpPr>
        <p:spPr>
          <a:xfrm>
            <a:off x="6761303" y="5453591"/>
            <a:ext cx="846900" cy="13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175" tIns="36075" rIns="72175" bIns="360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11">
                <a:solidFill>
                  <a:srgbClr val="1B3139"/>
                </a:solidFill>
                <a:latin typeface="DM Sans"/>
                <a:ea typeface="DM Sans"/>
                <a:cs typeface="DM Sans"/>
                <a:sym typeface="DM Sans"/>
              </a:rPr>
              <a:t>Windowing</a:t>
            </a:r>
            <a:endParaRPr sz="1263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14" name="Google Shape;1014;g255b6f81a04_0_28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434021" y="3768021"/>
            <a:ext cx="395572" cy="40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5" name="Google Shape;1015;g255b6f81a04_0_286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727169" y="3762977"/>
            <a:ext cx="394578" cy="408149"/>
          </a:xfrm>
          <a:prstGeom prst="rect">
            <a:avLst/>
          </a:prstGeom>
          <a:noFill/>
          <a:ln>
            <a:noFill/>
          </a:ln>
        </p:spPr>
      </p:pic>
      <p:sp>
        <p:nvSpPr>
          <p:cNvPr id="1016" name="Google Shape;1016;g255b6f81a04_0_286"/>
          <p:cNvSpPr/>
          <p:nvPr/>
        </p:nvSpPr>
        <p:spPr>
          <a:xfrm>
            <a:off x="3561334" y="4264840"/>
            <a:ext cx="805200" cy="1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175" tIns="36075" rIns="72175" bIns="360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32">
                <a:solidFill>
                  <a:srgbClr val="1B3139"/>
                </a:solidFill>
                <a:latin typeface="DM Sans"/>
                <a:ea typeface="DM Sans"/>
                <a:cs typeface="DM Sans"/>
                <a:sym typeface="DM Sans"/>
              </a:rPr>
              <a:t>Automatic Deployment &amp; Operations</a:t>
            </a:r>
            <a:endParaRPr sz="632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017" name="Google Shape;1017;g255b6f81a04_0_286"/>
          <p:cNvSpPr/>
          <p:nvPr/>
        </p:nvSpPr>
        <p:spPr>
          <a:xfrm>
            <a:off x="4295299" y="4201180"/>
            <a:ext cx="687000" cy="16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175" tIns="36075" rIns="72175" bIns="360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32">
                <a:solidFill>
                  <a:srgbClr val="1B3139"/>
                </a:solidFill>
                <a:latin typeface="DM Sans"/>
                <a:ea typeface="DM Sans"/>
                <a:cs typeface="DM Sans"/>
                <a:sym typeface="DM Sans"/>
              </a:rPr>
              <a:t>Data Pipeline Observability </a:t>
            </a:r>
            <a:endParaRPr sz="632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018" name="Google Shape;1018;g255b6f81a04_0_286"/>
          <p:cNvSpPr/>
          <p:nvPr/>
        </p:nvSpPr>
        <p:spPr>
          <a:xfrm>
            <a:off x="4964809" y="4244202"/>
            <a:ext cx="751500" cy="1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175" tIns="36075" rIns="72175" bIns="360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32">
                <a:solidFill>
                  <a:srgbClr val="1B3139"/>
                </a:solidFill>
                <a:latin typeface="DM Sans"/>
                <a:ea typeface="DM Sans"/>
                <a:cs typeface="DM Sans"/>
                <a:sym typeface="DM Sans"/>
              </a:rPr>
              <a:t>Automatic Error Handling &amp; Recovery</a:t>
            </a:r>
            <a:endParaRPr sz="632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019" name="Google Shape;1019;g255b6f81a04_0_286"/>
          <p:cNvSpPr/>
          <p:nvPr/>
        </p:nvSpPr>
        <p:spPr>
          <a:xfrm>
            <a:off x="5270156" y="5061879"/>
            <a:ext cx="1839900" cy="1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175" tIns="36075" rIns="72175" bIns="360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47">
                <a:solidFill>
                  <a:srgbClr val="1B3139"/>
                </a:solidFill>
                <a:latin typeface="DM Sans"/>
                <a:ea typeface="DM Sans"/>
                <a:cs typeface="DM Sans"/>
                <a:sym typeface="DM Sans"/>
              </a:rPr>
              <a:t>Streaming Enrichment </a:t>
            </a:r>
            <a:endParaRPr sz="947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1020" name="Google Shape;1020;g255b6f81a04_0_286"/>
          <p:cNvCxnSpPr/>
          <p:nvPr/>
        </p:nvCxnSpPr>
        <p:spPr>
          <a:xfrm>
            <a:off x="5014216" y="5525125"/>
            <a:ext cx="174900" cy="0"/>
          </a:xfrm>
          <a:prstGeom prst="straightConnector1">
            <a:avLst/>
          </a:prstGeom>
          <a:noFill/>
          <a:ln w="9525" cap="flat" cmpd="sng">
            <a:solidFill>
              <a:srgbClr val="1B313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21" name="Google Shape;1021;g255b6f81a04_0_286"/>
          <p:cNvCxnSpPr/>
          <p:nvPr/>
        </p:nvCxnSpPr>
        <p:spPr>
          <a:xfrm>
            <a:off x="5744921" y="5523602"/>
            <a:ext cx="174900" cy="0"/>
          </a:xfrm>
          <a:prstGeom prst="straightConnector1">
            <a:avLst/>
          </a:prstGeom>
          <a:noFill/>
          <a:ln w="9525" cap="flat" cmpd="sng">
            <a:solidFill>
              <a:srgbClr val="1B313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22" name="Google Shape;1022;g255b6f81a04_0_286"/>
          <p:cNvCxnSpPr/>
          <p:nvPr/>
        </p:nvCxnSpPr>
        <p:spPr>
          <a:xfrm>
            <a:off x="6632007" y="5527545"/>
            <a:ext cx="174900" cy="0"/>
          </a:xfrm>
          <a:prstGeom prst="straightConnector1">
            <a:avLst/>
          </a:prstGeom>
          <a:noFill/>
          <a:ln w="9525" cap="flat" cmpd="sng">
            <a:solidFill>
              <a:srgbClr val="1B3139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023" name="Google Shape;1023;g255b6f81a04_0_286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5984441" y="5211013"/>
            <a:ext cx="408289" cy="293566"/>
          </a:xfrm>
          <a:prstGeom prst="rect">
            <a:avLst/>
          </a:prstGeom>
          <a:noFill/>
          <a:ln>
            <a:noFill/>
          </a:ln>
        </p:spPr>
      </p:pic>
      <p:sp>
        <p:nvSpPr>
          <p:cNvPr id="1024" name="Google Shape;1024;g255b6f81a04_0_286"/>
          <p:cNvSpPr/>
          <p:nvPr/>
        </p:nvSpPr>
        <p:spPr>
          <a:xfrm>
            <a:off x="1197641" y="1688442"/>
            <a:ext cx="854100" cy="43188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D9D7C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2175" tIns="36075" rIns="72175" bIns="360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29">
              <a:solidFill>
                <a:srgbClr val="1B313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025" name="Google Shape;1025;g255b6f81a04_0_286"/>
          <p:cNvSpPr/>
          <p:nvPr/>
        </p:nvSpPr>
        <p:spPr>
          <a:xfrm>
            <a:off x="2248033" y="3946820"/>
            <a:ext cx="911700" cy="20403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D9D7C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2175" tIns="36075" rIns="72175" bIns="360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29">
              <a:solidFill>
                <a:srgbClr val="1B313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026" name="Google Shape;1026;g255b6f81a04_0_286"/>
          <p:cNvSpPr/>
          <p:nvPr/>
        </p:nvSpPr>
        <p:spPr>
          <a:xfrm>
            <a:off x="2262302" y="3946821"/>
            <a:ext cx="876300" cy="250500"/>
          </a:xfrm>
          <a:prstGeom prst="rect">
            <a:avLst/>
          </a:prstGeom>
          <a:solidFill>
            <a:srgbClr val="D9D7CE"/>
          </a:solidFill>
          <a:ln w="25400" cap="flat" cmpd="sng">
            <a:solidFill>
              <a:srgbClr val="D9D7C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2175" tIns="36075" rIns="72175" bIns="360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11">
                <a:solidFill>
                  <a:srgbClr val="5E5E5E"/>
                </a:solidFill>
                <a:latin typeface="DM Sans"/>
                <a:ea typeface="DM Sans"/>
                <a:cs typeface="DM Sans"/>
                <a:sym typeface="DM Sans"/>
              </a:rPr>
              <a:t>Message Store</a:t>
            </a:r>
            <a:endParaRPr sz="711">
              <a:solidFill>
                <a:srgbClr val="5E5E5E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027" name="Google Shape;1027;g255b6f81a04_0_286"/>
          <p:cNvSpPr/>
          <p:nvPr/>
        </p:nvSpPr>
        <p:spPr>
          <a:xfrm>
            <a:off x="2269184" y="1843563"/>
            <a:ext cx="904800" cy="17880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rgbClr val="D9D7C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2175" tIns="36075" rIns="72175" bIns="360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29">
              <a:solidFill>
                <a:srgbClr val="1B313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028" name="Google Shape;1028;g255b6f81a04_0_286"/>
          <p:cNvSpPr/>
          <p:nvPr/>
        </p:nvSpPr>
        <p:spPr>
          <a:xfrm>
            <a:off x="2269184" y="1694169"/>
            <a:ext cx="904800" cy="250500"/>
          </a:xfrm>
          <a:prstGeom prst="rect">
            <a:avLst/>
          </a:prstGeom>
          <a:solidFill>
            <a:srgbClr val="D9D7CE"/>
          </a:solidFill>
          <a:ln w="25400" cap="flat" cmpd="sng">
            <a:solidFill>
              <a:srgbClr val="D9D7C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2175" tIns="36075" rIns="72175" bIns="360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90">
                <a:solidFill>
                  <a:srgbClr val="5E5E5E"/>
                </a:solidFill>
                <a:latin typeface="DM Sans"/>
                <a:ea typeface="DM Sans"/>
                <a:cs typeface="DM Sans"/>
                <a:sym typeface="DM Sans"/>
              </a:rPr>
              <a:t>Object Stores</a:t>
            </a:r>
            <a:endParaRPr sz="790">
              <a:solidFill>
                <a:srgbClr val="5E5E5E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029" name="Google Shape;1029;g255b6f81a04_0_286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2246819" y="4180740"/>
            <a:ext cx="541407" cy="3259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0" name="Google Shape;1030;g255b6f81a04_0_286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2336900" y="4847790"/>
            <a:ext cx="278034" cy="248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1" name="Google Shape;1031;g255b6f81a04_0_286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2353115" y="5409980"/>
            <a:ext cx="313751" cy="2961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2" name="Google Shape;1032;g255b6f81a04_0_286"/>
          <p:cNvPicPr preferRelativeResize="0"/>
          <p:nvPr/>
        </p:nvPicPr>
        <p:blipFill rotWithShape="1">
          <a:blip r:embed="rId13">
            <a:alphaModFix/>
          </a:blip>
          <a:srcRect l="3074" t="25403" r="69960" b="27458"/>
          <a:stretch/>
        </p:blipFill>
        <p:spPr>
          <a:xfrm>
            <a:off x="2794481" y="4840426"/>
            <a:ext cx="278456" cy="250569"/>
          </a:xfrm>
          <a:prstGeom prst="rect">
            <a:avLst/>
          </a:prstGeom>
          <a:noFill/>
          <a:ln>
            <a:noFill/>
          </a:ln>
        </p:spPr>
      </p:pic>
      <p:sp>
        <p:nvSpPr>
          <p:cNvPr id="1033" name="Google Shape;1033;g255b6f81a04_0_286"/>
          <p:cNvSpPr txBox="1"/>
          <p:nvPr/>
        </p:nvSpPr>
        <p:spPr>
          <a:xfrm>
            <a:off x="2218164" y="5085740"/>
            <a:ext cx="517800" cy="26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175" tIns="36075" rIns="72175" bIns="360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32">
                <a:solidFill>
                  <a:srgbClr val="AAAAAA"/>
                </a:solidFill>
                <a:latin typeface="DM Sans"/>
                <a:ea typeface="DM Sans"/>
                <a:cs typeface="DM Sans"/>
                <a:sym typeface="DM Sans"/>
              </a:rPr>
              <a:t>Amazon MSK</a:t>
            </a:r>
            <a:endParaRPr sz="711">
              <a:solidFill>
                <a:srgbClr val="AAAAA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034" name="Google Shape;1034;g255b6f81a04_0_286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 flipH="1">
            <a:off x="2590311" y="1988280"/>
            <a:ext cx="291891" cy="301924"/>
          </a:xfrm>
          <a:prstGeom prst="rect">
            <a:avLst/>
          </a:prstGeom>
          <a:noFill/>
          <a:ln>
            <a:noFill/>
          </a:ln>
        </p:spPr>
      </p:pic>
      <p:sp>
        <p:nvSpPr>
          <p:cNvPr id="1035" name="Google Shape;1035;g255b6f81a04_0_286"/>
          <p:cNvSpPr txBox="1"/>
          <p:nvPr/>
        </p:nvSpPr>
        <p:spPr>
          <a:xfrm>
            <a:off x="2516343" y="2231149"/>
            <a:ext cx="444900" cy="2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32">
                <a:solidFill>
                  <a:srgbClr val="848484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Amazon S3</a:t>
            </a:r>
            <a:endParaRPr sz="632">
              <a:solidFill>
                <a:srgbClr val="848484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pic>
        <p:nvPicPr>
          <p:cNvPr id="1036" name="Google Shape;1036;g255b6f81a04_0_286"/>
          <p:cNvPicPr preferRelativeResize="0"/>
          <p:nvPr/>
        </p:nvPicPr>
        <p:blipFill rotWithShape="1">
          <a:blip r:embed="rId15">
            <a:alphaModFix/>
          </a:blip>
          <a:srcRect l="25717" r="26772"/>
          <a:stretch/>
        </p:blipFill>
        <p:spPr>
          <a:xfrm>
            <a:off x="2625116" y="2493594"/>
            <a:ext cx="222270" cy="274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7" name="Google Shape;1037;g255b6f81a04_0_286"/>
          <p:cNvSpPr txBox="1"/>
          <p:nvPr/>
        </p:nvSpPr>
        <p:spPr>
          <a:xfrm>
            <a:off x="2413853" y="2800389"/>
            <a:ext cx="615300" cy="2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32">
                <a:solidFill>
                  <a:srgbClr val="848484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Azure Data Lake Store</a:t>
            </a:r>
            <a:endParaRPr sz="632">
              <a:solidFill>
                <a:srgbClr val="848484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pic>
        <p:nvPicPr>
          <p:cNvPr id="1038" name="Google Shape;1038;g255b6f81a04_0_286"/>
          <p:cNvPicPr preferRelativeResize="0"/>
          <p:nvPr/>
        </p:nvPicPr>
        <p:blipFill rotWithShape="1">
          <a:blip r:embed="rId16">
            <a:alphaModFix/>
          </a:blip>
          <a:srcRect l="23925" t="13338" r="23594" b="13775"/>
          <a:stretch/>
        </p:blipFill>
        <p:spPr>
          <a:xfrm>
            <a:off x="2590308" y="3072632"/>
            <a:ext cx="291894" cy="272862"/>
          </a:xfrm>
          <a:prstGeom prst="rect">
            <a:avLst/>
          </a:prstGeom>
          <a:noFill/>
          <a:ln>
            <a:noFill/>
          </a:ln>
        </p:spPr>
      </p:pic>
      <p:sp>
        <p:nvSpPr>
          <p:cNvPr id="1039" name="Google Shape;1039;g255b6f81a04_0_286"/>
          <p:cNvSpPr txBox="1"/>
          <p:nvPr/>
        </p:nvSpPr>
        <p:spPr>
          <a:xfrm>
            <a:off x="2385179" y="3370905"/>
            <a:ext cx="665400" cy="1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32">
                <a:solidFill>
                  <a:srgbClr val="848484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Google Cloud Storage</a:t>
            </a:r>
            <a:endParaRPr sz="632">
              <a:solidFill>
                <a:srgbClr val="848484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sp>
        <p:nvSpPr>
          <p:cNvPr id="1040" name="Google Shape;1040;g255b6f81a04_0_286"/>
          <p:cNvSpPr/>
          <p:nvPr/>
        </p:nvSpPr>
        <p:spPr>
          <a:xfrm>
            <a:off x="1211724" y="1695824"/>
            <a:ext cx="825900" cy="231600"/>
          </a:xfrm>
          <a:prstGeom prst="rect">
            <a:avLst/>
          </a:prstGeom>
          <a:solidFill>
            <a:srgbClr val="D9D7CE"/>
          </a:solidFill>
          <a:ln w="25400" cap="flat" cmpd="sng">
            <a:solidFill>
              <a:srgbClr val="D9D7C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2175" tIns="36075" rIns="72175" bIns="360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90">
                <a:solidFill>
                  <a:srgbClr val="5E5E5E"/>
                </a:solidFill>
                <a:latin typeface="DM Sans"/>
                <a:ea typeface="DM Sans"/>
                <a:cs typeface="DM Sans"/>
                <a:sym typeface="DM Sans"/>
              </a:rPr>
              <a:t>Data Sources</a:t>
            </a:r>
            <a:endParaRPr sz="790">
              <a:solidFill>
                <a:srgbClr val="5E5E5E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041" name="Google Shape;1041;g255b6f81a04_0_286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2294736" y="4626629"/>
            <a:ext cx="804120" cy="1351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2" name="Google Shape;1042;g255b6f81a04_0_286" descr="Apache-Pulsar | fusionSpan"/>
          <p:cNvPicPr preferRelativeResize="0"/>
          <p:nvPr/>
        </p:nvPicPr>
        <p:blipFill rotWithShape="1">
          <a:blip r:embed="rId18">
            <a:alphaModFix/>
          </a:blip>
          <a:srcRect t="-2741" r="4479" b="17073"/>
          <a:stretch/>
        </p:blipFill>
        <p:spPr>
          <a:xfrm>
            <a:off x="2438124" y="4278011"/>
            <a:ext cx="686562" cy="351276"/>
          </a:xfrm>
          <a:prstGeom prst="rect">
            <a:avLst/>
          </a:prstGeom>
          <a:noFill/>
          <a:ln>
            <a:noFill/>
          </a:ln>
        </p:spPr>
      </p:pic>
      <p:sp>
        <p:nvSpPr>
          <p:cNvPr id="1043" name="Google Shape;1043;g255b6f81a04_0_286"/>
          <p:cNvSpPr txBox="1"/>
          <p:nvPr/>
        </p:nvSpPr>
        <p:spPr>
          <a:xfrm>
            <a:off x="2562773" y="5110617"/>
            <a:ext cx="700500" cy="25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175" tIns="36075" rIns="72175" bIns="360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AAAAAA"/>
                </a:solidFill>
                <a:latin typeface="DM Sans"/>
                <a:ea typeface="DM Sans"/>
                <a:cs typeface="DM Sans"/>
                <a:sym typeface="DM Sans"/>
              </a:rPr>
              <a:t>Kinesis Data Streams </a:t>
            </a:r>
            <a:endParaRPr sz="600">
              <a:solidFill>
                <a:srgbClr val="AAAAA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044" name="Google Shape;1044;g255b6f81a04_0_286"/>
          <p:cNvSpPr txBox="1"/>
          <p:nvPr/>
        </p:nvSpPr>
        <p:spPr>
          <a:xfrm>
            <a:off x="2192287" y="5706173"/>
            <a:ext cx="638400" cy="26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175" tIns="36075" rIns="72175" bIns="360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32">
                <a:solidFill>
                  <a:srgbClr val="AAAAAA"/>
                </a:solidFill>
                <a:latin typeface="DM Sans"/>
                <a:ea typeface="DM Sans"/>
                <a:cs typeface="DM Sans"/>
                <a:sym typeface="DM Sans"/>
              </a:rPr>
              <a:t>Azure Event Hubs </a:t>
            </a:r>
            <a:endParaRPr sz="711">
              <a:solidFill>
                <a:srgbClr val="AAAAA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045" name="Google Shape;1045;g255b6f81a04_0_286" descr="Google Cloud Pub/Sub - Reviews, Pros &amp; Cons | Companies using Google Cloud  Pub/Sub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2788225" y="5381858"/>
            <a:ext cx="333613" cy="345084"/>
          </a:xfrm>
          <a:prstGeom prst="rect">
            <a:avLst/>
          </a:prstGeom>
          <a:noFill/>
          <a:ln>
            <a:noFill/>
          </a:ln>
        </p:spPr>
      </p:pic>
      <p:sp>
        <p:nvSpPr>
          <p:cNvPr id="1046" name="Google Shape;1046;g255b6f81a04_0_286"/>
          <p:cNvSpPr txBox="1"/>
          <p:nvPr/>
        </p:nvSpPr>
        <p:spPr>
          <a:xfrm>
            <a:off x="2556153" y="5709682"/>
            <a:ext cx="705300" cy="1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175" tIns="36075" rIns="72175" bIns="360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32">
                <a:solidFill>
                  <a:srgbClr val="AAAAAA"/>
                </a:solidFill>
                <a:latin typeface="DM Sans"/>
                <a:ea typeface="DM Sans"/>
                <a:cs typeface="DM Sans"/>
                <a:sym typeface="DM Sans"/>
              </a:rPr>
              <a:t>GCP  Pub/Sub</a:t>
            </a:r>
            <a:endParaRPr sz="711">
              <a:solidFill>
                <a:srgbClr val="AAAAA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1047" name="Google Shape;1047;g255b6f81a04_0_286"/>
          <p:cNvGrpSpPr/>
          <p:nvPr/>
        </p:nvGrpSpPr>
        <p:grpSpPr>
          <a:xfrm>
            <a:off x="1257439" y="5218816"/>
            <a:ext cx="675869" cy="661337"/>
            <a:chOff x="365435" y="5177420"/>
            <a:chExt cx="798900" cy="755814"/>
          </a:xfrm>
        </p:grpSpPr>
        <p:sp>
          <p:nvSpPr>
            <p:cNvPr id="1048" name="Google Shape;1048;g255b6f81a04_0_286"/>
            <p:cNvSpPr txBox="1"/>
            <p:nvPr/>
          </p:nvSpPr>
          <p:spPr>
            <a:xfrm>
              <a:off x="365435" y="5599034"/>
              <a:ext cx="798900" cy="33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32">
                  <a:solidFill>
                    <a:srgbClr val="848484"/>
                  </a:solidFill>
                  <a:latin typeface="DM Sans Medium"/>
                  <a:ea typeface="DM Sans Medium"/>
                  <a:cs typeface="DM Sans Medium"/>
                  <a:sym typeface="DM Sans Medium"/>
                </a:rPr>
                <a:t>Mobile &amp; IoT Data</a:t>
              </a:r>
              <a:endParaRPr sz="632">
                <a:solidFill>
                  <a:srgbClr val="848484"/>
                </a:solidFill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pic>
          <p:nvPicPr>
            <p:cNvPr id="1049" name="Google Shape;1049;g255b6f81a04_0_286"/>
            <p:cNvPicPr preferRelativeResize="0"/>
            <p:nvPr/>
          </p:nvPicPr>
          <p:blipFill rotWithShape="1">
            <a:blip r:embed="rId20">
              <a:alphaModFix/>
            </a:blip>
            <a:srcRect/>
            <a:stretch/>
          </p:blipFill>
          <p:spPr>
            <a:xfrm>
              <a:off x="559197" y="5177420"/>
              <a:ext cx="420624" cy="44805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50" name="Google Shape;1050;g255b6f81a04_0_286"/>
          <p:cNvGrpSpPr/>
          <p:nvPr/>
        </p:nvGrpSpPr>
        <p:grpSpPr>
          <a:xfrm>
            <a:off x="1238596" y="4594325"/>
            <a:ext cx="752009" cy="607136"/>
            <a:chOff x="333309" y="4454966"/>
            <a:chExt cx="888900" cy="693870"/>
          </a:xfrm>
        </p:grpSpPr>
        <p:sp>
          <p:nvSpPr>
            <p:cNvPr id="1051" name="Google Shape;1051;g255b6f81a04_0_286"/>
            <p:cNvSpPr txBox="1"/>
            <p:nvPr/>
          </p:nvSpPr>
          <p:spPr>
            <a:xfrm>
              <a:off x="333309" y="4882736"/>
              <a:ext cx="888900" cy="266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32">
                  <a:solidFill>
                    <a:srgbClr val="848484"/>
                  </a:solidFill>
                  <a:latin typeface="DM Sans Medium"/>
                  <a:ea typeface="DM Sans Medium"/>
                  <a:cs typeface="DM Sans Medium"/>
                  <a:sym typeface="DM Sans Medium"/>
                </a:rPr>
                <a:t>Application Events</a:t>
              </a:r>
              <a:endParaRPr sz="632">
                <a:solidFill>
                  <a:srgbClr val="848484"/>
                </a:solidFill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pic>
          <p:nvPicPr>
            <p:cNvPr id="1052" name="Google Shape;1052;g255b6f81a04_0_286"/>
            <p:cNvPicPr preferRelativeResize="0"/>
            <p:nvPr/>
          </p:nvPicPr>
          <p:blipFill rotWithShape="1">
            <a:blip r:embed="rId21">
              <a:alphaModFix/>
            </a:blip>
            <a:srcRect/>
            <a:stretch/>
          </p:blipFill>
          <p:spPr>
            <a:xfrm>
              <a:off x="564405" y="4454966"/>
              <a:ext cx="420624" cy="44805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53" name="Google Shape;1053;g255b6f81a04_0_286"/>
          <p:cNvGrpSpPr/>
          <p:nvPr/>
        </p:nvGrpSpPr>
        <p:grpSpPr>
          <a:xfrm>
            <a:off x="1274909" y="3222635"/>
            <a:ext cx="646429" cy="547170"/>
            <a:chOff x="394366" y="3007041"/>
            <a:chExt cx="764100" cy="625337"/>
          </a:xfrm>
        </p:grpSpPr>
        <p:sp>
          <p:nvSpPr>
            <p:cNvPr id="1054" name="Google Shape;1054;g255b6f81a04_0_286"/>
            <p:cNvSpPr txBox="1"/>
            <p:nvPr/>
          </p:nvSpPr>
          <p:spPr>
            <a:xfrm>
              <a:off x="394366" y="3379478"/>
              <a:ext cx="764100" cy="252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32">
                  <a:solidFill>
                    <a:srgbClr val="848484"/>
                  </a:solidFill>
                  <a:latin typeface="DM Sans Medium"/>
                  <a:ea typeface="DM Sans Medium"/>
                  <a:cs typeface="DM Sans Medium"/>
                  <a:sym typeface="DM Sans Medium"/>
                </a:rPr>
                <a:t>SaaS Applications</a:t>
              </a:r>
              <a:endParaRPr sz="632">
                <a:solidFill>
                  <a:srgbClr val="848484"/>
                </a:solidFill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pic>
          <p:nvPicPr>
            <p:cNvPr id="1055" name="Google Shape;1055;g255b6f81a04_0_286"/>
            <p:cNvPicPr preferRelativeResize="0"/>
            <p:nvPr/>
          </p:nvPicPr>
          <p:blipFill rotWithShape="1">
            <a:blip r:embed="rId22">
              <a:alphaModFix/>
            </a:blip>
            <a:srcRect/>
            <a:stretch/>
          </p:blipFill>
          <p:spPr>
            <a:xfrm>
              <a:off x="569343" y="3007041"/>
              <a:ext cx="440918" cy="40923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56" name="Google Shape;1056;g255b6f81a04_0_286"/>
          <p:cNvGrpSpPr/>
          <p:nvPr/>
        </p:nvGrpSpPr>
        <p:grpSpPr>
          <a:xfrm>
            <a:off x="1204559" y="3917379"/>
            <a:ext cx="826119" cy="681655"/>
            <a:chOff x="301552" y="3673244"/>
            <a:chExt cx="976500" cy="779034"/>
          </a:xfrm>
        </p:grpSpPr>
        <p:sp>
          <p:nvSpPr>
            <p:cNvPr id="1057" name="Google Shape;1057;g255b6f81a04_0_286"/>
            <p:cNvSpPr txBox="1"/>
            <p:nvPr/>
          </p:nvSpPr>
          <p:spPr>
            <a:xfrm>
              <a:off x="301552" y="4037978"/>
              <a:ext cx="976500" cy="414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32">
                  <a:solidFill>
                    <a:srgbClr val="848484"/>
                  </a:solidFill>
                  <a:latin typeface="DM Sans Medium"/>
                  <a:ea typeface="DM Sans Medium"/>
                  <a:cs typeface="DM Sans Medium"/>
                  <a:sym typeface="DM Sans Medium"/>
                </a:rPr>
                <a:t>Machine &amp; Application Logs</a:t>
              </a:r>
              <a:endParaRPr sz="632">
                <a:solidFill>
                  <a:srgbClr val="848484"/>
                </a:solidFill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pic>
          <p:nvPicPr>
            <p:cNvPr id="1058" name="Google Shape;1058;g255b6f81a04_0_286"/>
            <p:cNvPicPr preferRelativeResize="0"/>
            <p:nvPr/>
          </p:nvPicPr>
          <p:blipFill rotWithShape="1">
            <a:blip r:embed="rId23">
              <a:alphaModFix/>
            </a:blip>
            <a:srcRect/>
            <a:stretch/>
          </p:blipFill>
          <p:spPr>
            <a:xfrm>
              <a:off x="533795" y="3673244"/>
              <a:ext cx="492193" cy="45947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59" name="Google Shape;1059;g255b6f81a04_0_286"/>
          <p:cNvGrpSpPr/>
          <p:nvPr/>
        </p:nvGrpSpPr>
        <p:grpSpPr>
          <a:xfrm>
            <a:off x="1204560" y="2594490"/>
            <a:ext cx="797186" cy="534996"/>
            <a:chOff x="308371" y="2323694"/>
            <a:chExt cx="942300" cy="611424"/>
          </a:xfrm>
        </p:grpSpPr>
        <p:sp>
          <p:nvSpPr>
            <p:cNvPr id="1060" name="Google Shape;1060;g255b6f81a04_0_286"/>
            <p:cNvSpPr txBox="1"/>
            <p:nvPr/>
          </p:nvSpPr>
          <p:spPr>
            <a:xfrm>
              <a:off x="308371" y="2692718"/>
              <a:ext cx="942300" cy="242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32">
                  <a:solidFill>
                    <a:srgbClr val="848484"/>
                  </a:solidFill>
                  <a:latin typeface="DM Sans Medium"/>
                  <a:ea typeface="DM Sans Medium"/>
                  <a:cs typeface="DM Sans Medium"/>
                  <a:sym typeface="DM Sans Medium"/>
                </a:rPr>
                <a:t>On-premises Systems </a:t>
              </a:r>
              <a:endParaRPr sz="632">
                <a:solidFill>
                  <a:srgbClr val="848484"/>
                </a:solidFill>
                <a:latin typeface="DM Sans Medium"/>
                <a:ea typeface="DM Sans Medium"/>
                <a:cs typeface="DM Sans Medium"/>
                <a:sym typeface="DM Sans Medium"/>
              </a:endParaRPr>
            </a:p>
          </p:txBody>
        </p:sp>
        <p:pic>
          <p:nvPicPr>
            <p:cNvPr id="1061" name="Google Shape;1061;g255b6f81a04_0_286"/>
            <p:cNvPicPr preferRelativeResize="0"/>
            <p:nvPr/>
          </p:nvPicPr>
          <p:blipFill rotWithShape="1">
            <a:blip r:embed="rId24">
              <a:alphaModFix/>
            </a:blip>
            <a:srcRect l="39" r="39"/>
            <a:stretch/>
          </p:blipFill>
          <p:spPr>
            <a:xfrm>
              <a:off x="591344" y="2323694"/>
              <a:ext cx="366746" cy="39830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62" name="Google Shape;1062;g255b6f81a04_0_286"/>
          <p:cNvGrpSpPr/>
          <p:nvPr/>
        </p:nvGrpSpPr>
        <p:grpSpPr>
          <a:xfrm>
            <a:off x="1226226" y="2050449"/>
            <a:ext cx="797186" cy="512508"/>
            <a:chOff x="326390" y="1697104"/>
            <a:chExt cx="942300" cy="585724"/>
          </a:xfrm>
        </p:grpSpPr>
        <p:sp>
          <p:nvSpPr>
            <p:cNvPr id="1063" name="Google Shape;1063;g255b6f81a04_0_286"/>
            <p:cNvSpPr txBox="1"/>
            <p:nvPr/>
          </p:nvSpPr>
          <p:spPr>
            <a:xfrm>
              <a:off x="326390" y="2040428"/>
              <a:ext cx="942300" cy="242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32">
                  <a:solidFill>
                    <a:srgbClr val="848484"/>
                  </a:solidFill>
                  <a:latin typeface="DM Sans Medium"/>
                  <a:ea typeface="DM Sans Medium"/>
                  <a:cs typeface="DM Sans Medium"/>
                  <a:sym typeface="DM Sans Medium"/>
                </a:rPr>
                <a:t>Data Warehouse</a:t>
              </a:r>
              <a:endParaRPr sz="632">
                <a:solidFill>
                  <a:srgbClr val="84848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064" name="Google Shape;1064;g255b6f81a04_0_286"/>
            <p:cNvPicPr preferRelativeResize="0"/>
            <p:nvPr/>
          </p:nvPicPr>
          <p:blipFill rotWithShape="1">
            <a:blip r:embed="rId25">
              <a:alphaModFix/>
            </a:blip>
            <a:srcRect/>
            <a:stretch/>
          </p:blipFill>
          <p:spPr>
            <a:xfrm>
              <a:off x="536431" y="1697104"/>
              <a:ext cx="466345" cy="42062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65" name="Google Shape;1065;g255b6f81a04_0_286"/>
          <p:cNvGrpSpPr/>
          <p:nvPr/>
        </p:nvGrpSpPr>
        <p:grpSpPr>
          <a:xfrm>
            <a:off x="3431520" y="5788208"/>
            <a:ext cx="1357830" cy="440213"/>
            <a:chOff x="3010932" y="5904966"/>
            <a:chExt cx="1605000" cy="503100"/>
          </a:xfrm>
        </p:grpSpPr>
        <p:sp>
          <p:nvSpPr>
            <p:cNvPr id="1066" name="Google Shape;1066;g255b6f81a04_0_286"/>
            <p:cNvSpPr/>
            <p:nvPr/>
          </p:nvSpPr>
          <p:spPr>
            <a:xfrm>
              <a:off x="3010932" y="5904966"/>
              <a:ext cx="1605000" cy="503100"/>
            </a:xfrm>
            <a:prstGeom prst="rect">
              <a:avLst/>
            </a:prstGeom>
            <a:solidFill>
              <a:srgbClr val="F9F7F4"/>
            </a:solidFill>
            <a:ln w="19050" cap="flat" cmpd="sng">
              <a:solidFill>
                <a:srgbClr val="1B313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72175" tIns="36075" rIns="72175" bIns="360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2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067" name="Google Shape;1067;g255b6f81a04_0_286" descr="A picture containing drawing&#10;&#10;Description automatically generated"/>
            <p:cNvPicPr preferRelativeResize="0"/>
            <p:nvPr/>
          </p:nvPicPr>
          <p:blipFill rotWithShape="1">
            <a:blip r:embed="rId26">
              <a:alphaModFix/>
            </a:blip>
            <a:srcRect/>
            <a:stretch/>
          </p:blipFill>
          <p:spPr>
            <a:xfrm>
              <a:off x="3232968" y="6027056"/>
              <a:ext cx="1087973" cy="27948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68" name="Google Shape;1068;g255b6f81a04_0_286"/>
          <p:cNvGrpSpPr/>
          <p:nvPr/>
        </p:nvGrpSpPr>
        <p:grpSpPr>
          <a:xfrm>
            <a:off x="7742232" y="5788178"/>
            <a:ext cx="1357830" cy="440213"/>
            <a:chOff x="6518792" y="5889566"/>
            <a:chExt cx="1605000" cy="503100"/>
          </a:xfrm>
        </p:grpSpPr>
        <p:sp>
          <p:nvSpPr>
            <p:cNvPr id="1069" name="Google Shape;1069;g255b6f81a04_0_286"/>
            <p:cNvSpPr/>
            <p:nvPr/>
          </p:nvSpPr>
          <p:spPr>
            <a:xfrm>
              <a:off x="6518792" y="5889566"/>
              <a:ext cx="1605000" cy="503100"/>
            </a:xfrm>
            <a:prstGeom prst="rect">
              <a:avLst/>
            </a:prstGeom>
            <a:solidFill>
              <a:srgbClr val="F9F7F4"/>
            </a:solidFill>
            <a:ln w="19050" cap="flat" cmpd="sng">
              <a:solidFill>
                <a:srgbClr val="1B313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72175" tIns="36075" rIns="72175" bIns="360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2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070" name="Google Shape;1070;g255b6f81a04_0_286"/>
            <p:cNvGrpSpPr/>
            <p:nvPr/>
          </p:nvGrpSpPr>
          <p:grpSpPr>
            <a:xfrm>
              <a:off x="6634145" y="5954630"/>
              <a:ext cx="1365802" cy="398530"/>
              <a:chOff x="6743595" y="6209704"/>
              <a:chExt cx="1365802" cy="398530"/>
            </a:xfrm>
          </p:grpSpPr>
          <p:pic>
            <p:nvPicPr>
              <p:cNvPr id="1071" name="Google Shape;1071;g255b6f81a04_0_286"/>
              <p:cNvPicPr preferRelativeResize="0"/>
              <p:nvPr/>
            </p:nvPicPr>
            <p:blipFill rotWithShape="1">
              <a:blip r:embed="rId27">
                <a:alphaModFix/>
              </a:blip>
              <a:srcRect/>
              <a:stretch/>
            </p:blipFill>
            <p:spPr>
              <a:xfrm>
                <a:off x="6743595" y="6263685"/>
                <a:ext cx="320149" cy="288762"/>
              </a:xfrm>
              <a:prstGeom prst="rect">
                <a:avLst/>
              </a:prstGeom>
              <a:solidFill>
                <a:srgbClr val="EEEDE9"/>
              </a:solidFill>
              <a:ln>
                <a:noFill/>
              </a:ln>
            </p:spPr>
          </p:pic>
          <p:grpSp>
            <p:nvGrpSpPr>
              <p:cNvPr id="1072" name="Google Shape;1072;g255b6f81a04_0_286"/>
              <p:cNvGrpSpPr/>
              <p:nvPr/>
            </p:nvGrpSpPr>
            <p:grpSpPr>
              <a:xfrm>
                <a:off x="6937703" y="6209704"/>
                <a:ext cx="1171693" cy="398530"/>
                <a:chOff x="6937408" y="6209704"/>
                <a:chExt cx="1604400" cy="398530"/>
              </a:xfrm>
            </p:grpSpPr>
            <p:sp>
              <p:nvSpPr>
                <p:cNvPr id="1073" name="Google Shape;1073;g255b6f81a04_0_286"/>
                <p:cNvSpPr/>
                <p:nvPr/>
              </p:nvSpPr>
              <p:spPr>
                <a:xfrm>
                  <a:off x="6937408" y="6209704"/>
                  <a:ext cx="1604400" cy="2538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72175" tIns="36075" rIns="72175" bIns="36075" anchor="t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829">
                      <a:solidFill>
                        <a:srgbClr val="1B3139"/>
                      </a:solidFill>
                      <a:latin typeface="DM Sans"/>
                      <a:ea typeface="DM Sans"/>
                      <a:cs typeface="DM Sans"/>
                      <a:sym typeface="DM Sans"/>
                    </a:rPr>
                    <a:t>Unity Catalog </a:t>
                  </a:r>
                  <a:endParaRPr sz="829">
                    <a:solidFill>
                      <a:srgbClr val="1B3139"/>
                    </a:solidFill>
                    <a:latin typeface="DM Sans"/>
                    <a:ea typeface="DM Sans"/>
                    <a:cs typeface="DM Sans"/>
                    <a:sym typeface="DM Sans"/>
                  </a:endParaRPr>
                </a:p>
              </p:txBody>
            </p:sp>
            <p:sp>
              <p:nvSpPr>
                <p:cNvPr id="1074" name="Google Shape;1074;g255b6f81a04_0_286"/>
                <p:cNvSpPr/>
                <p:nvPr/>
              </p:nvSpPr>
              <p:spPr>
                <a:xfrm>
                  <a:off x="6937408" y="6392834"/>
                  <a:ext cx="1604400" cy="2154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72175" tIns="36075" rIns="72175" bIns="36075" anchor="t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632" i="1">
                      <a:solidFill>
                        <a:srgbClr val="1B3139"/>
                      </a:solidFill>
                      <a:latin typeface="DM Sans"/>
                      <a:ea typeface="DM Sans"/>
                      <a:cs typeface="DM Sans"/>
                      <a:sym typeface="DM Sans"/>
                    </a:rPr>
                    <a:t>For Governance</a:t>
                  </a:r>
                  <a:endParaRPr sz="632" i="1">
                    <a:solidFill>
                      <a:srgbClr val="1B3139"/>
                    </a:solidFill>
                    <a:latin typeface="DM Sans"/>
                    <a:ea typeface="DM Sans"/>
                    <a:cs typeface="DM Sans"/>
                    <a:sym typeface="DM Sans"/>
                  </a:endParaRPr>
                </a:p>
              </p:txBody>
            </p:sp>
          </p:grpSp>
        </p:grpSp>
      </p:grpSp>
      <p:grpSp>
        <p:nvGrpSpPr>
          <p:cNvPr id="1075" name="Google Shape;1075;g255b6f81a04_0_286"/>
          <p:cNvGrpSpPr/>
          <p:nvPr/>
        </p:nvGrpSpPr>
        <p:grpSpPr>
          <a:xfrm>
            <a:off x="3486548" y="3105177"/>
            <a:ext cx="849469" cy="611693"/>
            <a:chOff x="2820140" y="2513357"/>
            <a:chExt cx="1004100" cy="699078"/>
          </a:xfrm>
        </p:grpSpPr>
        <p:pic>
          <p:nvPicPr>
            <p:cNvPr id="1076" name="Google Shape;1076;g255b6f81a04_0_286" descr="Icon&#10;&#10;Description automatically generated"/>
            <p:cNvPicPr preferRelativeResize="0"/>
            <p:nvPr/>
          </p:nvPicPr>
          <p:blipFill rotWithShape="1">
            <a:blip r:embed="rId28">
              <a:alphaModFix/>
            </a:blip>
            <a:srcRect/>
            <a:stretch/>
          </p:blipFill>
          <p:spPr>
            <a:xfrm>
              <a:off x="3087621" y="2513357"/>
              <a:ext cx="503359" cy="46177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77" name="Google Shape;1077;g255b6f81a04_0_286"/>
            <p:cNvSpPr txBox="1"/>
            <p:nvPr/>
          </p:nvSpPr>
          <p:spPr>
            <a:xfrm>
              <a:off x="2820140" y="2906735"/>
              <a:ext cx="1004100" cy="30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175" tIns="36075" rIns="72175" bIns="36075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32">
                  <a:solidFill>
                    <a:srgbClr val="1B3139"/>
                  </a:solidFill>
                  <a:latin typeface="DM Sans"/>
                  <a:ea typeface="DM Sans"/>
                  <a:cs typeface="DM Sans"/>
                  <a:sym typeface="DM Sans"/>
                </a:rPr>
                <a:t>Continuous </a:t>
              </a:r>
              <a:endParaRPr sz="142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32">
                  <a:solidFill>
                    <a:srgbClr val="1B3139"/>
                  </a:solidFill>
                  <a:latin typeface="DM Sans"/>
                  <a:ea typeface="DM Sans"/>
                  <a:cs typeface="DM Sans"/>
                  <a:sym typeface="DM Sans"/>
                </a:rPr>
                <a:t>Ingestion</a:t>
              </a:r>
              <a:endParaRPr sz="632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78" name="Google Shape;1078;g255b6f81a04_0_286"/>
          <p:cNvGrpSpPr/>
          <p:nvPr/>
        </p:nvGrpSpPr>
        <p:grpSpPr>
          <a:xfrm>
            <a:off x="4136685" y="3091654"/>
            <a:ext cx="986774" cy="560074"/>
            <a:chOff x="3615432" y="2512161"/>
            <a:chExt cx="1166400" cy="640085"/>
          </a:xfrm>
        </p:grpSpPr>
        <p:sp>
          <p:nvSpPr>
            <p:cNvPr id="1079" name="Google Shape;1079;g255b6f81a04_0_286"/>
            <p:cNvSpPr/>
            <p:nvPr/>
          </p:nvSpPr>
          <p:spPr>
            <a:xfrm>
              <a:off x="3615432" y="3038846"/>
              <a:ext cx="1166400" cy="113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175" tIns="36075" rIns="72175" bIns="360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32">
                  <a:solidFill>
                    <a:srgbClr val="1B3139"/>
                  </a:solidFill>
                  <a:latin typeface="DM Sans"/>
                  <a:ea typeface="DM Sans"/>
                  <a:cs typeface="DM Sans"/>
                  <a:sym typeface="DM Sans"/>
                </a:rPr>
                <a:t>Data Transformation &amp;. Quality</a:t>
              </a:r>
              <a:endParaRPr sz="632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  <p:pic>
          <p:nvPicPr>
            <p:cNvPr id="1080" name="Google Shape;1080;g255b6f81a04_0_286"/>
            <p:cNvPicPr preferRelativeResize="0"/>
            <p:nvPr/>
          </p:nvPicPr>
          <p:blipFill rotWithShape="1">
            <a:blip r:embed="rId29">
              <a:alphaModFix/>
            </a:blip>
            <a:srcRect/>
            <a:stretch/>
          </p:blipFill>
          <p:spPr>
            <a:xfrm>
              <a:off x="3979482" y="2512161"/>
              <a:ext cx="468559" cy="494451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pic>
      </p:grpSp>
      <p:sp>
        <p:nvSpPr>
          <p:cNvPr id="1081" name="Google Shape;1081;g255b6f81a04_0_286"/>
          <p:cNvSpPr/>
          <p:nvPr/>
        </p:nvSpPr>
        <p:spPr>
          <a:xfrm>
            <a:off x="5041272" y="3511693"/>
            <a:ext cx="665400" cy="1755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2175" tIns="36075" rIns="72175" bIns="360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32">
                <a:solidFill>
                  <a:srgbClr val="1B3139"/>
                </a:solidFill>
                <a:latin typeface="DM Sans"/>
                <a:ea typeface="DM Sans"/>
                <a:cs typeface="DM Sans"/>
                <a:sym typeface="DM Sans"/>
              </a:rPr>
              <a:t>Enhanced Auto Scaling</a:t>
            </a:r>
            <a:endParaRPr sz="632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082" name="Google Shape;1082;g255b6f81a04_0_286"/>
          <p:cNvPicPr preferRelativeResize="0"/>
          <p:nvPr/>
        </p:nvPicPr>
        <p:blipFill rotWithShape="1">
          <a:blip r:embed="rId30">
            <a:alphaModFix/>
          </a:blip>
          <a:srcRect/>
          <a:stretch/>
        </p:blipFill>
        <p:spPr>
          <a:xfrm>
            <a:off x="5120960" y="3080633"/>
            <a:ext cx="456262" cy="41867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83" name="Google Shape;1083;g255b6f81a04_0_286"/>
          <p:cNvGrpSpPr/>
          <p:nvPr/>
        </p:nvGrpSpPr>
        <p:grpSpPr>
          <a:xfrm>
            <a:off x="6520305" y="3382158"/>
            <a:ext cx="2352567" cy="534729"/>
            <a:chOff x="6146531" y="2920691"/>
            <a:chExt cx="2780812" cy="611119"/>
          </a:xfrm>
        </p:grpSpPr>
        <p:pic>
          <p:nvPicPr>
            <p:cNvPr id="1084" name="Google Shape;1084;g255b6f81a04_0_286"/>
            <p:cNvPicPr preferRelativeResize="0"/>
            <p:nvPr/>
          </p:nvPicPr>
          <p:blipFill rotWithShape="1">
            <a:blip r:embed="rId31">
              <a:alphaModFix/>
            </a:blip>
            <a:srcRect/>
            <a:stretch/>
          </p:blipFill>
          <p:spPr>
            <a:xfrm>
              <a:off x="8169030" y="2920691"/>
              <a:ext cx="438913" cy="39318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85" name="Google Shape;1085;g255b6f81a04_0_286"/>
            <p:cNvSpPr/>
            <p:nvPr/>
          </p:nvSpPr>
          <p:spPr>
            <a:xfrm>
              <a:off x="7998243" y="3391335"/>
              <a:ext cx="929100" cy="137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175" tIns="36075" rIns="72175" bIns="360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32">
                  <a:solidFill>
                    <a:srgbClr val="1B3139"/>
                  </a:solidFill>
                  <a:latin typeface="DM Sans"/>
                  <a:ea typeface="DM Sans"/>
                  <a:cs typeface="DM Sans"/>
                  <a:sym typeface="DM Sans"/>
                </a:rPr>
                <a:t>Analytics / Dashboarding</a:t>
              </a:r>
              <a:endParaRPr sz="632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1086" name="Google Shape;1086;g255b6f81a04_0_286"/>
            <p:cNvSpPr/>
            <p:nvPr/>
          </p:nvSpPr>
          <p:spPr>
            <a:xfrm>
              <a:off x="6146531" y="3350610"/>
              <a:ext cx="876300" cy="181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175" tIns="36075" rIns="72175" bIns="360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32">
                  <a:solidFill>
                    <a:srgbClr val="1B3139"/>
                  </a:solidFill>
                  <a:latin typeface="DM Sans"/>
                  <a:ea typeface="DM Sans"/>
                  <a:cs typeface="DM Sans"/>
                  <a:sym typeface="DM Sans"/>
                </a:rPr>
                <a:t>Data Enrichment</a:t>
              </a:r>
              <a:endParaRPr sz="632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  <p:pic>
          <p:nvPicPr>
            <p:cNvPr id="1087" name="Google Shape;1087;g255b6f81a04_0_286"/>
            <p:cNvPicPr preferRelativeResize="0"/>
            <p:nvPr/>
          </p:nvPicPr>
          <p:blipFill rotWithShape="1">
            <a:blip r:embed="rId32">
              <a:alphaModFix/>
            </a:blip>
            <a:srcRect/>
            <a:stretch/>
          </p:blipFill>
          <p:spPr>
            <a:xfrm>
              <a:off x="6353017" y="2927359"/>
              <a:ext cx="445750" cy="39319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88" name="Google Shape;1088;g255b6f81a04_0_286"/>
            <p:cNvSpPr/>
            <p:nvPr/>
          </p:nvSpPr>
          <p:spPr>
            <a:xfrm>
              <a:off x="7082477" y="3363629"/>
              <a:ext cx="857100" cy="154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175" tIns="36075" rIns="72175" bIns="360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32">
                  <a:solidFill>
                    <a:srgbClr val="1B3139"/>
                  </a:solidFill>
                  <a:latin typeface="DM Sans"/>
                  <a:ea typeface="DM Sans"/>
                  <a:cs typeface="DM Sans"/>
                  <a:sym typeface="DM Sans"/>
                </a:rPr>
                <a:t>Business Aggregates</a:t>
              </a:r>
              <a:endParaRPr sz="632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  <p:pic>
          <p:nvPicPr>
            <p:cNvPr id="1089" name="Google Shape;1089;g255b6f81a04_0_286"/>
            <p:cNvPicPr preferRelativeResize="0"/>
            <p:nvPr/>
          </p:nvPicPr>
          <p:blipFill rotWithShape="1">
            <a:blip r:embed="rId33">
              <a:alphaModFix/>
            </a:blip>
            <a:srcRect/>
            <a:stretch/>
          </p:blipFill>
          <p:spPr>
            <a:xfrm>
              <a:off x="7293775" y="2950580"/>
              <a:ext cx="434504" cy="39221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090" name="Google Shape;1090;g255b6f81a04_0_286"/>
          <p:cNvPicPr preferRelativeResize="0"/>
          <p:nvPr/>
        </p:nvPicPr>
        <p:blipFill rotWithShape="1">
          <a:blip r:embed="rId34">
            <a:alphaModFix/>
          </a:blip>
          <a:srcRect/>
          <a:stretch/>
        </p:blipFill>
        <p:spPr>
          <a:xfrm>
            <a:off x="5111398" y="3738996"/>
            <a:ext cx="462476" cy="438904"/>
          </a:xfrm>
          <a:prstGeom prst="rect">
            <a:avLst/>
          </a:prstGeom>
          <a:noFill/>
          <a:ln>
            <a:noFill/>
          </a:ln>
        </p:spPr>
      </p:pic>
      <p:sp>
        <p:nvSpPr>
          <p:cNvPr id="1091" name="Google Shape;1091;g255b6f81a04_0_286"/>
          <p:cNvSpPr txBox="1"/>
          <p:nvPr/>
        </p:nvSpPr>
        <p:spPr>
          <a:xfrm>
            <a:off x="6695826" y="2513875"/>
            <a:ext cx="2074500" cy="397800"/>
          </a:xfrm>
          <a:prstGeom prst="rect">
            <a:avLst/>
          </a:prstGeom>
          <a:solidFill>
            <a:srgbClr val="EEEDE9"/>
          </a:solidFill>
          <a:ln w="9525" cap="flat" cmpd="sng">
            <a:solidFill>
              <a:srgbClr val="1B313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2175" tIns="36075" rIns="72175" bIns="360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11">
                <a:solidFill>
                  <a:srgbClr val="1B3139"/>
                </a:solidFill>
                <a:latin typeface="DM Sans"/>
                <a:ea typeface="DM Sans"/>
                <a:cs typeface="DM Sans"/>
                <a:sym typeface="DM Sans"/>
              </a:rPr>
              <a:t>Real-Time Analytics with </a:t>
            </a:r>
            <a:endParaRPr sz="142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rgbClr val="1B3139"/>
                </a:solidFill>
                <a:latin typeface="DM Sans"/>
                <a:ea typeface="DM Sans"/>
                <a:cs typeface="DM Sans"/>
                <a:sym typeface="DM Sans"/>
              </a:rPr>
              <a:t>Databricks SQL</a:t>
            </a:r>
            <a:endParaRPr sz="1400" b="1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092" name="Google Shape;1092;g255b6f81a04_0_286"/>
          <p:cNvSpPr txBox="1"/>
          <p:nvPr/>
        </p:nvSpPr>
        <p:spPr>
          <a:xfrm>
            <a:off x="5112378" y="4652507"/>
            <a:ext cx="2171400" cy="328200"/>
          </a:xfrm>
          <a:prstGeom prst="rect">
            <a:avLst/>
          </a:prstGeom>
          <a:solidFill>
            <a:srgbClr val="EEEDE9"/>
          </a:solidFill>
          <a:ln w="9525" cap="flat" cmpd="sng">
            <a:solidFill>
              <a:srgbClr val="1B313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2175" tIns="36075" rIns="72175" bIns="360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11">
                <a:solidFill>
                  <a:srgbClr val="1B3139"/>
                </a:solidFill>
                <a:latin typeface="DM Sans"/>
                <a:ea typeface="DM Sans"/>
                <a:cs typeface="DM Sans"/>
                <a:sym typeface="DM Sans"/>
              </a:rPr>
              <a:t>Real-Time Applications with </a:t>
            </a:r>
            <a:endParaRPr sz="142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47" b="1">
                <a:solidFill>
                  <a:srgbClr val="1B3139"/>
                </a:solidFill>
                <a:latin typeface="DM Sans"/>
                <a:ea typeface="DM Sans"/>
                <a:cs typeface="DM Sans"/>
                <a:sym typeface="DM Sans"/>
              </a:rPr>
              <a:t>Spark Structured Streaming </a:t>
            </a:r>
            <a:endParaRPr sz="947" b="1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1093" name="Google Shape;1093;g255b6f81a04_0_286"/>
          <p:cNvCxnSpPr/>
          <p:nvPr/>
        </p:nvCxnSpPr>
        <p:spPr>
          <a:xfrm>
            <a:off x="4102311" y="5155610"/>
            <a:ext cx="1403100" cy="1200"/>
          </a:xfrm>
          <a:prstGeom prst="straightConnector1">
            <a:avLst/>
          </a:prstGeom>
          <a:noFill/>
          <a:ln w="9525" cap="flat" cmpd="sng">
            <a:solidFill>
              <a:srgbClr val="1B3139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094" name="Google Shape;1094;g255b6f81a04_0_286" descr="Icon&#10;&#10;Description automatically generated"/>
          <p:cNvPicPr preferRelativeResize="0"/>
          <p:nvPr/>
        </p:nvPicPr>
        <p:blipFill rotWithShape="1">
          <a:blip r:embed="rId35">
            <a:alphaModFix/>
          </a:blip>
          <a:srcRect/>
          <a:stretch/>
        </p:blipFill>
        <p:spPr>
          <a:xfrm>
            <a:off x="8274813" y="4910723"/>
            <a:ext cx="416693" cy="440888"/>
          </a:xfrm>
          <a:prstGeom prst="rect">
            <a:avLst/>
          </a:prstGeom>
          <a:noFill/>
          <a:ln>
            <a:noFill/>
          </a:ln>
        </p:spPr>
      </p:pic>
      <p:sp>
        <p:nvSpPr>
          <p:cNvPr id="1095" name="Google Shape;1095;g255b6f81a04_0_286"/>
          <p:cNvSpPr txBox="1"/>
          <p:nvPr/>
        </p:nvSpPr>
        <p:spPr>
          <a:xfrm>
            <a:off x="8145512" y="5264417"/>
            <a:ext cx="708000" cy="29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175" tIns="36075" rIns="72175" bIns="360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11">
                <a:solidFill>
                  <a:srgbClr val="1B3139"/>
                </a:solidFill>
                <a:latin typeface="DM Sans"/>
                <a:ea typeface="DM Sans"/>
                <a:cs typeface="DM Sans"/>
                <a:sym typeface="DM Sans"/>
              </a:rPr>
              <a:t>Streaming Connectors</a:t>
            </a:r>
            <a:endParaRPr sz="71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96" name="Google Shape;1096;g255b6f81a04_0_286"/>
          <p:cNvCxnSpPr/>
          <p:nvPr/>
        </p:nvCxnSpPr>
        <p:spPr>
          <a:xfrm>
            <a:off x="6884657" y="5155616"/>
            <a:ext cx="1357800" cy="0"/>
          </a:xfrm>
          <a:prstGeom prst="straightConnector1">
            <a:avLst/>
          </a:prstGeom>
          <a:noFill/>
          <a:ln w="9525" cap="flat" cmpd="sng">
            <a:solidFill>
              <a:srgbClr val="1B313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97" name="Google Shape;1097;g255b6f81a04_0_286"/>
          <p:cNvCxnSpPr>
            <a:stCxn id="998" idx="3"/>
            <a:endCxn id="1002" idx="0"/>
          </p:cNvCxnSpPr>
          <p:nvPr/>
        </p:nvCxnSpPr>
        <p:spPr>
          <a:xfrm>
            <a:off x="4121465" y="5155631"/>
            <a:ext cx="713700" cy="294000"/>
          </a:xfrm>
          <a:prstGeom prst="curvedConnector2">
            <a:avLst/>
          </a:prstGeom>
          <a:noFill/>
          <a:ln w="9525" cap="flat" cmpd="sng">
            <a:solidFill>
              <a:srgbClr val="192F37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098" name="Google Shape;1098;g255b6f81a04_0_286"/>
          <p:cNvGrpSpPr/>
          <p:nvPr/>
        </p:nvGrpSpPr>
        <p:grpSpPr>
          <a:xfrm>
            <a:off x="5531860" y="1733953"/>
            <a:ext cx="1411356" cy="408321"/>
            <a:chOff x="4928735" y="1264760"/>
            <a:chExt cx="1668269" cy="466652"/>
          </a:xfrm>
        </p:grpSpPr>
        <p:pic>
          <p:nvPicPr>
            <p:cNvPr id="1099" name="Google Shape;1099;g255b6f81a04_0_286"/>
            <p:cNvPicPr preferRelativeResize="0"/>
            <p:nvPr/>
          </p:nvPicPr>
          <p:blipFill rotWithShape="1">
            <a:blip r:embed="rId36">
              <a:alphaModFix/>
            </a:blip>
            <a:srcRect/>
            <a:stretch/>
          </p:blipFill>
          <p:spPr>
            <a:xfrm>
              <a:off x="4928735" y="1264760"/>
              <a:ext cx="1550663" cy="25031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00" name="Google Shape;1100;g255b6f81a04_0_286"/>
            <p:cNvSpPr txBox="1"/>
            <p:nvPr/>
          </p:nvSpPr>
          <p:spPr>
            <a:xfrm>
              <a:off x="5033104" y="1495612"/>
              <a:ext cx="1563900" cy="23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175" tIns="36075" rIns="72175" bIns="36075" anchor="ctr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68" b="1">
                  <a:solidFill>
                    <a:srgbClr val="1B3139"/>
                  </a:solidFill>
                  <a:latin typeface="DM Sans"/>
                  <a:ea typeface="DM Sans"/>
                  <a:cs typeface="DM Sans"/>
                  <a:sym typeface="DM Sans"/>
                </a:rPr>
                <a:t>Lakehouse Platform</a:t>
              </a:r>
              <a:endParaRPr sz="868" b="1">
                <a:solidFill>
                  <a:srgbClr val="1B3139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cxnSp>
        <p:nvCxnSpPr>
          <p:cNvPr id="1101" name="Google Shape;1101;g255b6f81a04_0_286"/>
          <p:cNvCxnSpPr/>
          <p:nvPr/>
        </p:nvCxnSpPr>
        <p:spPr>
          <a:xfrm flipH="1">
            <a:off x="7426982" y="5154276"/>
            <a:ext cx="797700" cy="294000"/>
          </a:xfrm>
          <a:prstGeom prst="curvedConnector2">
            <a:avLst/>
          </a:prstGeom>
          <a:noFill/>
          <a:ln w="9525" cap="flat" cmpd="sng">
            <a:solidFill>
              <a:srgbClr val="192F37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02" name="Google Shape;1102;g255b6f81a04_0_286"/>
          <p:cNvSpPr/>
          <p:nvPr/>
        </p:nvSpPr>
        <p:spPr>
          <a:xfrm>
            <a:off x="3486247" y="2220770"/>
            <a:ext cx="5549700" cy="225000"/>
          </a:xfrm>
          <a:prstGeom prst="rect">
            <a:avLst/>
          </a:prstGeom>
          <a:noFill/>
          <a:ln w="12700" cap="flat" cmpd="sng">
            <a:solidFill>
              <a:srgbClr val="1B313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72175" tIns="36075" rIns="72175" bIns="360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68" b="1">
                <a:solidFill>
                  <a:srgbClr val="1B3139"/>
                </a:solidFill>
                <a:latin typeface="DM Sans"/>
                <a:ea typeface="DM Sans"/>
                <a:cs typeface="DM Sans"/>
                <a:sym typeface="DM Sans"/>
              </a:rPr>
              <a:t>Databricks Workflows </a:t>
            </a:r>
            <a:r>
              <a:rPr lang="en" sz="711" i="1">
                <a:solidFill>
                  <a:srgbClr val="1B3139"/>
                </a:solidFill>
                <a:latin typeface="DM Sans"/>
                <a:ea typeface="DM Sans"/>
                <a:cs typeface="DM Sans"/>
                <a:sym typeface="DM Sans"/>
              </a:rPr>
              <a:t>for End to End Orchestration</a:t>
            </a:r>
            <a:endParaRPr sz="868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03" name="Google Shape;1103;g255b6f81a04_0_286"/>
          <p:cNvGrpSpPr/>
          <p:nvPr/>
        </p:nvGrpSpPr>
        <p:grpSpPr>
          <a:xfrm>
            <a:off x="6305242" y="5788189"/>
            <a:ext cx="1357754" cy="440304"/>
            <a:chOff x="7263498" y="7340267"/>
            <a:chExt cx="1720200" cy="557700"/>
          </a:xfrm>
        </p:grpSpPr>
        <p:sp>
          <p:nvSpPr>
            <p:cNvPr id="1104" name="Google Shape;1104;g255b6f81a04_0_286"/>
            <p:cNvSpPr/>
            <p:nvPr/>
          </p:nvSpPr>
          <p:spPr>
            <a:xfrm>
              <a:off x="7263498" y="7340267"/>
              <a:ext cx="1720200" cy="557700"/>
            </a:xfrm>
            <a:prstGeom prst="rect">
              <a:avLst/>
            </a:prstGeom>
            <a:solidFill>
              <a:srgbClr val="F9F7F4"/>
            </a:solidFill>
            <a:ln w="19050" cap="flat" cmpd="sng">
              <a:solidFill>
                <a:srgbClr val="1B313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72175" tIns="36075" rIns="72175" bIns="360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29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105" name="Google Shape;1105;g255b6f81a04_0_286"/>
            <p:cNvPicPr preferRelativeResize="0"/>
            <p:nvPr/>
          </p:nvPicPr>
          <p:blipFill rotWithShape="1">
            <a:blip r:embed="rId37">
              <a:alphaModFix/>
            </a:blip>
            <a:srcRect/>
            <a:stretch/>
          </p:blipFill>
          <p:spPr>
            <a:xfrm>
              <a:off x="7498525" y="7340270"/>
              <a:ext cx="1250150" cy="53255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106" name="Google Shape;1106;g255b6f81a04_0_286" descr="A picture containing screenshot, graphics, colorfulness, lin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11267" r="11560"/>
          <a:stretch/>
        </p:blipFill>
        <p:spPr>
          <a:xfrm>
            <a:off x="5777409" y="3300776"/>
            <a:ext cx="679868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7" name="Google Shape;1107;g255b6f81a04_0_286" descr="A picture containing screenshot, graphics, colorfulness, lin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11267" r="11560"/>
          <a:stretch/>
        </p:blipFill>
        <p:spPr>
          <a:xfrm>
            <a:off x="2052911" y="2310632"/>
            <a:ext cx="226479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8" name="Google Shape;1108;g255b6f81a04_0_286" descr="A picture containing screenshot, graphics, colorfulness, lin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11267" r="11560"/>
          <a:stretch/>
        </p:blipFill>
        <p:spPr>
          <a:xfrm>
            <a:off x="2037232" y="4570945"/>
            <a:ext cx="226479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9" name="Google Shape;1109;g255b6f81a04_0_286" descr="A picture containing screenshot, graphics, colorfulness, lin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11267" r="11560"/>
          <a:stretch/>
        </p:blipFill>
        <p:spPr>
          <a:xfrm>
            <a:off x="3175809" y="2749677"/>
            <a:ext cx="326097" cy="17686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0" name="Google Shape;1110;g255b6f81a04_0_286" descr="A picture containing screenshot, graphics, colorfulness, lin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11267" r="11560"/>
          <a:stretch/>
        </p:blipFill>
        <p:spPr>
          <a:xfrm>
            <a:off x="3167527" y="4891510"/>
            <a:ext cx="331739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1" name="Google Shape;1111;g255b6f81a04_0_286"/>
          <p:cNvPicPr preferRelativeResize="0"/>
          <p:nvPr/>
        </p:nvPicPr>
        <p:blipFill>
          <a:blip r:embed="rId38">
            <a:alphaModFix amt="70000"/>
          </a:blip>
          <a:stretch>
            <a:fillRect/>
          </a:stretch>
        </p:blipFill>
        <p:spPr>
          <a:xfrm>
            <a:off x="3293892" y="1622671"/>
            <a:ext cx="5975350" cy="838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2" name="Google Shape;1112;g255b6f81a04_0_286"/>
          <p:cNvPicPr preferRelativeResize="0"/>
          <p:nvPr/>
        </p:nvPicPr>
        <p:blipFill>
          <a:blip r:embed="rId38">
            <a:alphaModFix amt="70000"/>
          </a:blip>
          <a:stretch>
            <a:fillRect/>
          </a:stretch>
        </p:blipFill>
        <p:spPr>
          <a:xfrm>
            <a:off x="3224925" y="4629129"/>
            <a:ext cx="5975350" cy="17686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13" name="Google Shape;1113;g255b6f81a04_0_286"/>
          <p:cNvGrpSpPr/>
          <p:nvPr/>
        </p:nvGrpSpPr>
        <p:grpSpPr>
          <a:xfrm>
            <a:off x="10097452" y="2770616"/>
            <a:ext cx="725100" cy="567250"/>
            <a:chOff x="10097452" y="2770616"/>
            <a:chExt cx="725100" cy="567250"/>
          </a:xfrm>
        </p:grpSpPr>
        <p:pic>
          <p:nvPicPr>
            <p:cNvPr id="1114" name="Google Shape;1114;g255b6f81a04_0_286"/>
            <p:cNvPicPr preferRelativeResize="0"/>
            <p:nvPr/>
          </p:nvPicPr>
          <p:blipFill>
            <a:blip r:embed="rId39">
              <a:alphaModFix/>
            </a:blip>
            <a:stretch>
              <a:fillRect/>
            </a:stretch>
          </p:blipFill>
          <p:spPr>
            <a:xfrm>
              <a:off x="10249350" y="2770616"/>
              <a:ext cx="420000" cy="40159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15" name="Google Shape;1115;g255b6f81a04_0_286"/>
            <p:cNvSpPr/>
            <p:nvPr/>
          </p:nvSpPr>
          <p:spPr>
            <a:xfrm>
              <a:off x="10097452" y="3202266"/>
              <a:ext cx="725100" cy="13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175" tIns="36075" rIns="72175" bIns="360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32">
                  <a:solidFill>
                    <a:srgbClr val="1B3139"/>
                  </a:solidFill>
                  <a:latin typeface="DM Sans"/>
                  <a:ea typeface="DM Sans"/>
                  <a:cs typeface="DM Sans"/>
                  <a:sym typeface="DM Sans"/>
                </a:rPr>
                <a:t>Power BI</a:t>
              </a:r>
              <a:endParaRPr sz="1032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grpSp>
        <p:nvGrpSpPr>
          <p:cNvPr id="1116" name="Google Shape;1116;g255b6f81a04_0_286"/>
          <p:cNvGrpSpPr/>
          <p:nvPr/>
        </p:nvGrpSpPr>
        <p:grpSpPr>
          <a:xfrm>
            <a:off x="10097452" y="3989816"/>
            <a:ext cx="725100" cy="567250"/>
            <a:chOff x="10097452" y="2770616"/>
            <a:chExt cx="725100" cy="567250"/>
          </a:xfrm>
        </p:grpSpPr>
        <p:pic>
          <p:nvPicPr>
            <p:cNvPr id="1117" name="Google Shape;1117;g255b6f81a04_0_286"/>
            <p:cNvPicPr preferRelativeResize="0"/>
            <p:nvPr/>
          </p:nvPicPr>
          <p:blipFill>
            <a:blip r:embed="rId39">
              <a:alphaModFix/>
            </a:blip>
            <a:stretch>
              <a:fillRect/>
            </a:stretch>
          </p:blipFill>
          <p:spPr>
            <a:xfrm>
              <a:off x="10249350" y="2770616"/>
              <a:ext cx="420000" cy="40159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18" name="Google Shape;1118;g255b6f81a04_0_286"/>
            <p:cNvSpPr/>
            <p:nvPr/>
          </p:nvSpPr>
          <p:spPr>
            <a:xfrm>
              <a:off x="10097452" y="3202266"/>
              <a:ext cx="725100" cy="13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175" tIns="36075" rIns="72175" bIns="360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32">
                  <a:solidFill>
                    <a:srgbClr val="1B3139"/>
                  </a:solidFill>
                  <a:latin typeface="DM Sans"/>
                  <a:ea typeface="DM Sans"/>
                  <a:cs typeface="DM Sans"/>
                  <a:sym typeface="DM Sans"/>
                </a:rPr>
                <a:t>Power BI</a:t>
              </a:r>
              <a:endParaRPr sz="1032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grpSp>
        <p:nvGrpSpPr>
          <p:cNvPr id="1119" name="Google Shape;1119;g255b6f81a04_0_286"/>
          <p:cNvGrpSpPr/>
          <p:nvPr/>
        </p:nvGrpSpPr>
        <p:grpSpPr>
          <a:xfrm>
            <a:off x="10097452" y="5209016"/>
            <a:ext cx="725100" cy="567250"/>
            <a:chOff x="10097452" y="2770616"/>
            <a:chExt cx="725100" cy="567250"/>
          </a:xfrm>
        </p:grpSpPr>
        <p:pic>
          <p:nvPicPr>
            <p:cNvPr id="1120" name="Google Shape;1120;g255b6f81a04_0_286"/>
            <p:cNvPicPr preferRelativeResize="0"/>
            <p:nvPr/>
          </p:nvPicPr>
          <p:blipFill>
            <a:blip r:embed="rId39">
              <a:alphaModFix/>
            </a:blip>
            <a:stretch>
              <a:fillRect/>
            </a:stretch>
          </p:blipFill>
          <p:spPr>
            <a:xfrm>
              <a:off x="10249350" y="2770616"/>
              <a:ext cx="420000" cy="40159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21" name="Google Shape;1121;g255b6f81a04_0_286"/>
            <p:cNvSpPr/>
            <p:nvPr/>
          </p:nvSpPr>
          <p:spPr>
            <a:xfrm>
              <a:off x="10097452" y="3202266"/>
              <a:ext cx="725100" cy="13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2175" tIns="36075" rIns="72175" bIns="360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32">
                  <a:solidFill>
                    <a:srgbClr val="1B3139"/>
                  </a:solidFill>
                  <a:latin typeface="DM Sans"/>
                  <a:ea typeface="DM Sans"/>
                  <a:cs typeface="DM Sans"/>
                  <a:sym typeface="DM Sans"/>
                </a:rPr>
                <a:t>Power BI</a:t>
              </a:r>
              <a:endParaRPr sz="1032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pic>
        <p:nvPicPr>
          <p:cNvPr id="1122" name="Google Shape;1122;g255b6f81a04_0_286"/>
          <p:cNvPicPr preferRelativeResize="0"/>
          <p:nvPr/>
        </p:nvPicPr>
        <p:blipFill>
          <a:blip r:embed="rId38">
            <a:alphaModFix amt="70000"/>
          </a:blip>
          <a:stretch>
            <a:fillRect/>
          </a:stretch>
        </p:blipFill>
        <p:spPr>
          <a:xfrm>
            <a:off x="9200074" y="1822875"/>
            <a:ext cx="2352576" cy="4318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3" name="Google Shape;1123;g255b6f81a04_0_286"/>
          <p:cNvPicPr preferRelativeResize="0"/>
          <p:nvPr/>
        </p:nvPicPr>
        <p:blipFill>
          <a:blip r:embed="rId38">
            <a:alphaModFix amt="70000"/>
          </a:blip>
          <a:stretch>
            <a:fillRect/>
          </a:stretch>
        </p:blipFill>
        <p:spPr>
          <a:xfrm>
            <a:off x="591775" y="1688450"/>
            <a:ext cx="5280576" cy="4318801"/>
          </a:xfrm>
          <a:prstGeom prst="rect">
            <a:avLst/>
          </a:prstGeom>
          <a:noFill/>
          <a:ln>
            <a:noFill/>
          </a:ln>
        </p:spPr>
      </p:pic>
      <p:sp>
        <p:nvSpPr>
          <p:cNvPr id="1124" name="Google Shape;1124;g255b6f81a04_0_286"/>
          <p:cNvSpPr/>
          <p:nvPr/>
        </p:nvSpPr>
        <p:spPr>
          <a:xfrm>
            <a:off x="6520300" y="1304400"/>
            <a:ext cx="4085100" cy="1024200"/>
          </a:xfrm>
          <a:prstGeom prst="wedgeRoundRectCallout">
            <a:avLst>
              <a:gd name="adj1" fmla="val -20833"/>
              <a:gd name="adj2" fmla="val 62500"/>
              <a:gd name="adj3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 b="1">
                <a:solidFill>
                  <a:srgbClr val="1B3139"/>
                </a:solidFill>
                <a:latin typeface="DM Sans"/>
                <a:ea typeface="DM Sans"/>
                <a:cs typeface="DM Sans"/>
                <a:sym typeface="DM Sans"/>
              </a:rPr>
              <a:t>SQL warehouse on your Lakehouse</a:t>
            </a:r>
            <a:endParaRPr b="1">
              <a:solidFill>
                <a:srgbClr val="1B3139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 b="1">
                <a:solidFill>
                  <a:srgbClr val="1B3139"/>
                </a:solidFill>
                <a:latin typeface="DM Sans"/>
                <a:ea typeface="DM Sans"/>
                <a:cs typeface="DM Sans"/>
                <a:sym typeface="DM Sans"/>
              </a:rPr>
              <a:t>Intuitive environment for data analysts</a:t>
            </a:r>
            <a:endParaRPr b="1">
              <a:solidFill>
                <a:srgbClr val="1B3139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 b="1">
                <a:solidFill>
                  <a:srgbClr val="1B3139"/>
                </a:solidFill>
                <a:latin typeface="DM Sans"/>
                <a:ea typeface="DM Sans"/>
                <a:cs typeface="DM Sans"/>
                <a:sym typeface="DM Sans"/>
              </a:rPr>
              <a:t>Serverless or dedicated</a:t>
            </a:r>
            <a:endParaRPr>
              <a:solidFill>
                <a:schemeClr val="dk2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 b="1">
                <a:solidFill>
                  <a:srgbClr val="1B3139"/>
                </a:solidFill>
                <a:latin typeface="DM Sans"/>
                <a:ea typeface="DM Sans"/>
                <a:cs typeface="DM Sans"/>
                <a:sym typeface="DM Sans"/>
              </a:rPr>
              <a:t>Rich ecosystem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DAIS23 Template">
  <a:themeElements>
    <a:clrScheme name="DAIS23">
      <a:dk1>
        <a:srgbClr val="10121E"/>
      </a:dk1>
      <a:lt1>
        <a:srgbClr val="FFFFFF"/>
      </a:lt1>
      <a:dk2>
        <a:srgbClr val="000000"/>
      </a:dk2>
      <a:lt2>
        <a:srgbClr val="EEEDE9"/>
      </a:lt2>
      <a:accent1>
        <a:srgbClr val="F16047"/>
      </a:accent1>
      <a:accent2>
        <a:srgbClr val="85DDB5"/>
      </a:accent2>
      <a:accent3>
        <a:srgbClr val="A966FF"/>
      </a:accent3>
      <a:accent4>
        <a:srgbClr val="DA4478"/>
      </a:accent4>
      <a:accent5>
        <a:srgbClr val="D3BD92"/>
      </a:accent5>
      <a:accent6>
        <a:srgbClr val="FBAA00"/>
      </a:accent6>
      <a:hlink>
        <a:srgbClr val="F16047"/>
      </a:hlink>
      <a:folHlink>
        <a:srgbClr val="F1604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DAIS23 Template">
  <a:themeElements>
    <a:clrScheme name="DAIS23">
      <a:dk1>
        <a:srgbClr val="10121E"/>
      </a:dk1>
      <a:lt1>
        <a:srgbClr val="FFFFFF"/>
      </a:lt1>
      <a:dk2>
        <a:srgbClr val="000000"/>
      </a:dk2>
      <a:lt2>
        <a:srgbClr val="EEEDE9"/>
      </a:lt2>
      <a:accent1>
        <a:srgbClr val="F16047"/>
      </a:accent1>
      <a:accent2>
        <a:srgbClr val="85DDB5"/>
      </a:accent2>
      <a:accent3>
        <a:srgbClr val="A966FF"/>
      </a:accent3>
      <a:accent4>
        <a:srgbClr val="DA4478"/>
      </a:accent4>
      <a:accent5>
        <a:srgbClr val="D3BD92"/>
      </a:accent5>
      <a:accent6>
        <a:srgbClr val="FBAA00"/>
      </a:accent6>
      <a:hlink>
        <a:srgbClr val="F16047"/>
      </a:hlink>
      <a:folHlink>
        <a:srgbClr val="F1604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6900</TotalTime>
  <Words>1813</Words>
  <Application>Microsoft Macintosh PowerPoint</Application>
  <PresentationFormat>Custom</PresentationFormat>
  <Paragraphs>622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Arial</vt:lpstr>
      <vt:lpstr>DM Sans Medium</vt:lpstr>
      <vt:lpstr>Calibri</vt:lpstr>
      <vt:lpstr>DM Sans</vt:lpstr>
      <vt:lpstr>DAIS23 Template</vt:lpstr>
      <vt:lpstr>DAIS23 Template</vt:lpstr>
      <vt:lpstr>Streaming data analytics with Power BI and Databricks</vt:lpstr>
      <vt:lpstr>Agenda</vt:lpstr>
      <vt:lpstr>New opportunities from real-time data</vt:lpstr>
      <vt:lpstr>Data streaming is hard for most organizations</vt:lpstr>
      <vt:lpstr>Data streaming made simple</vt:lpstr>
      <vt:lpstr>This is not a deep dive into</vt:lpstr>
      <vt:lpstr>Scenario 1</vt:lpstr>
      <vt:lpstr>Scenario 1</vt:lpstr>
      <vt:lpstr>Scenario 1</vt:lpstr>
      <vt:lpstr>Scenario 1</vt:lpstr>
      <vt:lpstr> Demo Databricks DLT Databricks SQL  Power BI Direct Query  Power BI Auto Page Refresh  </vt:lpstr>
      <vt:lpstr>Scenario 2</vt:lpstr>
      <vt:lpstr> Demo Databricks DLT Databricks SQL  Power BI Composite Dataset Power BI Auto Page Refresh   </vt:lpstr>
      <vt:lpstr>Scenario 3</vt:lpstr>
      <vt:lpstr>Scenario 3</vt:lpstr>
      <vt:lpstr>Scenario 3</vt:lpstr>
      <vt:lpstr> Demo Spark Structured Streaming  Power BI Streaming Dataset </vt:lpstr>
      <vt:lpstr>Databricks + Power BI streaming architecture</vt:lpstr>
      <vt:lpstr>In summary …</vt:lpstr>
      <vt:lpstr>Considerations</vt:lpstr>
      <vt:lpstr>Resources</vt:lpstr>
      <vt:lpstr>Get in touch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Streaming data analytics with Power BI and Databricks</dc:title>
  <dc:creator>Mitchell Derrey</dc:creator>
  <cp:lastModifiedBy>Liping Huang</cp:lastModifiedBy>
  <cp:revision>3</cp:revision>
  <dcterms:modified xsi:type="dcterms:W3CDTF">2023-07-17T13:14:22Z</dcterms:modified>
</cp:coreProperties>
</file>